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68.xml" ContentType="application/vnd.openxmlformats-officedocument.presentationml.slide+xml"/>
  <Override PartName="/ppt/slides/slide135.xml" ContentType="application/vnd.openxmlformats-officedocument.presentationml.slide+xml"/>
  <Override PartName="/ppt/slides/slide205.xml" ContentType="application/vnd.openxmlformats-officedocument.presentationml.slide+xml"/>
  <Override PartName="/ppt/slides/slide241.xml" ContentType="application/vnd.openxmlformats-officedocument.presentationml.slide+xml"/>
  <Override PartName="/ppt/slides/slide196.xml" ContentType="application/vnd.openxmlformats-officedocument.presentationml.slide+xml"/>
  <Override PartName="/ppt/slides/slide28.xml" ContentType="application/vnd.openxmlformats-officedocument.presentationml.slide+xml"/>
  <Override PartName="/ppt/slides/slide66.xml" ContentType="application/vnd.openxmlformats-officedocument.presentationml.slide+xml"/>
  <Override PartName="/ppt/slides/slide301.xml" ContentType="application/vnd.openxmlformats-officedocument.presentationml.slide+xml"/>
  <Override PartName="/ppt/slides/slide180.xml" ContentType="application/vnd.openxmlformats-officedocument.presentationml.slide+xml"/>
  <Override PartName="/docProps/app.xml" ContentType="application/vnd.openxmlformats-officedocument.extended-properties+xml"/>
  <Override PartName="/ppt/slides/slide267.xml" ContentType="application/vnd.openxmlformats-officedocument.presentationml.slide+xml"/>
  <Override PartName="/ppt/slides/slide11.xml" ContentType="application/vnd.openxmlformats-officedocument.presentationml.slide+xml"/>
  <Override PartName="/ppt/slides/slide174.xml" ContentType="application/vnd.openxmlformats-officedocument.presentationml.slide+xml"/>
  <Override PartName="/ppt/slides/slide47.xml" ContentType="application/vnd.openxmlformats-officedocument.presentationml.slide+xml"/>
  <Override PartName="/ppt/slides/slide194.xml" ContentType="application/vnd.openxmlformats-officedocument.presentationml.slide+xml"/>
  <Override PartName="/ppt/slides/slide235.xml" ContentType="application/vnd.openxmlformats-officedocument.presentationml.slide+xml"/>
  <Override PartName="/ppt/slides/slide244.xml" ContentType="application/vnd.openxmlformats-officedocument.presentationml.slide+xml"/>
  <Override PartName="/ppt/slides/slide118.xml" ContentType="application/vnd.openxmlformats-officedocument.presentationml.slide+xml"/>
  <Override PartName="/ppt/slides/slide188.xml" ContentType="application/vnd.openxmlformats-officedocument.presentationml.slide+xml"/>
  <Override PartName="/ppt/slides/slide286.xml" ContentType="application/vnd.openxmlformats-officedocument.presentationml.slide+xml"/>
  <Override PartName="/ppt/slides/slide141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0.xml" ContentType="application/vnd.openxmlformats-officedocument.presentationml.slide+xml"/>
  <Override PartName="/ppt/slides/slide153.xml" ContentType="application/vnd.openxmlformats-officedocument.presentationml.slide+xml"/>
  <Override PartName="/ppt/slides/slide234.xml" ContentType="application/vnd.openxmlformats-officedocument.presentationml.slide+xml"/>
  <Override PartName="/ppt/slides/slide240.xml" ContentType="application/vnd.openxmlformats-officedocument.presentationml.slide+xml"/>
  <Override PartName="/ppt/slides/slide1.xml" ContentType="application/vnd.openxmlformats-officedocument.presentationml.slide+xml"/>
  <Override PartName="/ppt/slides/slide97.xml" ContentType="application/vnd.openxmlformats-officedocument.presentationml.slide+xml"/>
  <Override PartName="/ppt/slides/slide161.xml" ContentType="application/vnd.openxmlformats-officedocument.presentationml.slide+xml"/>
  <Override PartName="/ppt/tableStyles.xml" ContentType="application/vnd.openxmlformats-officedocument.presentationml.tableStyles+xml"/>
  <Override PartName="/ppt/slides/slide94.xml" ContentType="application/vnd.openxmlformats-officedocument.presentationml.slide+xml"/>
  <Override PartName="/ppt/slides/slide211.xml" ContentType="application/vnd.openxmlformats-officedocument.presentationml.slide+xml"/>
  <Override PartName="/ppt/slides/slide92.xml" ContentType="application/vnd.openxmlformats-officedocument.presentationml.slide+xml"/>
  <Override PartName="/ppt/slides/slide124.xml" ContentType="application/vnd.openxmlformats-officedocument.presentationml.slide+xml"/>
  <Override PartName="/ppt/slides/slide167.xml" ContentType="application/vnd.openxmlformats-officedocument.presentationml.slide+xml"/>
  <Override PartName="/ppt/slides/slide231.xml" ContentType="application/vnd.openxmlformats-officedocument.presentationml.slide+xml"/>
  <Override PartName="/ppt/slides/slide228.xml" ContentType="application/vnd.openxmlformats-officedocument.presentationml.slide+xml"/>
  <Override PartName="/ppt/slides/slide300.xml" ContentType="application/vnd.openxmlformats-officedocument.presentationml.slide+xml"/>
  <Override PartName="/ppt/slides/slide268.xml" ContentType="application/vnd.openxmlformats-officedocument.presentationml.slide+xml"/>
  <Override PartName="/ppt/slides/slide182.xml" ContentType="application/vnd.openxmlformats-officedocument.presentationml.slide+xml"/>
  <Default Extension="pict" ContentType="image/pict"/>
  <Override PartName="/ppt/slides/slide263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280.xml" ContentType="application/vnd.openxmlformats-officedocument.presentationml.slide+xml"/>
  <Override PartName="/ppt/slides/slide115.xml" ContentType="application/vnd.openxmlformats-officedocument.presentationml.slide+xml"/>
  <Override PartName="/ppt/slides/slide293.xml" ContentType="application/vnd.openxmlformats-officedocument.presentationml.slide+xml"/>
  <Override PartName="/ppt/slides/slide78.xml" ContentType="application/vnd.openxmlformats-officedocument.presentationml.slide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s/slide242.xml" ContentType="application/vnd.openxmlformats-officedocument.presentationml.slide+xml"/>
  <Override PartName="/ppt/slides/slide37.xml" ContentType="application/vnd.openxmlformats-officedocument.presentationml.slide+xml"/>
  <Override PartName="/ppt/slides/slide104.xml" ContentType="application/vnd.openxmlformats-officedocument.presentationml.slide+xml"/>
  <Override PartName="/ppt/slides/slide10.xml" ContentType="application/vnd.openxmlformats-officedocument.presentationml.slide+xml"/>
  <Override PartName="/ppt/slides/slide133.xml" ContentType="application/vnd.openxmlformats-officedocument.presentationml.slide+xml"/>
  <Override PartName="/ppt/slides/slide33.xml" ContentType="application/vnd.openxmlformats-officedocument.presentationml.slide+xml"/>
  <Override PartName="/ppt/slides/slide148.xml" ContentType="application/vnd.openxmlformats-officedocument.presentationml.slide+xml"/>
  <Override PartName="/ppt/slides/slide207.xml" ContentType="application/vnd.openxmlformats-officedocument.presentationml.slide+xml"/>
  <Default Extension="vml" ContentType="application/vnd.openxmlformats-officedocument.vmlDrawing"/>
  <Default Extension="png" ContentType="image/png"/>
  <Override PartName="/ppt/slides/slide83.xml" ContentType="application/vnd.openxmlformats-officedocument.presentationml.slide+xml"/>
  <Override PartName="/ppt/slides/slide172.xml" ContentType="application/vnd.openxmlformats-officedocument.presentationml.slide+xml"/>
  <Override PartName="/ppt/slides/slide216.xml" ContentType="application/vnd.openxmlformats-officedocument.presentationml.slide+xml"/>
  <Override PartName="/docProps/core.xml" ContentType="application/vnd.openxmlformats-package.core-properties+xml"/>
  <Override PartName="/ppt/slides/slide142.xml" ContentType="application/vnd.openxmlformats-officedocument.presentationml.slide+xml"/>
  <Override PartName="/ppt/slides/slide56.xml" ContentType="application/vnd.openxmlformats-officedocument.presentationml.slide+xml"/>
  <Override PartName="/ppt/slides/slide245.xml" ContentType="application/vnd.openxmlformats-officedocument.presentationml.slide+xml"/>
  <Override PartName="/ppt/slides/slide31.xml" ContentType="application/vnd.openxmlformats-officedocument.presentationml.slide+xml"/>
  <Override PartName="/ppt/slides/slide154.xml" ContentType="application/vnd.openxmlformats-officedocument.presentationml.slide+xml"/>
  <Default Extension="bin" ContentType="application/vnd.openxmlformats-officedocument.presentationml.printerSettings"/>
  <Override PartName="/ppt/slides/slide175.xml" ContentType="application/vnd.openxmlformats-officedocument.presentationml.slide+xml"/>
  <Override PartName="/ppt/slides/slide53.xml" ContentType="application/vnd.openxmlformats-officedocument.presentationml.slide+xml"/>
  <Override PartName="/ppt/slides/slide76.xml" ContentType="application/vnd.openxmlformats-officedocument.presentationml.slide+xml"/>
  <Override PartName="/ppt/slides/slide163.xml" ContentType="application/vnd.openxmlformats-officedocument.presentationml.slide+xml"/>
  <Override PartName="/ppt/slides/slide195.xml" ContentType="application/vnd.openxmlformats-officedocument.presentationml.slide+xml"/>
  <Override PartName="/ppt/slides/slide252.xml" ContentType="application/vnd.openxmlformats-officedocument.presentationml.slide+xml"/>
  <Override PartName="/ppt/slides/slide55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132.xml" ContentType="application/vnd.openxmlformats-officedocument.presentationml.slide+xml"/>
  <Override PartName="/ppt/slides/slide199.xml" ContentType="application/vnd.openxmlformats-officedocument.presentationml.slide+xml"/>
  <Override PartName="/ppt/slides/slide166.xml" ContentType="application/vnd.openxmlformats-officedocument.presentationml.slide+xml"/>
  <Override PartName="/ppt/slides/slide155.xml" ContentType="application/vnd.openxmlformats-officedocument.presentationml.slide+xml"/>
  <Override PartName="/ppt/slides/slide15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slides/slide80.xml" ContentType="application/vnd.openxmlformats-officedocument.presentationml.slide+xml"/>
  <Override PartName="/ppt/slides/slide177.xml" ContentType="application/vnd.openxmlformats-officedocument.presentationml.slide+xml"/>
  <Override PartName="/ppt/slides/slide128.xml" ContentType="application/vnd.openxmlformats-officedocument.presentationml.slide+xml"/>
  <Override PartName="/ppt/slides/slide45.xml" ContentType="application/vnd.openxmlformats-officedocument.presentationml.slide+xml"/>
  <Override PartName="/ppt/slides/slide101.xml" ContentType="application/vnd.openxmlformats-officedocument.presentationml.slide+xml"/>
  <Override PartName="/ppt/slides/slide137.xml" ContentType="application/vnd.openxmlformats-officedocument.presentationml.slide+xml"/>
  <Override PartName="/ppt/slides/slide147.xml" ContentType="application/vnd.openxmlformats-officedocument.presentationml.slide+xml"/>
  <Override PartName="/ppt/slides/slide165.xml" ContentType="application/vnd.openxmlformats-officedocument.presentationml.slide+xml"/>
  <Override PartName="/ppt/slides/slide27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54.xml" ContentType="application/vnd.openxmlformats-officedocument.presentationml.slide+xml"/>
  <Override PartName="/ppt/slides/slide238.xml" ContentType="application/vnd.openxmlformats-officedocument.presentationml.slide+xml"/>
  <Override PartName="/ppt/slides/slide274.xml" ContentType="application/vnd.openxmlformats-officedocument.presentationml.slide+xml"/>
  <Override PartName="/ppt/slides/slide275.xml" ContentType="application/vnd.openxmlformats-officedocument.presentationml.slide+xml"/>
  <Override PartName="/ppt/slides/slide58.xml" ContentType="application/vnd.openxmlformats-officedocument.presentationml.slide+xml"/>
  <Default Extension="xml" ContentType="application/xml"/>
  <Override PartName="/ppt/slides/slide91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86.xml" ContentType="application/vnd.openxmlformats-officedocument.presentationml.slide+xml"/>
  <Override PartName="/ppt/slides/slide213.xml" ContentType="application/vnd.openxmlformats-officedocument.presentationml.slide+xml"/>
  <Override PartName="/ppt/slides/slide81.xml" ContentType="application/vnd.openxmlformats-officedocument.presentationml.slide+xml"/>
  <Override PartName="/ppt/slides/slide25.xml" ContentType="application/vnd.openxmlformats-officedocument.presentationml.slide+xml"/>
  <Override PartName="/ppt/slides/slide255.xml" ContentType="application/vnd.openxmlformats-officedocument.presentationml.slide+xml"/>
  <Override PartName="/ppt/slides/slide295.xml" ContentType="application/vnd.openxmlformats-officedocument.presentationml.slide+xml"/>
  <Override PartName="/ppt/slides/slide289.xml" ContentType="application/vnd.openxmlformats-officedocument.presentationml.slide+xml"/>
  <Override PartName="/ppt/slides/slide93.xml" ContentType="application/vnd.openxmlformats-officedocument.presentationml.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s/slide105.xml" ContentType="application/vnd.openxmlformats-officedocument.presentationml.slide+xml"/>
  <Override PartName="/ppt/slides/slide225.xml" ContentType="application/vnd.openxmlformats-officedocument.presentationml.slide+xml"/>
  <Override PartName="/ppt/slides/slide298.xml" ContentType="application/vnd.openxmlformats-officedocument.presentationml.slide+xml"/>
  <Override PartName="/ppt/slides/slide44.xml" ContentType="application/vnd.openxmlformats-officedocument.presentationml.slide+xml"/>
  <Override PartName="/ppt/slides/slide103.xml" ContentType="application/vnd.openxmlformats-officedocument.presentationml.slide+xml"/>
  <Override PartName="/ppt/slides/slide272.xml" ContentType="application/vnd.openxmlformats-officedocument.presentationml.slide+xml"/>
  <Override PartName="/ppt/slides/slide49.xml" ContentType="application/vnd.openxmlformats-officedocument.presentationml.slide+xml"/>
  <Override PartName="/ppt/slides/slide187.xml" ContentType="application/vnd.openxmlformats-officedocument.presentationml.slide+xml"/>
  <Override PartName="/ppt/slides/slide227.xml" ContentType="application/vnd.openxmlformats-officedocument.presentationml.slide+xml"/>
  <Override PartName="/ppt/slides/slide70.xml" ContentType="application/vnd.openxmlformats-officedocument.presentationml.slide+xml"/>
  <Override PartName="/ppt/slides/slide248.xml" ContentType="application/vnd.openxmlformats-officedocument.presentationml.slide+xml"/>
  <Override PartName="/ppt/slides/slide129.xml" ContentType="application/vnd.openxmlformats-officedocument.presentationml.slide+xml"/>
  <Override PartName="/ppt/slides/slide48.xml" ContentType="application/vnd.openxmlformats-officedocument.presentationml.slide+xml"/>
  <Override PartName="/ppt/slides/slide120.xml" ContentType="application/vnd.openxmlformats-officedocument.presentationml.slide+xml"/>
  <Override PartName="/ppt/slides/slide125.xml" ContentType="application/vnd.openxmlformats-officedocument.presentationml.slide+xml"/>
  <Override PartName="/ppt/presentation.xml" ContentType="application/vnd.openxmlformats-officedocument.presentationml.presentation.main+xml"/>
  <Override PartName="/ppt/slides/slide122.xml" ContentType="application/vnd.openxmlformats-officedocument.presentationml.slide+xml"/>
  <Override PartName="/ppt/slides/slide77.xml" ContentType="application/vnd.openxmlformats-officedocument.presentationml.slide+xml"/>
  <Override PartName="/ppt/slides/slide218.xml" ContentType="application/vnd.openxmlformats-officedocument.presentationml.slide+xml"/>
  <Override PartName="/ppt/slides/slide173.xml" ContentType="application/vnd.openxmlformats-officedocument.presentationml.slide+xml"/>
  <Override PartName="/ppt/slides/slide246.xml" ContentType="application/vnd.openxmlformats-officedocument.presentationml.slide+xml"/>
  <Override PartName="/ppt/slides/slide209.xml" ContentType="application/vnd.openxmlformats-officedocument.presentationml.slide+xml"/>
  <Override PartName="/ppt/slides/slide79.xml" ContentType="application/vnd.openxmlformats-officedocument.presentationml.slide+xml"/>
  <Override PartName="/ppt/slides/slide95.xml" ContentType="application/vnd.openxmlformats-officedocument.presentationml.slide+xml"/>
  <Override PartName="/ppt/slides/slide159.xml" ContentType="application/vnd.openxmlformats-officedocument.presentationml.slide+xml"/>
  <Override PartName="/ppt/slides/slide193.xml" ContentType="application/vnd.openxmlformats-officedocument.presentationml.slide+xml"/>
  <Override PartName="/ppt/slides/slide202.xml" ContentType="application/vnd.openxmlformats-officedocument.presentationml.slide+xml"/>
  <Override PartName="/ppt/slides/slide221.xml" ContentType="application/vnd.openxmlformats-officedocument.presentationml.slide+xml"/>
  <Override PartName="/ppt/slides/slide236.xml" ContentType="application/vnd.openxmlformats-officedocument.presentationml.slide+xml"/>
  <Override PartName="/ppt/slides/slide269.xml" ContentType="application/vnd.openxmlformats-officedocument.presentationml.slide+xml"/>
  <Override PartName="/ppt/slides/slide3.xml" ContentType="application/vnd.openxmlformats-officedocument.presentationml.slide+xml"/>
  <Override PartName="/ppt/slides/slide144.xml" ContentType="application/vnd.openxmlformats-officedocument.presentationml.slide+xml"/>
  <Override PartName="/ppt/slides/slide230.xml" ContentType="application/vnd.openxmlformats-officedocument.presentationml.slide+xml"/>
  <Override PartName="/ppt/slides/slide181.xml" ContentType="application/vnd.openxmlformats-officedocument.presentationml.slide+xml"/>
  <Override PartName="/ppt/slides/slide237.xml" ContentType="application/vnd.openxmlformats-officedocument.presentationml.slide+xml"/>
  <Override PartName="/ppt/slides/slide96.xml" ContentType="application/vnd.openxmlformats-officedocument.presentationml.slide+xml"/>
  <Override PartName="/ppt/slides/slide304.xml" ContentType="application/vnd.openxmlformats-officedocument.presentationml.slide+xml"/>
  <Override PartName="/ppt/slideLayouts/slideLayout11.xml" ContentType="application/vnd.openxmlformats-officedocument.presentationml.slideLayout+xml"/>
  <Default Extension="jpeg" ContentType="image/jpeg"/>
  <Override PartName="/ppt/slides/slide74.xml" ContentType="application/vnd.openxmlformats-officedocument.presentationml.slide+xml"/>
  <Override PartName="/ppt/slides/slide198.xml" ContentType="application/vnd.openxmlformats-officedocument.presentationml.slide+xml"/>
  <Override PartName="/ppt/slides/slide75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5.xml" ContentType="application/vnd.openxmlformats-officedocument.presentationml.slide+xml"/>
  <Override PartName="/ppt/slides/slide140.xml" ContentType="application/vnd.openxmlformats-officedocument.presentationml.slide+xml"/>
  <Override PartName="/ppt/slides/slide143.xml" ContentType="application/vnd.openxmlformats-officedocument.presentationml.slide+xml"/>
  <Override PartName="/ppt/slides/slide266.xml" ContentType="application/vnd.openxmlformats-officedocument.presentationml.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39.xml" ContentType="application/vnd.openxmlformats-officedocument.presentationml.slide+xml"/>
  <Override PartName="/ppt/slides/slide73.xml" ContentType="application/vnd.openxmlformats-officedocument.presentationml.slide+xml"/>
  <Override PartName="/ppt/slides/slide224.xml" ContentType="application/vnd.openxmlformats-officedocument.presentationml.slide+xml"/>
  <Override PartName="/ppt/slides/slide158.xml" ContentType="application/vnd.openxmlformats-officedocument.presentationml.slide+xml"/>
  <Override PartName="/ppt/slides/slide176.xml" ContentType="application/vnd.openxmlformats-officedocument.presentationml.slide+xml"/>
  <Override PartName="/ppt/slides/slide32.xml" ContentType="application/vnd.openxmlformats-officedocument.presentationml.slide+xml"/>
  <Override PartName="/ppt/slides/slide185.xml" ContentType="application/vnd.openxmlformats-officedocument.presentationml.slide+xml"/>
  <Override PartName="/ppt/slides/slide117.xml" ContentType="application/vnd.openxmlformats-officedocument.presentationml.slide+xml"/>
  <Override PartName="/ppt/slides/slide16.xml" ContentType="application/vnd.openxmlformats-officedocument.presentationml.slide+xml"/>
  <Override PartName="/ppt/slides/slide178.xml" ContentType="application/vnd.openxmlformats-officedocument.presentationml.slide+xml"/>
  <Override PartName="/ppt/slides/slide38.xml" ContentType="application/vnd.openxmlformats-officedocument.presentationml.slide+xml"/>
  <Override PartName="/ppt/slides/slide108.xml" ContentType="application/vnd.openxmlformats-officedocument.presentationml.slide+xml"/>
  <Override PartName="/ppt/slides/slide111.xml" ContentType="application/vnd.openxmlformats-officedocument.presentationml.slide+xml"/>
  <Override PartName="/ppt/slides/slide113.xml" ContentType="application/vnd.openxmlformats-officedocument.presentationml.slide+xml"/>
  <Override PartName="/ppt/slides/slide29.xml" ContentType="application/vnd.openxmlformats-officedocument.presentationml.slide+xml"/>
  <Override PartName="/ppt/slides/slide126.xml" ContentType="application/vnd.openxmlformats-officedocument.presentationml.slide+xml"/>
  <Override PartName="/ppt/slides/slide204.xml" ContentType="application/vnd.openxmlformats-officedocument.presentationml.slide+xml"/>
  <Override PartName="/ppt/slides/slide243.xml" ContentType="application/vnd.openxmlformats-officedocument.presentationml.slide+xml"/>
  <Override PartName="/ppt/slides/slide278.xml" ContentType="application/vnd.openxmlformats-officedocument.presentationml.slide+xml"/>
  <Override PartName="/ppt/slides/slide282.xml" ContentType="application/vnd.openxmlformats-officedocument.presentationml.slide+xml"/>
  <Override PartName="/ppt/slides/slide299.xml" ContentType="application/vnd.openxmlformats-officedocument.presentationml.slide+xml"/>
  <Override PartName="/ppt/slides/slide22.xml" ContentType="application/vnd.openxmlformats-officedocument.presentationml.slide+xml"/>
  <Override PartName="/ppt/slides/slide85.xml" ContentType="application/vnd.openxmlformats-officedocument.presentationml.slide+xml"/>
  <Override PartName="/ppt/slides/slide292.xml" ContentType="application/vnd.openxmlformats-officedocument.presentationml.slide+xml"/>
  <Override PartName="/ppt/slides/slide305.xml" ContentType="application/vnd.openxmlformats-officedocument.presentationml.slide+xml"/>
  <Override PartName="/ppt/slides/slide223.xml" ContentType="application/vnd.openxmlformats-officedocument.presentationml.slide+xml"/>
  <Override PartName="/ppt/slides/slide30.xml" ContentType="application/vnd.openxmlformats-officedocument.presentationml.slide+xml"/>
  <Override PartName="/ppt/slides/slide212.xml" ContentType="application/vnd.openxmlformats-officedocument.presentationml.slide+xml"/>
  <Override PartName="/ppt/slides/slide262.xml" ContentType="application/vnd.openxmlformats-officedocument.presentationml.slide+xml"/>
  <Override PartName="/ppt/slides/slide36.xml" ContentType="application/vnd.openxmlformats-officedocument.presentationml.slide+xml"/>
  <Override PartName="/ppt/slides/slide18.xml" ContentType="application/vnd.openxmlformats-officedocument.presentationml.slide+xml"/>
  <Override PartName="/ppt/slides/slide285.xml" ContentType="application/vnd.openxmlformats-officedocument.presentationml.slide+xml"/>
  <Override PartName="/ppt/slides/slide284.xml" ContentType="application/vnd.openxmlformats-officedocument.presentationml.slide+xml"/>
  <Override PartName="/ppt/slides/slide90.xml" ContentType="application/vnd.openxmlformats-officedocument.presentationml.slide+xml"/>
  <Override PartName="/ppt/slides/slide21.xml" ContentType="application/vnd.openxmlformats-officedocument.presentationml.slide+xml"/>
  <Override PartName="/ppt/slides/slide107.xml" ContentType="application/vnd.openxmlformats-officedocument.presentationml.slide+xml"/>
  <Override PartName="/ppt/slides/slide23.xml" ContentType="application/vnd.openxmlformats-officedocument.presentationml.slide+xml"/>
  <Override PartName="/ppt/slides/slide220.xml" ContentType="application/vnd.openxmlformats-officedocument.presentationml.slide+xml"/>
  <Override PartName="/ppt/slides/slide123.xml" ContentType="application/vnd.openxmlformats-officedocument.presentationml.slide+xml"/>
  <Override PartName="/ppt/slides/slide229.xml" ContentType="application/vnd.openxmlformats-officedocument.presentationml.slide+xml"/>
  <Override PartName="/ppt/slides/slide233.xml" ContentType="application/vnd.openxmlformats-officedocument.presentationml.slide+xml"/>
  <Override PartName="/ppt/slides/slide52.xml" ContentType="application/vnd.openxmlformats-officedocument.presentationml.slide+xml"/>
  <Override PartName="/ppt/slides/slide51.xml" ContentType="application/vnd.openxmlformats-officedocument.presentationml.slide+xml"/>
  <Override PartName="/ppt/slides/slide62.xml" ContentType="application/vnd.openxmlformats-officedocument.presentationml.slide+xml"/>
  <Override PartName="/ppt/slides/slide7.xml" ContentType="application/vnd.openxmlformats-officedocument.presentationml.slide+xml"/>
  <Override PartName="/ppt/slides/slide65.xml" ContentType="application/vnd.openxmlformats-officedocument.presentationml.slide+xml"/>
  <Override PartName="/ppt/slides/slide151.xml" ContentType="application/vnd.openxmlformats-officedocument.presentationml.slide+xml"/>
  <Override PartName="/ppt/slides/slide247.xml" ContentType="application/vnd.openxmlformats-officedocument.presentationml.slide+xml"/>
  <Override PartName="/ppt/slides/slide283.xml" ContentType="application/vnd.openxmlformats-officedocument.presentationml.slide+xml"/>
  <Override PartName="/ppt/slides/slide288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20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13.xml" ContentType="application/vnd.openxmlformats-officedocument.presentationml.slide+xml"/>
  <Override PartName="/ppt/slides/slide121.xml" ContentType="application/vnd.openxmlformats-officedocument.presentationml.slide+xml"/>
  <Override PartName="/ppt/slides/slide210.xml" ContentType="application/vnd.openxmlformats-officedocument.presentationml.slide+xml"/>
  <Override PartName="/ppt/slides/slide214.xml" ContentType="application/vnd.openxmlformats-officedocument.presentationml.slide+xml"/>
  <Override PartName="/ppt/slides/slide87.xml" ContentType="application/vnd.openxmlformats-officedocument.presentationml.slide+xml"/>
  <Override PartName="/ppt/slides/slide261.xml" ContentType="application/vnd.openxmlformats-officedocument.presentationml.slide+xml"/>
  <Override PartName="/ppt/slides/slide260.xml" ContentType="application/vnd.openxmlformats-officedocument.presentationml.slide+xml"/>
  <Override PartName="/ppt/slides/slide27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9.xml" ContentType="application/vnd.openxmlformats-officedocument.presentationml.slide+xml"/>
  <Override PartName="/ppt/slides/slide184.xml" ContentType="application/vnd.openxmlformats-officedocument.presentationml.slide+xml"/>
  <Override PartName="/ppt/slides/slide217.xml" ContentType="application/vnd.openxmlformats-officedocument.presentationml.slide+xml"/>
  <Override PartName="/ppt/slides/slide249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15.xml" ContentType="application/vnd.openxmlformats-officedocument.presentationml.slide+xml"/>
  <Override PartName="/ppt/slides/slide131.xml" ContentType="application/vnd.openxmlformats-officedocument.presentationml.slide+xml"/>
  <Override PartName="/ppt/slides/slide281.xml" ContentType="application/vnd.openxmlformats-officedocument.presentationml.slide+xml"/>
  <Override PartName="/ppt/slides/slide169.xml" ContentType="application/vnd.openxmlformats-officedocument.presentationml.slide+xml"/>
  <Override PartName="/ppt/slides/slide279.xml" ContentType="application/vnd.openxmlformats-officedocument.presentationml.slide+xml"/>
  <Override PartName="/ppt/presProps.xml" ContentType="application/vnd.openxmlformats-officedocument.presentationml.presProps+xml"/>
  <Override PartName="/ppt/slides/slide127.xml" ContentType="application/vnd.openxmlformats-officedocument.presentationml.slide+xml"/>
  <Override PartName="/ppt/slides/slide250.xml" ContentType="application/vnd.openxmlformats-officedocument.presentationml.slide+xml"/>
  <Override PartName="/ppt/slides/slide27.xml" ContentType="application/vnd.openxmlformats-officedocument.presentationml.slide+xml"/>
  <Override PartName="/ppt/slides/slide138.xml" ContentType="application/vnd.openxmlformats-officedocument.presentationml.slide+xml"/>
  <Override PartName="/ppt/slides/slide192.xml" ContentType="application/vnd.openxmlformats-officedocument.presentationml.slide+xml"/>
  <Override PartName="/ppt/slides/slide258.xml" ContentType="application/vnd.openxmlformats-officedocument.presentationml.slide+xml"/>
  <Override PartName="/ppt/slides/slide265.xml" ContentType="application/vnd.openxmlformats-officedocument.presentationml.slide+xml"/>
  <Override PartName="/ppt/slides/slide206.xml" ContentType="application/vnd.openxmlformats-officedocument.presentationml.slide+xml"/>
  <Override PartName="/ppt/slides/slide232.xml" ContentType="application/vnd.openxmlformats-officedocument.presentationml.slide+xml"/>
  <Override PartName="/ppt/slides/slide170.xml" ContentType="application/vnd.openxmlformats-officedocument.presentationml.slide+xml"/>
  <Override PartName="/ppt/slides/slide168.xml" ContentType="application/vnd.openxmlformats-officedocument.presentationml.slide+xml"/>
  <Override PartName="/ppt/slides/slide264.xml" ContentType="application/vnd.openxmlformats-officedocument.presentationml.slide+xml"/>
  <Override PartName="/ppt/slides/slide291.xml" ContentType="application/vnd.openxmlformats-officedocument.presentationml.slide+xml"/>
  <Override PartName="/ppt/slides/slide150.xml" ContentType="application/vnd.openxmlformats-officedocument.presentationml.slide+xml"/>
  <Override PartName="/ppt/slides/slide67.xml" ContentType="application/vnd.openxmlformats-officedocument.presentationml.slide+xml"/>
  <Override PartName="/ppt/slides/slide100.xml" ContentType="application/vnd.openxmlformats-officedocument.presentationml.slide+xml"/>
  <Override PartName="/ppt/slides/slide12.xml" ContentType="application/vnd.openxmlformats-officedocument.presentationml.slide+xml"/>
  <Override PartName="/ppt/slides/slide256.xml" ContentType="application/vnd.openxmlformats-officedocument.presentationml.slide+xml"/>
  <Override PartName="/ppt/slides/slide46.xml" ContentType="application/vnd.openxmlformats-officedocument.presentationml.slide+xml"/>
  <Override PartName="/ppt/slides/slide191.xml" ContentType="application/vnd.openxmlformats-officedocument.presentationml.slide+xml"/>
  <Override PartName="/ppt/slides/slide203.xml" ContentType="application/vnd.openxmlformats-officedocument.presentationml.slide+xml"/>
  <Override PartName="/ppt/slides/slide190.xml" ContentType="application/vnd.openxmlformats-officedocument.presentationml.slide+xml"/>
  <Override PartName="/ppt/slides/slide294.xml" ContentType="application/vnd.openxmlformats-officedocument.presentationml.slide+xml"/>
  <Override PartName="/ppt/slides/slide84.xml" ContentType="application/vnd.openxmlformats-officedocument.presentationml.slide+xml"/>
  <Override PartName="/ppt/slides/slide303.xml" ContentType="application/vnd.openxmlformats-officedocument.presentationml.slide+xml"/>
  <Override PartName="/ppt/slides/slide69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130.xml" ContentType="application/vnd.openxmlformats-officedocument.presentationml.slide+xml"/>
  <Override PartName="/ppt/slides/slide134.xml" ContentType="application/vnd.openxmlformats-officedocument.presentationml.slide+xml"/>
  <Override PartName="/ppt/slides/slide145.xml" ContentType="application/vnd.openxmlformats-officedocument.presentationml.slide+xml"/>
  <Override PartName="/ppt/slides/slide222.xml" ContentType="application/vnd.openxmlformats-officedocument.presentationml.slide+xml"/>
  <Override PartName="/ppt/slides/slide186.xml" ContentType="application/vnd.openxmlformats-officedocument.presentationml.slide+xml"/>
  <Override PartName="/ppt/slides/slide20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50.xml" ContentType="application/vnd.openxmlformats-officedocument.presentationml.slide+xml"/>
  <Override PartName="/ppt/slides/slide57.xml" ContentType="application/vnd.openxmlformats-officedocument.presentationml.slide+xml"/>
  <Override PartName="/ppt/slides/slide183.xml" ContentType="application/vnd.openxmlformats-officedocument.presentationml.slide+xml"/>
  <Override PartName="/ppt/slides/slide290.xml" ContentType="application/vnd.openxmlformats-officedocument.presentationml.slide+xml"/>
  <Override PartName="/ppt/slides/slide307.xml" ContentType="application/vnd.openxmlformats-officedocument.presentationml.slide+xml"/>
  <Override PartName="/ppt/slides/slide116.xml" ContentType="application/vnd.openxmlformats-officedocument.presentationml.slide+xml"/>
  <Override PartName="/ppt/slides/slide119.xml" ContentType="application/vnd.openxmlformats-officedocument.presentationml.slide+xml"/>
  <Override PartName="/ppt/slides/slide136.xml" ContentType="application/vnd.openxmlformats-officedocument.presentationml.slide+xml"/>
  <Override PartName="/ppt/slides/slide171.xml" ContentType="application/vnd.openxmlformats-officedocument.presentationml.slide+xml"/>
  <Override PartName="/ppt/slides/slide63.xml" ContentType="application/vnd.openxmlformats-officedocument.presentationml.slide+xml"/>
  <Override PartName="/ppt/slides/slide139.xml" ContentType="application/vnd.openxmlformats-officedocument.presentationml.slide+xml"/>
  <Override PartName="/ppt/slides/slide257.xml" ContentType="application/vnd.openxmlformats-officedocument.presentationml.slide+xml"/>
  <Override PartName="/ppt/slides/slide82.xml" ContentType="application/vnd.openxmlformats-officedocument.presentationml.slide+xml"/>
  <Override PartName="/ppt/slides/slide253.xml" ContentType="application/vnd.openxmlformats-officedocument.presentationml.slide+xml"/>
  <Override PartName="/ppt/slides/slide34.xml" ContentType="application/vnd.openxmlformats-officedocument.presentationml.slide+xml"/>
  <Override PartName="/ppt/slides/slide112.xml" ContentType="application/vnd.openxmlformats-officedocument.presentationml.slide+xml"/>
  <Override PartName="/ppt/slides/slide106.xml" ContentType="application/vnd.openxmlformats-officedocument.presentationml.slide+xml"/>
  <Override PartName="/ppt/slides/slide271.xml" ContentType="application/vnd.openxmlformats-officedocument.presentationml.slide+xml"/>
  <Override PartName="/ppt/slides/slide179.xml" ContentType="application/vnd.openxmlformats-officedocument.presentationml.slide+xml"/>
  <Override PartName="/ppt/slides/slide251.xml" ContentType="application/vnd.openxmlformats-officedocument.presentationml.slide+xml"/>
  <Override PartName="/ppt/slides/slide226.xml" ContentType="application/vnd.openxmlformats-officedocument.presentationml.slide+xml"/>
  <Override PartName="/ppt/slides/slide277.xml" ContentType="application/vnd.openxmlformats-officedocument.presentationml.slide+xml"/>
  <Override PartName="/ppt/slides/slide29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306.xml" ContentType="application/vnd.openxmlformats-officedocument.presentationml.slide+xml"/>
  <Override PartName="/ppt/slides/slide88.xml" ContentType="application/vnd.openxmlformats-officedocument.presentationml.slide+xml"/>
  <Override PartName="/ppt/slides/slide156.xml" ContentType="application/vnd.openxmlformats-officedocument.presentationml.slide+xml"/>
  <Override PartName="/ppt/slides/slide99.xml" ContentType="application/vnd.openxmlformats-officedocument.presentationml.slide+xml"/>
  <Override PartName="/ppt/slides/slide189.xml" ContentType="application/vnd.openxmlformats-officedocument.presentationml.slide+xml"/>
  <Override PartName="/ppt/slides/slide109.xml" ContentType="application/vnd.openxmlformats-officedocument.presentationml.slide+xml"/>
  <Override PartName="/ppt/slides/slide239.xml" ContentType="application/vnd.openxmlformats-officedocument.presentationml.slide+xml"/>
  <Override PartName="/ppt/theme/theme1.xml" ContentType="application/vnd.openxmlformats-officedocument.theme+xml"/>
  <Override PartName="/ppt/slides/slide5.xml" ContentType="application/vnd.openxmlformats-officedocument.presentationml.slide+xml"/>
  <Override PartName="/ppt/slides/slide160.xml" ContentType="application/vnd.openxmlformats-officedocument.presentationml.slide+xml"/>
  <Override PartName="/ppt/slides/slide59.xml" ContentType="application/vnd.openxmlformats-officedocument.presentationml.slide+xml"/>
  <Override PartName="/ppt/slides/slide114.xml" ContentType="application/vnd.openxmlformats-officedocument.presentationml.slide+xml"/>
  <Override PartName="/ppt/slides/slide197.xml" ContentType="application/vnd.openxmlformats-officedocument.presentationml.slide+xml"/>
  <Override PartName="/ppt/slides/slide270.xml" ContentType="application/vnd.openxmlformats-officedocument.presentationml.slide+xml"/>
  <Override PartName="/ppt/slides/slide302.xml" ContentType="application/vnd.openxmlformats-officedocument.presentationml.slide+xml"/>
  <Override PartName="/ppt/slides/slide64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10.xml" ContentType="application/vnd.openxmlformats-officedocument.presentationml.slide+xml"/>
  <Override PartName="/ppt/slides/slide4.xml" ContentType="application/vnd.openxmlformats-officedocument.presentationml.slide+xml"/>
  <Override PartName="/ppt/slides/slide157.xml" ContentType="application/vnd.openxmlformats-officedocument.presentationml.slide+xml"/>
  <Override PartName="/ppt/slides/slide149.xml" ContentType="application/vnd.openxmlformats-officedocument.presentationml.slide+xml"/>
  <Override PartName="/ppt/slides/slide72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102.xml" ContentType="application/vnd.openxmlformats-officedocument.presentationml.slide+xml"/>
  <Override PartName="/ppt/slides/slide146.xml" ContentType="application/vnd.openxmlformats-officedocument.presentationml.slide+xml"/>
  <Override PartName="/ppt/slides/slide287.xml" ContentType="application/vnd.openxmlformats-officedocument.presentationml.slide+xml"/>
  <Override PartName="/ppt/slides/slide297.xml" ContentType="application/vnd.openxmlformats-officedocument.presentationml.slide+xml"/>
  <Override PartName="/ppt/slides/slide254.xml" ContentType="application/vnd.openxmlformats-officedocument.presentationml.slide+xml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slides/slide162.xml" ContentType="application/vnd.openxmlformats-officedocument.presentationml.slide+xml"/>
  <Override PartName="/ppt/slides/slide164.xml" ContentType="application/vnd.openxmlformats-officedocument.presentationml.slide+xml"/>
  <Override PartName="/ppt/slides/slide259.xml" ContentType="application/vnd.openxmlformats-officedocument.presentationml.slide+xml"/>
  <Override PartName="/ppt/slides/slide71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21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9" r:id="rId1"/>
  </p:sldMasterIdLst>
  <p:notesMasterIdLst>
    <p:notesMasterId r:id="rId309"/>
  </p:notesMasterIdLst>
  <p:sldIdLst>
    <p:sldId id="256" r:id="rId2"/>
    <p:sldId id="258" r:id="rId3"/>
    <p:sldId id="259" r:id="rId4"/>
    <p:sldId id="515" r:id="rId5"/>
    <p:sldId id="262" r:id="rId6"/>
    <p:sldId id="522" r:id="rId7"/>
    <p:sldId id="499" r:id="rId8"/>
    <p:sldId id="263" r:id="rId9"/>
    <p:sldId id="500" r:id="rId10"/>
    <p:sldId id="523" r:id="rId11"/>
    <p:sldId id="264" r:id="rId12"/>
    <p:sldId id="485" r:id="rId13"/>
    <p:sldId id="486" r:id="rId14"/>
    <p:sldId id="745" r:id="rId15"/>
    <p:sldId id="269" r:id="rId16"/>
    <p:sldId id="795" r:id="rId17"/>
    <p:sldId id="789" r:id="rId18"/>
    <p:sldId id="790" r:id="rId19"/>
    <p:sldId id="791" r:id="rId20"/>
    <p:sldId id="792" r:id="rId21"/>
    <p:sldId id="798" r:id="rId22"/>
    <p:sldId id="799" r:id="rId23"/>
    <p:sldId id="796" r:id="rId24"/>
    <p:sldId id="797" r:id="rId25"/>
    <p:sldId id="806" r:id="rId26"/>
    <p:sldId id="832" r:id="rId27"/>
    <p:sldId id="808" r:id="rId28"/>
    <p:sldId id="809" r:id="rId29"/>
    <p:sldId id="810" r:id="rId30"/>
    <p:sldId id="811" r:id="rId31"/>
    <p:sldId id="812" r:id="rId32"/>
    <p:sldId id="813" r:id="rId33"/>
    <p:sldId id="814" r:id="rId34"/>
    <p:sldId id="815" r:id="rId35"/>
    <p:sldId id="816" r:id="rId36"/>
    <p:sldId id="817" r:id="rId37"/>
    <p:sldId id="818" r:id="rId38"/>
    <p:sldId id="819" r:id="rId39"/>
    <p:sldId id="820" r:id="rId40"/>
    <p:sldId id="821" r:id="rId41"/>
    <p:sldId id="822" r:id="rId42"/>
    <p:sldId id="823" r:id="rId43"/>
    <p:sldId id="824" r:id="rId44"/>
    <p:sldId id="825" r:id="rId45"/>
    <p:sldId id="826" r:id="rId46"/>
    <p:sldId id="827" r:id="rId47"/>
    <p:sldId id="828" r:id="rId48"/>
    <p:sldId id="829" r:id="rId49"/>
    <p:sldId id="830" r:id="rId50"/>
    <p:sldId id="831" r:id="rId51"/>
    <p:sldId id="304" r:id="rId52"/>
    <p:sldId id="305" r:id="rId53"/>
    <p:sldId id="306" r:id="rId54"/>
    <p:sldId id="526" r:id="rId55"/>
    <p:sldId id="618" r:id="rId56"/>
    <p:sldId id="307" r:id="rId57"/>
    <p:sldId id="527" r:id="rId58"/>
    <p:sldId id="308" r:id="rId59"/>
    <p:sldId id="528" r:id="rId60"/>
    <p:sldId id="619" r:id="rId61"/>
    <p:sldId id="309" r:id="rId62"/>
    <p:sldId id="529" r:id="rId63"/>
    <p:sldId id="310" r:id="rId64"/>
    <p:sldId id="530" r:id="rId65"/>
    <p:sldId id="317" r:id="rId66"/>
    <p:sldId id="318" r:id="rId67"/>
    <p:sldId id="319" r:id="rId68"/>
    <p:sldId id="320" r:id="rId69"/>
    <p:sldId id="321" r:id="rId70"/>
    <p:sldId id="322" r:id="rId71"/>
    <p:sldId id="323" r:id="rId72"/>
    <p:sldId id="324" r:id="rId73"/>
    <p:sldId id="453" r:id="rId74"/>
    <p:sldId id="479" r:id="rId75"/>
    <p:sldId id="511" r:id="rId76"/>
    <p:sldId id="512" r:id="rId77"/>
    <p:sldId id="325" r:id="rId78"/>
    <p:sldId id="326" r:id="rId79"/>
    <p:sldId id="327" r:id="rId80"/>
    <p:sldId id="329" r:id="rId81"/>
    <p:sldId id="330" r:id="rId82"/>
    <p:sldId id="331" r:id="rId83"/>
    <p:sldId id="332" r:id="rId84"/>
    <p:sldId id="333" r:id="rId85"/>
    <p:sldId id="452" r:id="rId86"/>
    <p:sldId id="480" r:id="rId87"/>
    <p:sldId id="481" r:id="rId88"/>
    <p:sldId id="334" r:id="rId89"/>
    <p:sldId id="335" r:id="rId90"/>
    <p:sldId id="336" r:id="rId91"/>
    <p:sldId id="577" r:id="rId92"/>
    <p:sldId id="337" r:id="rId93"/>
    <p:sldId id="338" r:id="rId94"/>
    <p:sldId id="339" r:id="rId95"/>
    <p:sldId id="340" r:id="rId96"/>
    <p:sldId id="451" r:id="rId97"/>
    <p:sldId id="483" r:id="rId98"/>
    <p:sldId id="531" r:id="rId99"/>
    <p:sldId id="341" r:id="rId100"/>
    <p:sldId id="342" r:id="rId101"/>
    <p:sldId id="449" r:id="rId102"/>
    <p:sldId id="838" r:id="rId103"/>
    <p:sldId id="840" r:id="rId104"/>
    <p:sldId id="842" r:id="rId105"/>
    <p:sldId id="841" r:id="rId106"/>
    <p:sldId id="343" r:id="rId107"/>
    <p:sldId id="344" r:id="rId108"/>
    <p:sldId id="345" r:id="rId109"/>
    <p:sldId id="346" r:id="rId110"/>
    <p:sldId id="454" r:id="rId111"/>
    <p:sldId id="599" r:id="rId112"/>
    <p:sldId id="833" r:id="rId113"/>
    <p:sldId id="589" r:id="rId114"/>
    <p:sldId id="448" r:id="rId115"/>
    <p:sldId id="532" r:id="rId116"/>
    <p:sldId id="533" r:id="rId117"/>
    <p:sldId id="536" r:id="rId118"/>
    <p:sldId id="347" r:id="rId119"/>
    <p:sldId id="348" r:id="rId120"/>
    <p:sldId id="349" r:id="rId121"/>
    <p:sldId id="350" r:id="rId122"/>
    <p:sldId id="351" r:id="rId123"/>
    <p:sldId id="621" r:id="rId124"/>
    <p:sldId id="352" r:id="rId125"/>
    <p:sldId id="353" r:id="rId126"/>
    <p:sldId id="354" r:id="rId127"/>
    <p:sldId id="355" r:id="rId128"/>
    <p:sldId id="356" r:id="rId129"/>
    <p:sldId id="582" r:id="rId130"/>
    <p:sldId id="583" r:id="rId131"/>
    <p:sldId id="584" r:id="rId132"/>
    <p:sldId id="751" r:id="rId133"/>
    <p:sldId id="585" r:id="rId134"/>
    <p:sldId id="801" r:id="rId135"/>
    <p:sldId id="802" r:id="rId136"/>
    <p:sldId id="803" r:id="rId137"/>
    <p:sldId id="804" r:id="rId138"/>
    <p:sldId id="805" r:id="rId139"/>
    <p:sldId id="366" r:id="rId140"/>
    <p:sldId id="367" r:id="rId141"/>
    <p:sldId id="368" r:id="rId142"/>
    <p:sldId id="369" r:id="rId143"/>
    <p:sldId id="370" r:id="rId144"/>
    <p:sldId id="371" r:id="rId145"/>
    <p:sldId id="372" r:id="rId146"/>
    <p:sldId id="373" r:id="rId147"/>
    <p:sldId id="374" r:id="rId148"/>
    <p:sldId id="375" r:id="rId149"/>
    <p:sldId id="746" r:id="rId150"/>
    <p:sldId id="380" r:id="rId151"/>
    <p:sldId id="551" r:id="rId152"/>
    <p:sldId id="381" r:id="rId153"/>
    <p:sldId id="382" r:id="rId154"/>
    <p:sldId id="383" r:id="rId155"/>
    <p:sldId id="384" r:id="rId156"/>
    <p:sldId id="385" r:id="rId157"/>
    <p:sldId id="386" r:id="rId158"/>
    <p:sldId id="387" r:id="rId159"/>
    <p:sldId id="588" r:id="rId160"/>
    <p:sldId id="388" r:id="rId161"/>
    <p:sldId id="389" r:id="rId162"/>
    <p:sldId id="390" r:id="rId163"/>
    <p:sldId id="458" r:id="rId164"/>
    <p:sldId id="550" r:id="rId165"/>
    <p:sldId id="552" r:id="rId166"/>
    <p:sldId id="553" r:id="rId167"/>
    <p:sldId id="554" r:id="rId168"/>
    <p:sldId id="555" r:id="rId169"/>
    <p:sldId id="393" r:id="rId170"/>
    <p:sldId id="396" r:id="rId171"/>
    <p:sldId id="537" r:id="rId172"/>
    <p:sldId id="538" r:id="rId173"/>
    <p:sldId id="539" r:id="rId174"/>
    <p:sldId id="559" r:id="rId175"/>
    <p:sldId id="540" r:id="rId176"/>
    <p:sldId id="558" r:id="rId177"/>
    <p:sldId id="541" r:id="rId178"/>
    <p:sldId id="556" r:id="rId179"/>
    <p:sldId id="543" r:id="rId180"/>
    <p:sldId id="560" r:id="rId181"/>
    <p:sldId id="545" r:id="rId182"/>
    <p:sldId id="546" r:id="rId183"/>
    <p:sldId id="547" r:id="rId184"/>
    <p:sldId id="548" r:id="rId185"/>
    <p:sldId id="549" r:id="rId186"/>
    <p:sldId id="557" r:id="rId187"/>
    <p:sldId id="561" r:id="rId188"/>
    <p:sldId id="680" r:id="rId189"/>
    <p:sldId id="640" r:id="rId190"/>
    <p:sldId id="752" r:id="rId191"/>
    <p:sldId id="641" r:id="rId192"/>
    <p:sldId id="645" r:id="rId193"/>
    <p:sldId id="644" r:id="rId194"/>
    <p:sldId id="642" r:id="rId195"/>
    <p:sldId id="643" r:id="rId196"/>
    <p:sldId id="646" r:id="rId197"/>
    <p:sldId id="647" r:id="rId198"/>
    <p:sldId id="648" r:id="rId199"/>
    <p:sldId id="649" r:id="rId200"/>
    <p:sldId id="653" r:id="rId201"/>
    <p:sldId id="657" r:id="rId202"/>
    <p:sldId id="650" r:id="rId203"/>
    <p:sldId id="654" r:id="rId204"/>
    <p:sldId id="651" r:id="rId205"/>
    <p:sldId id="656" r:id="rId206"/>
    <p:sldId id="658" r:id="rId207"/>
    <p:sldId id="835" r:id="rId208"/>
    <p:sldId id="652" r:id="rId209"/>
    <p:sldId id="759" r:id="rId210"/>
    <p:sldId id="756" r:id="rId211"/>
    <p:sldId id="757" r:id="rId212"/>
    <p:sldId id="755" r:id="rId213"/>
    <p:sldId id="760" r:id="rId214"/>
    <p:sldId id="753" r:id="rId215"/>
    <p:sldId id="661" r:id="rId216"/>
    <p:sldId id="662" r:id="rId217"/>
    <p:sldId id="663" r:id="rId218"/>
    <p:sldId id="664" r:id="rId219"/>
    <p:sldId id="668" r:id="rId220"/>
    <p:sldId id="665" r:id="rId221"/>
    <p:sldId id="667" r:id="rId222"/>
    <p:sldId id="669" r:id="rId223"/>
    <p:sldId id="761" r:id="rId224"/>
    <p:sldId id="671" r:id="rId225"/>
    <p:sldId id="672" r:id="rId226"/>
    <p:sldId id="754" r:id="rId227"/>
    <p:sldId id="670" r:id="rId228"/>
    <p:sldId id="673" r:id="rId229"/>
    <p:sldId id="674" r:id="rId230"/>
    <p:sldId id="675" r:id="rId231"/>
    <p:sldId id="677" r:id="rId232"/>
    <p:sldId id="678" r:id="rId233"/>
    <p:sldId id="679" r:id="rId234"/>
    <p:sldId id="747" r:id="rId235"/>
    <p:sldId id="461" r:id="rId236"/>
    <p:sldId id="681" r:id="rId237"/>
    <p:sldId id="462" r:id="rId238"/>
    <p:sldId id="398" r:id="rId239"/>
    <p:sldId id="562" r:id="rId240"/>
    <p:sldId id="563" r:id="rId241"/>
    <p:sldId id="564" r:id="rId242"/>
    <p:sldId id="565" r:id="rId243"/>
    <p:sldId id="628" r:id="rId244"/>
    <p:sldId id="623" r:id="rId245"/>
    <p:sldId id="400" r:id="rId246"/>
    <p:sldId id="401" r:id="rId247"/>
    <p:sldId id="402" r:id="rId248"/>
    <p:sldId id="403" r:id="rId249"/>
    <p:sldId id="404" r:id="rId250"/>
    <p:sldId id="405" r:id="rId251"/>
    <p:sldId id="406" r:id="rId252"/>
    <p:sldId id="407" r:id="rId253"/>
    <p:sldId id="629" r:id="rId254"/>
    <p:sldId id="630" r:id="rId255"/>
    <p:sldId id="631" r:id="rId256"/>
    <p:sldId id="639" r:id="rId257"/>
    <p:sldId id="633" r:id="rId258"/>
    <p:sldId id="634" r:id="rId259"/>
    <p:sldId id="635" r:id="rId260"/>
    <p:sldId id="636" r:id="rId261"/>
    <p:sldId id="637" r:id="rId262"/>
    <p:sldId id="638" r:id="rId263"/>
    <p:sldId id="415" r:id="rId264"/>
    <p:sldId id="566" r:id="rId265"/>
    <p:sldId id="510" r:id="rId266"/>
    <p:sldId id="594" r:id="rId267"/>
    <p:sldId id="466" r:id="rId268"/>
    <p:sldId id="469" r:id="rId269"/>
    <p:sldId id="468" r:id="rId270"/>
    <p:sldId id="567" r:id="rId271"/>
    <p:sldId id="843" r:id="rId272"/>
    <p:sldId id="568" r:id="rId273"/>
    <p:sldId id="569" r:id="rId274"/>
    <p:sldId id="570" r:id="rId275"/>
    <p:sldId id="571" r:id="rId276"/>
    <p:sldId id="422" r:id="rId277"/>
    <p:sldId id="471" r:id="rId278"/>
    <p:sldId id="472" r:id="rId279"/>
    <p:sldId id="473" r:id="rId280"/>
    <p:sldId id="474" r:id="rId281"/>
    <p:sldId id="475" r:id="rId282"/>
    <p:sldId id="429" r:id="rId283"/>
    <p:sldId id="430" r:id="rId284"/>
    <p:sldId id="431" r:id="rId285"/>
    <p:sldId id="432" r:id="rId286"/>
    <p:sldId id="433" r:id="rId287"/>
    <p:sldId id="434" r:id="rId288"/>
    <p:sldId id="435" r:id="rId289"/>
    <p:sldId id="626" r:id="rId290"/>
    <p:sldId id="436" r:id="rId291"/>
    <p:sldId id="627" r:id="rId292"/>
    <p:sldId id="437" r:id="rId293"/>
    <p:sldId id="438" r:id="rId294"/>
    <p:sldId id="439" r:id="rId295"/>
    <p:sldId id="440" r:id="rId296"/>
    <p:sldId id="625" r:id="rId297"/>
    <p:sldId id="441" r:id="rId298"/>
    <p:sldId id="442" r:id="rId299"/>
    <p:sldId id="443" r:id="rId300"/>
    <p:sldId id="444" r:id="rId301"/>
    <p:sldId id="445" r:id="rId302"/>
    <p:sldId id="603" r:id="rId303"/>
    <p:sldId id="446" r:id="rId304"/>
    <p:sldId id="837" r:id="rId305"/>
    <p:sldId id="749" r:id="rId306"/>
    <p:sldId id="750" r:id="rId307"/>
    <p:sldId id="447" r:id="rId30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-105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-105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-105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-105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-105" charset="0"/>
        <a:ea typeface="+mn-ea"/>
        <a:cs typeface="+mn-cs"/>
      </a:defRPr>
    </a:lvl5pPr>
    <a:lvl6pPr marL="2286000" algn="l" defTabSz="457200" rtl="0" eaLnBrk="1" latinLnBrk="0" hangingPunct="1">
      <a:defRPr b="1" kern="1200">
        <a:solidFill>
          <a:schemeClr val="tx1"/>
        </a:solidFill>
        <a:latin typeface="Tahoma" pitchFamily="-105" charset="0"/>
        <a:ea typeface="+mn-ea"/>
        <a:cs typeface="+mn-cs"/>
      </a:defRPr>
    </a:lvl6pPr>
    <a:lvl7pPr marL="2743200" algn="l" defTabSz="457200" rtl="0" eaLnBrk="1" latinLnBrk="0" hangingPunct="1">
      <a:defRPr b="1" kern="1200">
        <a:solidFill>
          <a:schemeClr val="tx1"/>
        </a:solidFill>
        <a:latin typeface="Tahoma" pitchFamily="-105" charset="0"/>
        <a:ea typeface="+mn-ea"/>
        <a:cs typeface="+mn-cs"/>
      </a:defRPr>
    </a:lvl7pPr>
    <a:lvl8pPr marL="3200400" algn="l" defTabSz="457200" rtl="0" eaLnBrk="1" latinLnBrk="0" hangingPunct="1">
      <a:defRPr b="1" kern="1200">
        <a:solidFill>
          <a:schemeClr val="tx1"/>
        </a:solidFill>
        <a:latin typeface="Tahoma" pitchFamily="-105" charset="0"/>
        <a:ea typeface="+mn-ea"/>
        <a:cs typeface="+mn-cs"/>
      </a:defRPr>
    </a:lvl8pPr>
    <a:lvl9pPr marL="3657600" algn="l" defTabSz="457200" rtl="0" eaLnBrk="1" latinLnBrk="0" hangingPunct="1">
      <a:defRPr b="1" kern="1200">
        <a:solidFill>
          <a:schemeClr val="tx1"/>
        </a:solidFill>
        <a:latin typeface="Tahoma" pitchFamily="-105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ADE0FF"/>
    <a:srgbClr val="B9E4FF"/>
    <a:srgbClr val="6EE5E8"/>
    <a:srgbClr val="C1E7FF"/>
    <a:srgbClr val="99CCFF"/>
    <a:srgbClr val="CCECFF"/>
    <a:srgbClr val="10D419"/>
    <a:srgbClr val="134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3" Type="http://schemas.openxmlformats.org/officeDocument/2006/relationships/slide" Target="slides/slide132.xml"/><Relationship Id="rId121" Type="http://schemas.openxmlformats.org/officeDocument/2006/relationships/slide" Target="slides/slide120.xml"/><Relationship Id="rId178" Type="http://schemas.openxmlformats.org/officeDocument/2006/relationships/slide" Target="slides/slide177.xml"/><Relationship Id="rId267" Type="http://schemas.openxmlformats.org/officeDocument/2006/relationships/slide" Target="slides/slide266.xml"/><Relationship Id="rId70" Type="http://schemas.openxmlformats.org/officeDocument/2006/relationships/slide" Target="slides/slide69.xml"/><Relationship Id="rId94" Type="http://schemas.openxmlformats.org/officeDocument/2006/relationships/slide" Target="slides/slide93.xml"/><Relationship Id="rId7" Type="http://schemas.openxmlformats.org/officeDocument/2006/relationships/slide" Target="slides/slide6.xml"/><Relationship Id="rId74" Type="http://schemas.openxmlformats.org/officeDocument/2006/relationships/slide" Target="slides/slide73.xml"/><Relationship Id="rId102" Type="http://schemas.openxmlformats.org/officeDocument/2006/relationships/slide" Target="slides/slide101.xml"/><Relationship Id="rId169" Type="http://schemas.openxmlformats.org/officeDocument/2006/relationships/slide" Target="slides/slide168.xml"/><Relationship Id="rId278" Type="http://schemas.openxmlformats.org/officeDocument/2006/relationships/slide" Target="slides/slide277.xml"/><Relationship Id="rId106" Type="http://schemas.openxmlformats.org/officeDocument/2006/relationships/slide" Target="slides/slide105.xml"/><Relationship Id="rId119" Type="http://schemas.openxmlformats.org/officeDocument/2006/relationships/slide" Target="slides/slide118.xml"/><Relationship Id="rId261" Type="http://schemas.openxmlformats.org/officeDocument/2006/relationships/slide" Target="slides/slide260.xml"/><Relationship Id="rId138" Type="http://schemas.openxmlformats.org/officeDocument/2006/relationships/slide" Target="slides/slide137.xml"/><Relationship Id="rId181" Type="http://schemas.openxmlformats.org/officeDocument/2006/relationships/slide" Target="slides/slide180.xml"/><Relationship Id="rId128" Type="http://schemas.openxmlformats.org/officeDocument/2006/relationships/slide" Target="slides/slide127.xml"/><Relationship Id="rId221" Type="http://schemas.openxmlformats.org/officeDocument/2006/relationships/slide" Target="slides/slide220.xml"/><Relationship Id="rId17" Type="http://schemas.openxmlformats.org/officeDocument/2006/relationships/slide" Target="slides/slide16.xml"/><Relationship Id="rId225" Type="http://schemas.openxmlformats.org/officeDocument/2006/relationships/slide" Target="slides/slide224.xml"/><Relationship Id="rId107" Type="http://schemas.openxmlformats.org/officeDocument/2006/relationships/slide" Target="slides/slide106.xml"/><Relationship Id="rId71" Type="http://schemas.openxmlformats.org/officeDocument/2006/relationships/slide" Target="slides/slide70.xml"/><Relationship Id="rId142" Type="http://schemas.openxmlformats.org/officeDocument/2006/relationships/slide" Target="slides/slide141.xml"/><Relationship Id="rId275" Type="http://schemas.openxmlformats.org/officeDocument/2006/relationships/slide" Target="slides/slide274.xml"/><Relationship Id="rId295" Type="http://schemas.openxmlformats.org/officeDocument/2006/relationships/slide" Target="slides/slide294.xml"/><Relationship Id="rId4" Type="http://schemas.openxmlformats.org/officeDocument/2006/relationships/slide" Target="slides/slide3.xml"/><Relationship Id="rId205" Type="http://schemas.openxmlformats.org/officeDocument/2006/relationships/slide" Target="slides/slide204.xml"/><Relationship Id="rId89" Type="http://schemas.openxmlformats.org/officeDocument/2006/relationships/slide" Target="slides/slide88.xml"/><Relationship Id="rId114" Type="http://schemas.openxmlformats.org/officeDocument/2006/relationships/slide" Target="slides/slide113.xml"/><Relationship Id="rId185" Type="http://schemas.openxmlformats.org/officeDocument/2006/relationships/slide" Target="slides/slide184.xml"/><Relationship Id="rId195" Type="http://schemas.openxmlformats.org/officeDocument/2006/relationships/slide" Target="slides/slide194.xml"/><Relationship Id="rId272" Type="http://schemas.openxmlformats.org/officeDocument/2006/relationships/slide" Target="slides/slide271.xml"/><Relationship Id="rId88" Type="http://schemas.openxmlformats.org/officeDocument/2006/relationships/slide" Target="slides/slide87.xml"/><Relationship Id="rId284" Type="http://schemas.openxmlformats.org/officeDocument/2006/relationships/slide" Target="slides/slide283.xml"/><Relationship Id="rId38" Type="http://schemas.openxmlformats.org/officeDocument/2006/relationships/slide" Target="slides/slide37.xml"/><Relationship Id="rId176" Type="http://schemas.openxmlformats.org/officeDocument/2006/relationships/slide" Target="slides/slide175.xml"/><Relationship Id="rId2" Type="http://schemas.openxmlformats.org/officeDocument/2006/relationships/slide" Target="slides/slide1.xml"/><Relationship Id="rId257" Type="http://schemas.openxmlformats.org/officeDocument/2006/relationships/slide" Target="slides/slide256.xml"/><Relationship Id="rId144" Type="http://schemas.openxmlformats.org/officeDocument/2006/relationships/slide" Target="slides/slide143.xml"/><Relationship Id="rId75" Type="http://schemas.openxmlformats.org/officeDocument/2006/relationships/slide" Target="slides/slide74.xml"/><Relationship Id="rId97" Type="http://schemas.openxmlformats.org/officeDocument/2006/relationships/slide" Target="slides/slide96.xml"/><Relationship Id="rId111" Type="http://schemas.openxmlformats.org/officeDocument/2006/relationships/slide" Target="slides/slide110.xml"/><Relationship Id="rId194" Type="http://schemas.openxmlformats.org/officeDocument/2006/relationships/slide" Target="slides/slide193.xml"/><Relationship Id="rId281" Type="http://schemas.openxmlformats.org/officeDocument/2006/relationships/slide" Target="slides/slide280.xml"/><Relationship Id="rId79" Type="http://schemas.openxmlformats.org/officeDocument/2006/relationships/slide" Target="slides/slide78.xml"/><Relationship Id="rId152" Type="http://schemas.openxmlformats.org/officeDocument/2006/relationships/slide" Target="slides/slide151.xml"/><Relationship Id="rId98" Type="http://schemas.openxmlformats.org/officeDocument/2006/relationships/slide" Target="slides/slide97.xml"/><Relationship Id="rId157" Type="http://schemas.openxmlformats.org/officeDocument/2006/relationships/slide" Target="slides/slide15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177" Type="http://schemas.openxmlformats.org/officeDocument/2006/relationships/slide" Target="slides/slide176.xml"/><Relationship Id="rId48" Type="http://schemas.openxmlformats.org/officeDocument/2006/relationships/slide" Target="slides/slide47.xml"/><Relationship Id="rId214" Type="http://schemas.openxmlformats.org/officeDocument/2006/relationships/slide" Target="slides/slide213.xml"/><Relationship Id="rId52" Type="http://schemas.openxmlformats.org/officeDocument/2006/relationships/slide" Target="slides/slide51.xml"/><Relationship Id="rId170" Type="http://schemas.openxmlformats.org/officeDocument/2006/relationships/slide" Target="slides/slide169.xml"/><Relationship Id="rId260" Type="http://schemas.openxmlformats.org/officeDocument/2006/relationships/slide" Target="slides/slide259.xml"/><Relationship Id="rId273" Type="http://schemas.openxmlformats.org/officeDocument/2006/relationships/slide" Target="slides/slide272.xml"/><Relationship Id="rId190" Type="http://schemas.openxmlformats.org/officeDocument/2006/relationships/slide" Target="slides/slide189.xml"/><Relationship Id="rId192" Type="http://schemas.openxmlformats.org/officeDocument/2006/relationships/slide" Target="slides/slide191.xml"/><Relationship Id="rId246" Type="http://schemas.openxmlformats.org/officeDocument/2006/relationships/slide" Target="slides/slide245.xml"/><Relationship Id="rId289" Type="http://schemas.openxmlformats.org/officeDocument/2006/relationships/slide" Target="slides/slide288.xml"/><Relationship Id="rId163" Type="http://schemas.openxmlformats.org/officeDocument/2006/relationships/slide" Target="slides/slide162.xml"/><Relationship Id="rId304" Type="http://schemas.openxmlformats.org/officeDocument/2006/relationships/slide" Target="slides/slide303.xml"/><Relationship Id="rId23" Type="http://schemas.openxmlformats.org/officeDocument/2006/relationships/slide" Target="slides/slide22.xml"/><Relationship Id="rId136" Type="http://schemas.openxmlformats.org/officeDocument/2006/relationships/slide" Target="slides/slide135.xml"/><Relationship Id="rId228" Type="http://schemas.openxmlformats.org/officeDocument/2006/relationships/slide" Target="slides/slide227.xml"/><Relationship Id="rId61" Type="http://schemas.openxmlformats.org/officeDocument/2006/relationships/slide" Target="slides/slide60.xml"/><Relationship Id="rId146" Type="http://schemas.openxmlformats.org/officeDocument/2006/relationships/slide" Target="slides/slide145.xml"/><Relationship Id="rId30" Type="http://schemas.openxmlformats.org/officeDocument/2006/relationships/slide" Target="slides/slide29.xml"/><Relationship Id="rId202" Type="http://schemas.openxmlformats.org/officeDocument/2006/relationships/slide" Target="slides/slide201.xml"/><Relationship Id="rId208" Type="http://schemas.openxmlformats.org/officeDocument/2006/relationships/slide" Target="slides/slide207.xml"/><Relationship Id="rId230" Type="http://schemas.openxmlformats.org/officeDocument/2006/relationships/slide" Target="slides/slide229.xml"/><Relationship Id="rId29" Type="http://schemas.openxmlformats.org/officeDocument/2006/relationships/slide" Target="slides/slide28.xml"/><Relationship Id="rId184" Type="http://schemas.openxmlformats.org/officeDocument/2006/relationships/slide" Target="slides/slide183.xml"/><Relationship Id="rId213" Type="http://schemas.openxmlformats.org/officeDocument/2006/relationships/slide" Target="slides/slide212.xml"/><Relationship Id="rId171" Type="http://schemas.openxmlformats.org/officeDocument/2006/relationships/slide" Target="slides/slide170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72" Type="http://schemas.openxmlformats.org/officeDocument/2006/relationships/slide" Target="slides/slide171.xml"/><Relationship Id="rId311" Type="http://schemas.openxmlformats.org/officeDocument/2006/relationships/presProps" Target="presProps.xml"/><Relationship Id="rId266" Type="http://schemas.openxmlformats.org/officeDocument/2006/relationships/slide" Target="slides/slide265.xml"/><Relationship Id="rId312" Type="http://schemas.openxmlformats.org/officeDocument/2006/relationships/viewProps" Target="viewProps.xml"/><Relationship Id="rId130" Type="http://schemas.openxmlformats.org/officeDocument/2006/relationships/slide" Target="slides/slide129.xml"/><Relationship Id="rId233" Type="http://schemas.openxmlformats.org/officeDocument/2006/relationships/slide" Target="slides/slide232.xml"/><Relationship Id="rId156" Type="http://schemas.openxmlformats.org/officeDocument/2006/relationships/slide" Target="slides/slide155.xml"/><Relationship Id="rId199" Type="http://schemas.openxmlformats.org/officeDocument/2006/relationships/slide" Target="slides/slide198.xml"/><Relationship Id="rId222" Type="http://schemas.openxmlformats.org/officeDocument/2006/relationships/slide" Target="slides/slide221.xml"/><Relationship Id="rId247" Type="http://schemas.openxmlformats.org/officeDocument/2006/relationships/slide" Target="slides/slide246.xml"/><Relationship Id="rId153" Type="http://schemas.openxmlformats.org/officeDocument/2006/relationships/slide" Target="slides/slide152.xml"/><Relationship Id="rId77" Type="http://schemas.openxmlformats.org/officeDocument/2006/relationships/slide" Target="slides/slide76.xml"/><Relationship Id="rId63" Type="http://schemas.openxmlformats.org/officeDocument/2006/relationships/slide" Target="slides/slide62.xml"/><Relationship Id="rId237" Type="http://schemas.openxmlformats.org/officeDocument/2006/relationships/slide" Target="slides/slide236.xml"/><Relationship Id="rId105" Type="http://schemas.openxmlformats.org/officeDocument/2006/relationships/slide" Target="slides/slide104.xml"/><Relationship Id="rId127" Type="http://schemas.openxmlformats.org/officeDocument/2006/relationships/slide" Target="slides/slide126.xml"/><Relationship Id="rId244" Type="http://schemas.openxmlformats.org/officeDocument/2006/relationships/slide" Target="slides/slide243.xml"/><Relationship Id="rId158" Type="http://schemas.openxmlformats.org/officeDocument/2006/relationships/slide" Target="slides/slide157.xml"/><Relationship Id="rId42" Type="http://schemas.openxmlformats.org/officeDocument/2006/relationships/slide" Target="slides/slide41.xml"/><Relationship Id="rId313" Type="http://schemas.openxmlformats.org/officeDocument/2006/relationships/theme" Target="theme/theme1.xml"/><Relationship Id="rId285" Type="http://schemas.openxmlformats.org/officeDocument/2006/relationships/slide" Target="slides/slide284.xml"/><Relationship Id="rId161" Type="http://schemas.openxmlformats.org/officeDocument/2006/relationships/slide" Target="slides/slide160.xml"/><Relationship Id="rId87" Type="http://schemas.openxmlformats.org/officeDocument/2006/relationships/slide" Target="slides/slide86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17" Type="http://schemas.openxmlformats.org/officeDocument/2006/relationships/slide" Target="slides/slide116.xml"/><Relationship Id="rId134" Type="http://schemas.openxmlformats.org/officeDocument/2006/relationships/slide" Target="slides/slide133.xml"/><Relationship Id="rId182" Type="http://schemas.openxmlformats.org/officeDocument/2006/relationships/slide" Target="slides/slide181.xml"/><Relationship Id="rId226" Type="http://schemas.openxmlformats.org/officeDocument/2006/relationships/slide" Target="slides/slide225.xml"/><Relationship Id="rId112" Type="http://schemas.openxmlformats.org/officeDocument/2006/relationships/slide" Target="slides/slide111.xml"/><Relationship Id="rId210" Type="http://schemas.openxmlformats.org/officeDocument/2006/relationships/slide" Target="slides/slide209.xml"/><Relationship Id="rId290" Type="http://schemas.openxmlformats.org/officeDocument/2006/relationships/slide" Target="slides/slide289.xml"/><Relationship Id="rId314" Type="http://schemas.openxmlformats.org/officeDocument/2006/relationships/tableStyles" Target="tableStyles.xml"/><Relationship Id="rId197" Type="http://schemas.openxmlformats.org/officeDocument/2006/relationships/slide" Target="slides/slide196.xml"/><Relationship Id="rId57" Type="http://schemas.openxmlformats.org/officeDocument/2006/relationships/slide" Target="slides/slide56.xml"/><Relationship Id="rId259" Type="http://schemas.openxmlformats.org/officeDocument/2006/relationships/slide" Target="slides/slide258.xml"/><Relationship Id="rId303" Type="http://schemas.openxmlformats.org/officeDocument/2006/relationships/slide" Target="slides/slide302.xml"/><Relationship Id="rId55" Type="http://schemas.openxmlformats.org/officeDocument/2006/relationships/slide" Target="slides/slide54.xml"/><Relationship Id="rId215" Type="http://schemas.openxmlformats.org/officeDocument/2006/relationships/slide" Target="slides/slide214.xml"/><Relationship Id="rId227" Type="http://schemas.openxmlformats.org/officeDocument/2006/relationships/slide" Target="slides/slide226.xml"/><Relationship Id="rId36" Type="http://schemas.openxmlformats.org/officeDocument/2006/relationships/slide" Target="slides/slide35.xml"/><Relationship Id="rId125" Type="http://schemas.openxmlformats.org/officeDocument/2006/relationships/slide" Target="slides/slide124.xml"/><Relationship Id="rId76" Type="http://schemas.openxmlformats.org/officeDocument/2006/relationships/slide" Target="slides/slide75.xml"/><Relationship Id="rId193" Type="http://schemas.openxmlformats.org/officeDocument/2006/relationships/slide" Target="slides/slide192.xml"/><Relationship Id="rId8" Type="http://schemas.openxmlformats.org/officeDocument/2006/relationships/slide" Target="slides/slide7.xml"/><Relationship Id="rId67" Type="http://schemas.openxmlformats.org/officeDocument/2006/relationships/slide" Target="slides/slide66.xml"/><Relationship Id="rId37" Type="http://schemas.openxmlformats.org/officeDocument/2006/relationships/slide" Target="slides/slide36.xml"/><Relationship Id="rId110" Type="http://schemas.openxmlformats.org/officeDocument/2006/relationships/slide" Target="slides/slide109.xml"/><Relationship Id="rId113" Type="http://schemas.openxmlformats.org/officeDocument/2006/relationships/slide" Target="slides/slide112.xml"/><Relationship Id="rId229" Type="http://schemas.openxmlformats.org/officeDocument/2006/relationships/slide" Target="slides/slide228.xml"/><Relationship Id="rId263" Type="http://schemas.openxmlformats.org/officeDocument/2006/relationships/slide" Target="slides/slide262.xml"/><Relationship Id="rId108" Type="http://schemas.openxmlformats.org/officeDocument/2006/relationships/slide" Target="slides/slide107.xml"/><Relationship Id="rId286" Type="http://schemas.openxmlformats.org/officeDocument/2006/relationships/slide" Target="slides/slide285.xml"/><Relationship Id="rId308" Type="http://schemas.openxmlformats.org/officeDocument/2006/relationships/slide" Target="slides/slide307.xml"/><Relationship Id="rId271" Type="http://schemas.openxmlformats.org/officeDocument/2006/relationships/slide" Target="slides/slide270.xml"/><Relationship Id="rId151" Type="http://schemas.openxmlformats.org/officeDocument/2006/relationships/slide" Target="slides/slide150.xml"/><Relationship Id="rId245" Type="http://schemas.openxmlformats.org/officeDocument/2006/relationships/slide" Target="slides/slide244.xml"/><Relationship Id="rId26" Type="http://schemas.openxmlformats.org/officeDocument/2006/relationships/slide" Target="slides/slide25.xml"/><Relationship Id="rId143" Type="http://schemas.openxmlformats.org/officeDocument/2006/relationships/slide" Target="slides/slide142.xml"/><Relationship Id="rId204" Type="http://schemas.openxmlformats.org/officeDocument/2006/relationships/slide" Target="slides/slide203.xml"/><Relationship Id="rId217" Type="http://schemas.openxmlformats.org/officeDocument/2006/relationships/slide" Target="slides/slide216.xml"/><Relationship Id="rId68" Type="http://schemas.openxmlformats.org/officeDocument/2006/relationships/slide" Target="slides/slide67.xml"/><Relationship Id="rId198" Type="http://schemas.openxmlformats.org/officeDocument/2006/relationships/slide" Target="slides/slide197.xml"/><Relationship Id="rId279" Type="http://schemas.openxmlformats.org/officeDocument/2006/relationships/slide" Target="slides/slide278.xml"/><Relationship Id="rId93" Type="http://schemas.openxmlformats.org/officeDocument/2006/relationships/slide" Target="slides/slide92.xml"/><Relationship Id="rId162" Type="http://schemas.openxmlformats.org/officeDocument/2006/relationships/slide" Target="slides/slide161.xml"/><Relationship Id="rId78" Type="http://schemas.openxmlformats.org/officeDocument/2006/relationships/slide" Target="slides/slide77.xml"/><Relationship Id="rId154" Type="http://schemas.openxmlformats.org/officeDocument/2006/relationships/slide" Target="slides/slide153.xml"/><Relationship Id="rId168" Type="http://schemas.openxmlformats.org/officeDocument/2006/relationships/slide" Target="slides/slide167.xml"/><Relationship Id="rId175" Type="http://schemas.openxmlformats.org/officeDocument/2006/relationships/slide" Target="slides/slide174.xml"/><Relationship Id="rId288" Type="http://schemas.openxmlformats.org/officeDocument/2006/relationships/slide" Target="slides/slide287.xml"/><Relationship Id="rId21" Type="http://schemas.openxmlformats.org/officeDocument/2006/relationships/slide" Target="slides/slide20.xml"/><Relationship Id="rId223" Type="http://schemas.openxmlformats.org/officeDocument/2006/relationships/slide" Target="slides/slide222.xml"/><Relationship Id="rId64" Type="http://schemas.openxmlformats.org/officeDocument/2006/relationships/slide" Target="slides/slide63.xml"/><Relationship Id="rId251" Type="http://schemas.openxmlformats.org/officeDocument/2006/relationships/slide" Target="slides/slide250.xml"/><Relationship Id="rId60" Type="http://schemas.openxmlformats.org/officeDocument/2006/relationships/slide" Target="slides/slide59.xml"/><Relationship Id="rId188" Type="http://schemas.openxmlformats.org/officeDocument/2006/relationships/slide" Target="slides/slide187.xml"/><Relationship Id="rId25" Type="http://schemas.openxmlformats.org/officeDocument/2006/relationships/slide" Target="slides/slide24.xml"/><Relationship Id="rId283" Type="http://schemas.openxmlformats.org/officeDocument/2006/relationships/slide" Target="slides/slide282.xml"/><Relationship Id="rId122" Type="http://schemas.openxmlformats.org/officeDocument/2006/relationships/slide" Target="slides/slide121.xml"/><Relationship Id="rId116" Type="http://schemas.openxmlformats.org/officeDocument/2006/relationships/slide" Target="slides/slide115.xml"/><Relationship Id="rId183" Type="http://schemas.openxmlformats.org/officeDocument/2006/relationships/slide" Target="slides/slide182.xml"/><Relationship Id="rId96" Type="http://schemas.openxmlformats.org/officeDocument/2006/relationships/slide" Target="slides/slide95.xml"/><Relationship Id="rId189" Type="http://schemas.openxmlformats.org/officeDocument/2006/relationships/slide" Target="slides/slide188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118" Type="http://schemas.openxmlformats.org/officeDocument/2006/relationships/slide" Target="slides/slide117.xml"/><Relationship Id="rId180" Type="http://schemas.openxmlformats.org/officeDocument/2006/relationships/slide" Target="slides/slide179.xml"/><Relationship Id="rId231" Type="http://schemas.openxmlformats.org/officeDocument/2006/relationships/slide" Target="slides/slide230.xml"/><Relationship Id="rId160" Type="http://schemas.openxmlformats.org/officeDocument/2006/relationships/slide" Target="slides/slide159.xml"/><Relationship Id="rId232" Type="http://schemas.openxmlformats.org/officeDocument/2006/relationships/slide" Target="slides/slide231.xml"/><Relationship Id="rId240" Type="http://schemas.openxmlformats.org/officeDocument/2006/relationships/slide" Target="slides/slide239.xml"/><Relationship Id="rId270" Type="http://schemas.openxmlformats.org/officeDocument/2006/relationships/slide" Target="slides/slide269.xml"/><Relationship Id="rId28" Type="http://schemas.openxmlformats.org/officeDocument/2006/relationships/slide" Target="slides/slide27.xml"/><Relationship Id="rId301" Type="http://schemas.openxmlformats.org/officeDocument/2006/relationships/slide" Target="slides/slide300.xml"/><Relationship Id="rId276" Type="http://schemas.openxmlformats.org/officeDocument/2006/relationships/slide" Target="slides/slide275.xml"/><Relationship Id="rId82" Type="http://schemas.openxmlformats.org/officeDocument/2006/relationships/slide" Target="slides/slide81.xml"/><Relationship Id="rId124" Type="http://schemas.openxmlformats.org/officeDocument/2006/relationships/slide" Target="slides/slide123.xml"/><Relationship Id="rId268" Type="http://schemas.openxmlformats.org/officeDocument/2006/relationships/slide" Target="slides/slide267.xml"/><Relationship Id="rId69" Type="http://schemas.openxmlformats.org/officeDocument/2006/relationships/slide" Target="slides/slide68.xml"/><Relationship Id="rId148" Type="http://schemas.openxmlformats.org/officeDocument/2006/relationships/slide" Target="slides/slide147.xml"/><Relationship Id="rId147" Type="http://schemas.openxmlformats.org/officeDocument/2006/relationships/slide" Target="slides/slide146.xml"/><Relationship Id="rId159" Type="http://schemas.openxmlformats.org/officeDocument/2006/relationships/slide" Target="slides/slide158.xml"/><Relationship Id="rId20" Type="http://schemas.openxmlformats.org/officeDocument/2006/relationships/slide" Target="slides/slide19.xml"/><Relationship Id="rId140" Type="http://schemas.openxmlformats.org/officeDocument/2006/relationships/slide" Target="slides/slide139.xml"/><Relationship Id="rId302" Type="http://schemas.openxmlformats.org/officeDocument/2006/relationships/slide" Target="slides/slide301.xml"/><Relationship Id="rId72" Type="http://schemas.openxmlformats.org/officeDocument/2006/relationships/slide" Target="slides/slide71.xml"/><Relationship Id="rId35" Type="http://schemas.openxmlformats.org/officeDocument/2006/relationships/slide" Target="slides/slide34.xml"/><Relationship Id="rId80" Type="http://schemas.openxmlformats.org/officeDocument/2006/relationships/slide" Target="slides/slide79.xml"/><Relationship Id="rId31" Type="http://schemas.openxmlformats.org/officeDocument/2006/relationships/slide" Target="slides/slide30.xml"/><Relationship Id="rId62" Type="http://schemas.openxmlformats.org/officeDocument/2006/relationships/slide" Target="slides/slide61.xml"/><Relationship Id="rId206" Type="http://schemas.openxmlformats.org/officeDocument/2006/relationships/slide" Target="slides/slide205.xml"/><Relationship Id="rId56" Type="http://schemas.openxmlformats.org/officeDocument/2006/relationships/slide" Target="slides/slide55.xml"/><Relationship Id="rId132" Type="http://schemas.openxmlformats.org/officeDocument/2006/relationships/slide" Target="slides/slide131.xml"/><Relationship Id="rId293" Type="http://schemas.openxmlformats.org/officeDocument/2006/relationships/slide" Target="slides/slide292.xml"/><Relationship Id="rId253" Type="http://schemas.openxmlformats.org/officeDocument/2006/relationships/slide" Target="slides/slide252.xml"/><Relationship Id="rId32" Type="http://schemas.openxmlformats.org/officeDocument/2006/relationships/slide" Target="slides/slide31.xml"/><Relationship Id="rId13" Type="http://schemas.openxmlformats.org/officeDocument/2006/relationships/slide" Target="slides/slide12.xml"/><Relationship Id="rId191" Type="http://schemas.openxmlformats.org/officeDocument/2006/relationships/slide" Target="slides/slide190.xml"/><Relationship Id="rId219" Type="http://schemas.openxmlformats.org/officeDocument/2006/relationships/slide" Target="slides/slide218.xml"/><Relationship Id="rId298" Type="http://schemas.openxmlformats.org/officeDocument/2006/relationships/slide" Target="slides/slide297.xml"/><Relationship Id="rId258" Type="http://schemas.openxmlformats.org/officeDocument/2006/relationships/slide" Target="slides/slide257.xml"/><Relationship Id="rId54" Type="http://schemas.openxmlformats.org/officeDocument/2006/relationships/slide" Target="slides/slide53.xml"/><Relationship Id="rId101" Type="http://schemas.openxmlformats.org/officeDocument/2006/relationships/slide" Target="slides/slide100.xml"/><Relationship Id="rId256" Type="http://schemas.openxmlformats.org/officeDocument/2006/relationships/slide" Target="slides/slide255.xml"/><Relationship Id="rId248" Type="http://schemas.openxmlformats.org/officeDocument/2006/relationships/slide" Target="slides/slide247.xml"/><Relationship Id="rId155" Type="http://schemas.openxmlformats.org/officeDocument/2006/relationships/slide" Target="slides/slide154.xml"/><Relationship Id="rId203" Type="http://schemas.openxmlformats.org/officeDocument/2006/relationships/slide" Target="slides/slide202.xml"/><Relationship Id="rId235" Type="http://schemas.openxmlformats.org/officeDocument/2006/relationships/slide" Target="slides/slide234.xml"/><Relationship Id="rId239" Type="http://schemas.openxmlformats.org/officeDocument/2006/relationships/slide" Target="slides/slide238.xml"/><Relationship Id="rId269" Type="http://schemas.openxmlformats.org/officeDocument/2006/relationships/slide" Target="slides/slide268.xml"/><Relationship Id="rId166" Type="http://schemas.openxmlformats.org/officeDocument/2006/relationships/slide" Target="slides/slide165.xml"/><Relationship Id="rId305" Type="http://schemas.openxmlformats.org/officeDocument/2006/relationships/slide" Target="slides/slide304.xml"/><Relationship Id="rId53" Type="http://schemas.openxmlformats.org/officeDocument/2006/relationships/slide" Target="slides/slide52.xml"/><Relationship Id="rId84" Type="http://schemas.openxmlformats.org/officeDocument/2006/relationships/slide" Target="slides/slide83.xml"/><Relationship Id="rId280" Type="http://schemas.openxmlformats.org/officeDocument/2006/relationships/slide" Target="slides/slide279.xml"/><Relationship Id="rId310" Type="http://schemas.openxmlformats.org/officeDocument/2006/relationships/printerSettings" Target="printerSettings/printerSettings1.bin"/><Relationship Id="rId186" Type="http://schemas.openxmlformats.org/officeDocument/2006/relationships/slide" Target="slides/slide185.xml"/><Relationship Id="rId216" Type="http://schemas.openxmlformats.org/officeDocument/2006/relationships/slide" Target="slides/slide215.xml"/><Relationship Id="rId83" Type="http://schemas.openxmlformats.org/officeDocument/2006/relationships/slide" Target="slides/slide82.xml"/><Relationship Id="rId173" Type="http://schemas.openxmlformats.org/officeDocument/2006/relationships/slide" Target="slides/slide172.xml"/><Relationship Id="rId252" Type="http://schemas.openxmlformats.org/officeDocument/2006/relationships/slide" Target="slides/slide251.xml"/><Relationship Id="rId243" Type="http://schemas.openxmlformats.org/officeDocument/2006/relationships/slide" Target="slides/slide242.xml"/><Relationship Id="rId220" Type="http://schemas.openxmlformats.org/officeDocument/2006/relationships/slide" Target="slides/slide219.xml"/><Relationship Id="rId22" Type="http://schemas.openxmlformats.org/officeDocument/2006/relationships/slide" Target="slides/slide21.xml"/><Relationship Id="rId207" Type="http://schemas.openxmlformats.org/officeDocument/2006/relationships/slide" Target="slides/slide206.xml"/><Relationship Id="rId95" Type="http://schemas.openxmlformats.org/officeDocument/2006/relationships/slide" Target="slides/slide94.xml"/><Relationship Id="rId264" Type="http://schemas.openxmlformats.org/officeDocument/2006/relationships/slide" Target="slides/slide263.xml"/><Relationship Id="rId309" Type="http://schemas.openxmlformats.org/officeDocument/2006/relationships/notesMaster" Target="notesMasters/notesMaster1.xml"/><Relationship Id="rId39" Type="http://schemas.openxmlformats.org/officeDocument/2006/relationships/slide" Target="slides/slide38.xml"/><Relationship Id="rId201" Type="http://schemas.openxmlformats.org/officeDocument/2006/relationships/slide" Target="slides/slide200.xml"/><Relationship Id="rId43" Type="http://schemas.openxmlformats.org/officeDocument/2006/relationships/slide" Target="slides/slide42.xml"/><Relationship Id="rId179" Type="http://schemas.openxmlformats.org/officeDocument/2006/relationships/slide" Target="slides/slide178.xml"/><Relationship Id="rId209" Type="http://schemas.openxmlformats.org/officeDocument/2006/relationships/slide" Target="slides/slide208.xml"/><Relationship Id="rId104" Type="http://schemas.openxmlformats.org/officeDocument/2006/relationships/slide" Target="slides/slide103.xml"/><Relationship Id="rId282" Type="http://schemas.openxmlformats.org/officeDocument/2006/relationships/slide" Target="slides/slide281.xml"/><Relationship Id="rId297" Type="http://schemas.openxmlformats.org/officeDocument/2006/relationships/slide" Target="slides/slide296.xml"/><Relationship Id="rId165" Type="http://schemas.openxmlformats.org/officeDocument/2006/relationships/slide" Target="slides/slide164.xml"/><Relationship Id="rId187" Type="http://schemas.openxmlformats.org/officeDocument/2006/relationships/slide" Target="slides/slide186.xml"/><Relationship Id="rId211" Type="http://schemas.openxmlformats.org/officeDocument/2006/relationships/slide" Target="slides/slide210.xml"/><Relationship Id="rId90" Type="http://schemas.openxmlformats.org/officeDocument/2006/relationships/slide" Target="slides/slide89.xml"/><Relationship Id="rId306" Type="http://schemas.openxmlformats.org/officeDocument/2006/relationships/slide" Target="slides/slide305.xml"/><Relationship Id="rId262" Type="http://schemas.openxmlformats.org/officeDocument/2006/relationships/slide" Target="slides/slide261.xml"/><Relationship Id="rId85" Type="http://schemas.openxmlformats.org/officeDocument/2006/relationships/slide" Target="slides/slide84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99" Type="http://schemas.openxmlformats.org/officeDocument/2006/relationships/slide" Target="slides/slide98.xml"/><Relationship Id="rId14" Type="http://schemas.openxmlformats.org/officeDocument/2006/relationships/slide" Target="slides/slide13.xml"/><Relationship Id="rId103" Type="http://schemas.openxmlformats.org/officeDocument/2006/relationships/slide" Target="slides/slide102.xml"/><Relationship Id="rId291" Type="http://schemas.openxmlformats.org/officeDocument/2006/relationships/slide" Target="slides/slide290.xml"/><Relationship Id="rId92" Type="http://schemas.openxmlformats.org/officeDocument/2006/relationships/slide" Target="slides/slide91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73" Type="http://schemas.openxmlformats.org/officeDocument/2006/relationships/slide" Target="slides/slide72.xml"/><Relationship Id="rId150" Type="http://schemas.openxmlformats.org/officeDocument/2006/relationships/slide" Target="slides/slide149.xml"/><Relationship Id="rId145" Type="http://schemas.openxmlformats.org/officeDocument/2006/relationships/slide" Target="slides/slide144.xml"/><Relationship Id="rId234" Type="http://schemas.openxmlformats.org/officeDocument/2006/relationships/slide" Target="slides/slide233.xml"/><Relationship Id="rId149" Type="http://schemas.openxmlformats.org/officeDocument/2006/relationships/slide" Target="slides/slide148.xml"/><Relationship Id="rId129" Type="http://schemas.openxmlformats.org/officeDocument/2006/relationships/slide" Target="slides/slide128.xml"/><Relationship Id="rId19" Type="http://schemas.openxmlformats.org/officeDocument/2006/relationships/slide" Target="slides/slide18.xml"/><Relationship Id="rId120" Type="http://schemas.openxmlformats.org/officeDocument/2006/relationships/slide" Target="slides/slide119.xml"/><Relationship Id="rId126" Type="http://schemas.openxmlformats.org/officeDocument/2006/relationships/slide" Target="slides/slide125.xml"/><Relationship Id="rId307" Type="http://schemas.openxmlformats.org/officeDocument/2006/relationships/slide" Target="slides/slide306.xml"/><Relationship Id="rId109" Type="http://schemas.openxmlformats.org/officeDocument/2006/relationships/slide" Target="slides/slide108.xml"/><Relationship Id="rId46" Type="http://schemas.openxmlformats.org/officeDocument/2006/relationships/slide" Target="slides/slide45.xml"/><Relationship Id="rId86" Type="http://schemas.openxmlformats.org/officeDocument/2006/relationships/slide" Target="slides/slide85.xml"/><Relationship Id="rId59" Type="http://schemas.openxmlformats.org/officeDocument/2006/relationships/slide" Target="slides/slide58.xml"/><Relationship Id="rId51" Type="http://schemas.openxmlformats.org/officeDocument/2006/relationships/slide" Target="slides/slide50.xml"/><Relationship Id="rId66" Type="http://schemas.openxmlformats.org/officeDocument/2006/relationships/slide" Target="slides/slide65.xml"/><Relationship Id="rId81" Type="http://schemas.openxmlformats.org/officeDocument/2006/relationships/slide" Target="slides/slide80.xml"/><Relationship Id="rId34" Type="http://schemas.openxmlformats.org/officeDocument/2006/relationships/slide" Target="slides/slide33.xml"/><Relationship Id="rId135" Type="http://schemas.openxmlformats.org/officeDocument/2006/relationships/slide" Target="slides/slide134.xml"/><Relationship Id="rId40" Type="http://schemas.openxmlformats.org/officeDocument/2006/relationships/slide" Target="slides/slide39.xml"/><Relationship Id="rId200" Type="http://schemas.openxmlformats.org/officeDocument/2006/relationships/slide" Target="slides/slide199.xml"/><Relationship Id="rId212" Type="http://schemas.openxmlformats.org/officeDocument/2006/relationships/slide" Target="slides/slide211.xml"/><Relationship Id="rId224" Type="http://schemas.openxmlformats.org/officeDocument/2006/relationships/slide" Target="slides/slide223.xml"/><Relationship Id="rId139" Type="http://schemas.openxmlformats.org/officeDocument/2006/relationships/slide" Target="slides/slide138.xml"/><Relationship Id="rId238" Type="http://schemas.openxmlformats.org/officeDocument/2006/relationships/slide" Target="slides/slide237.xml"/><Relationship Id="rId241" Type="http://schemas.openxmlformats.org/officeDocument/2006/relationships/slide" Target="slides/slide240.xml"/><Relationship Id="rId218" Type="http://schemas.openxmlformats.org/officeDocument/2006/relationships/slide" Target="slides/slide217.xml"/><Relationship Id="rId249" Type="http://schemas.openxmlformats.org/officeDocument/2006/relationships/slide" Target="slides/slide248.xml"/><Relationship Id="rId250" Type="http://schemas.openxmlformats.org/officeDocument/2006/relationships/slide" Target="slides/slide249.xml"/><Relationship Id="rId254" Type="http://schemas.openxmlformats.org/officeDocument/2006/relationships/slide" Target="slides/slide253.xml"/><Relationship Id="rId65" Type="http://schemas.openxmlformats.org/officeDocument/2006/relationships/slide" Target="slides/slide64.xml"/><Relationship Id="rId141" Type="http://schemas.openxmlformats.org/officeDocument/2006/relationships/slide" Target="slides/slide140.xml"/><Relationship Id="rId174" Type="http://schemas.openxmlformats.org/officeDocument/2006/relationships/slide" Target="slides/slide173.xml"/><Relationship Id="rId274" Type="http://schemas.openxmlformats.org/officeDocument/2006/relationships/slide" Target="slides/slide273.xml"/><Relationship Id="rId12" Type="http://schemas.openxmlformats.org/officeDocument/2006/relationships/slide" Target="slides/slide11.xml"/><Relationship Id="rId164" Type="http://schemas.openxmlformats.org/officeDocument/2006/relationships/slide" Target="slides/slide163.xml"/><Relationship Id="rId300" Type="http://schemas.openxmlformats.org/officeDocument/2006/relationships/slide" Target="slides/slide299.xml"/><Relationship Id="rId255" Type="http://schemas.openxmlformats.org/officeDocument/2006/relationships/slide" Target="slides/slide254.xml"/><Relationship Id="rId137" Type="http://schemas.openxmlformats.org/officeDocument/2006/relationships/slide" Target="slides/slide136.xml"/><Relationship Id="rId3" Type="http://schemas.openxmlformats.org/officeDocument/2006/relationships/slide" Target="slides/slide2.xml"/><Relationship Id="rId196" Type="http://schemas.openxmlformats.org/officeDocument/2006/relationships/slide" Target="slides/slide195.xml"/><Relationship Id="rId123" Type="http://schemas.openxmlformats.org/officeDocument/2006/relationships/slide" Target="slides/slide122.xml"/><Relationship Id="rId100" Type="http://schemas.openxmlformats.org/officeDocument/2006/relationships/slide" Target="slides/slide99.xml"/><Relationship Id="rId11" Type="http://schemas.openxmlformats.org/officeDocument/2006/relationships/slide" Target="slides/slide10.xml"/><Relationship Id="rId287" Type="http://schemas.openxmlformats.org/officeDocument/2006/relationships/slide" Target="slides/slide286.xml"/><Relationship Id="rId292" Type="http://schemas.openxmlformats.org/officeDocument/2006/relationships/slide" Target="slides/slide291.xml"/><Relationship Id="rId294" Type="http://schemas.openxmlformats.org/officeDocument/2006/relationships/slide" Target="slides/slide293.xml"/><Relationship Id="rId115" Type="http://schemas.openxmlformats.org/officeDocument/2006/relationships/slide" Target="slides/slide114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91" Type="http://schemas.openxmlformats.org/officeDocument/2006/relationships/slide" Target="slides/slide90.xml"/><Relationship Id="rId131" Type="http://schemas.openxmlformats.org/officeDocument/2006/relationships/slide" Target="slides/slide130.xml"/><Relationship Id="rId299" Type="http://schemas.openxmlformats.org/officeDocument/2006/relationships/slide" Target="slides/slide298.xml"/><Relationship Id="rId296" Type="http://schemas.openxmlformats.org/officeDocument/2006/relationships/slide" Target="slides/slide295.xml"/><Relationship Id="rId167" Type="http://schemas.openxmlformats.org/officeDocument/2006/relationships/slide" Target="slides/slide166.xml"/><Relationship Id="rId15" Type="http://schemas.openxmlformats.org/officeDocument/2006/relationships/slide" Target="slides/slide14.xml"/><Relationship Id="rId236" Type="http://schemas.openxmlformats.org/officeDocument/2006/relationships/slide" Target="slides/slide235.xml"/><Relationship Id="rId277" Type="http://schemas.openxmlformats.org/officeDocument/2006/relationships/slide" Target="slides/slide276.xml"/><Relationship Id="rId265" Type="http://schemas.openxmlformats.org/officeDocument/2006/relationships/slide" Target="slides/slide264.xml"/><Relationship Id="rId242" Type="http://schemas.openxmlformats.org/officeDocument/2006/relationships/slide" Target="slides/slide24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ict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ict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ict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ict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ict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pitchFamily="-105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pitchFamily="-105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9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99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pitchFamily="-105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9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pitchFamily="-105" charset="0"/>
              </a:defRPr>
            </a:lvl1pPr>
          </a:lstStyle>
          <a:p>
            <a:pPr>
              <a:defRPr/>
            </a:pPr>
            <a:fld id="{7BE5F979-EF79-F74E-827E-1554ABBB78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276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276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105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/>
              <a:t>Constraints on Borrowing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B6EFD7D0-5906-C34C-92F5-93755B2C5B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Constraints on Borrowing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F114E-E947-9A47-8CAA-739B691E0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Constraints on Borrowing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8767F-4EB2-5748-A33A-34D4997DAA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150938" y="214313"/>
            <a:ext cx="7804150" cy="59182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Constraints on Borrowing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B359A5-37C0-844D-B2C7-00A941B781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Constraints on Borrowing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61256-7225-CC4A-9189-7AF044A39E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Constraints on Borrowing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7C4F6-C63B-E548-8388-A3D73355D4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Constraints on Borrowing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36C87-AE50-4348-98EE-AD9DA5D4BC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Constraints on Borrowing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49A63-5C83-6045-BEFC-0BE337D67D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Constraints on Borrowing</a:t>
            </a: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58D26-09D9-4B4A-BC95-77E5442A6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Constraints on Borrowing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EEA3E-0857-DA49-AB28-974DAC6B15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Constraints on Borrowing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8A552-F9AB-F240-9B28-E8B9A7A3E6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Constraints on Borrowing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23153-7D2F-A346-BADA-F3BFBBCF86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Constraints on Borrowing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DC92B-7820-C54A-86E4-68226C3A61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 sz="2400" b="0"/>
          </a:p>
        </p:txBody>
      </p:sp>
      <p:sp>
        <p:nvSpPr>
          <p:cNvPr id="20173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 sz="2400" b="0"/>
          </a:p>
        </p:txBody>
      </p:sp>
      <p:sp>
        <p:nvSpPr>
          <p:cNvPr id="20173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 sz="2400" b="0"/>
          </a:p>
        </p:txBody>
      </p:sp>
      <p:sp>
        <p:nvSpPr>
          <p:cNvPr id="20173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 sz="2400" b="0"/>
          </a:p>
        </p:txBody>
      </p:sp>
      <p:sp>
        <p:nvSpPr>
          <p:cNvPr id="20173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 sz="2400" b="0"/>
          </a:p>
        </p:txBody>
      </p:sp>
      <p:sp>
        <p:nvSpPr>
          <p:cNvPr id="20173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 sz="2400" b="0"/>
          </a:p>
        </p:txBody>
      </p:sp>
      <p:sp>
        <p:nvSpPr>
          <p:cNvPr id="20173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 sz="2400" b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173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174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/>
            </a:lvl1pPr>
          </a:lstStyle>
          <a:p>
            <a:pPr>
              <a:defRPr/>
            </a:pPr>
            <a:r>
              <a:rPr lang="en-US"/>
              <a:t>Constraints on Borrowing</a:t>
            </a:r>
          </a:p>
        </p:txBody>
      </p:sp>
      <p:sp>
        <p:nvSpPr>
          <p:cNvPr id="20174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E6A00DE2-4EA9-5944-8897-8BE186221C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5" charset="-128"/>
          <a:cs typeface="ＭＳ Ｐゴシック" pitchFamily="-10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-105" charset="0"/>
          <a:ea typeface="ＭＳ Ｐゴシック" pitchFamily="-105" charset="-128"/>
          <a:cs typeface="ＭＳ Ｐゴシック" pitchFamily="-10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-105" charset="0"/>
          <a:ea typeface="ＭＳ Ｐゴシック" pitchFamily="-105" charset="-128"/>
          <a:cs typeface="ＭＳ Ｐゴシック" pitchFamily="-10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-105" charset="0"/>
          <a:ea typeface="ＭＳ Ｐゴシック" pitchFamily="-105" charset="-128"/>
          <a:cs typeface="ＭＳ Ｐゴシック" pitchFamily="-10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-105" charset="0"/>
          <a:ea typeface="ＭＳ Ｐゴシック" pitchFamily="-105" charset="-128"/>
          <a:cs typeface="ＭＳ Ｐゴシック" pitchFamily="-10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-10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-10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-10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-10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-105" charset="2"/>
        <a:buChar char="n"/>
        <a:defRPr sz="3200">
          <a:solidFill>
            <a:schemeClr val="tx1"/>
          </a:solidFill>
          <a:latin typeface="+mn-lt"/>
          <a:ea typeface="ＭＳ Ｐゴシック" pitchFamily="-105" charset="-128"/>
          <a:cs typeface="ＭＳ Ｐゴシック" pitchFamily="-10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-105" charset="2"/>
        <a:buChar char="n"/>
        <a:defRPr sz="2800">
          <a:solidFill>
            <a:schemeClr val="tx1"/>
          </a:solidFill>
          <a:latin typeface="+mn-lt"/>
          <a:ea typeface="ＭＳ Ｐゴシック" pitchFamily="-10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-105" charset="2"/>
        <a:buChar char="n"/>
        <a:defRPr sz="2400">
          <a:solidFill>
            <a:schemeClr val="tx1"/>
          </a:solidFill>
          <a:latin typeface="+mn-lt"/>
          <a:ea typeface="ＭＳ Ｐゴシック" pitchFamily="-10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-105" charset="2"/>
        <a:buChar char="n"/>
        <a:defRPr sz="2000">
          <a:solidFill>
            <a:schemeClr val="tx1"/>
          </a:solidFill>
          <a:latin typeface="+mn-lt"/>
          <a:ea typeface="ＭＳ Ｐゴシック" pitchFamily="-10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-105" charset="2"/>
        <a:buChar char="n"/>
        <a:defRPr sz="2000">
          <a:solidFill>
            <a:schemeClr val="tx1"/>
          </a:solidFill>
          <a:latin typeface="+mn-lt"/>
          <a:ea typeface="ＭＳ Ｐゴシック" pitchFamily="-10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-105" charset="2"/>
        <a:buChar char="n"/>
        <a:defRPr sz="2000">
          <a:solidFill>
            <a:schemeClr val="tx1"/>
          </a:solidFill>
          <a:latin typeface="+mn-lt"/>
          <a:ea typeface="ＭＳ Ｐゴシック" pitchFamily="-10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-105" charset="2"/>
        <a:buChar char="n"/>
        <a:defRPr sz="2000">
          <a:solidFill>
            <a:schemeClr val="tx1"/>
          </a:solidFill>
          <a:latin typeface="+mn-lt"/>
          <a:ea typeface="ＭＳ Ｐゴシック" pitchFamily="-10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-105" charset="2"/>
        <a:buChar char="n"/>
        <a:defRPr sz="2000">
          <a:solidFill>
            <a:schemeClr val="tx1"/>
          </a:solidFill>
          <a:latin typeface="+mn-lt"/>
          <a:ea typeface="ＭＳ Ｐゴシック" pitchFamily="-10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-105" charset="2"/>
        <a:buChar char="n"/>
        <a:defRPr sz="2000">
          <a:solidFill>
            <a:schemeClr val="tx1"/>
          </a:solidFill>
          <a:latin typeface="+mn-lt"/>
          <a:ea typeface="ＭＳ Ｐゴシック" pitchFamily="-10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3" Type="http://schemas.openxmlformats.org/officeDocument/2006/relationships/oleObject" Target="Document1!OLE_LINK6" TargetMode="Externa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3" Type="http://schemas.openxmlformats.org/officeDocument/2006/relationships/oleObject" Target="Document1!OLE_LINK6" TargetMode="External"/><Relationship Id="rId1" Type="http://schemas.openxmlformats.org/officeDocument/2006/relationships/vmlDrawing" Target="../drawings/vmlDrawing2.vml"/></Relationships>
</file>

<file path=ppt/slides/_rels/slide20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3" Type="http://schemas.openxmlformats.org/officeDocument/2006/relationships/oleObject" Target="Document1!OLE_LINK6" TargetMode="External"/><Relationship Id="rId1" Type="http://schemas.openxmlformats.org/officeDocument/2006/relationships/vmlDrawing" Target="../drawings/vmlDrawing3.vml"/></Relationships>
</file>

<file path=ppt/slides/_rels/slide20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3" Type="http://schemas.openxmlformats.org/officeDocument/2006/relationships/oleObject" Target="Document1!OLE_LINK7" TargetMode="External"/><Relationship Id="rId1" Type="http://schemas.openxmlformats.org/officeDocument/2006/relationships/vmlDrawing" Target="../drawings/vmlDrawing4.vml"/></Relationships>
</file>

<file path=ppt/slides/_rels/slide20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3" Type="http://schemas.openxmlformats.org/officeDocument/2006/relationships/oleObject" Target="Document1!OLE_LINK7" TargetMode="External"/><Relationship Id="rId1" Type="http://schemas.openxmlformats.org/officeDocument/2006/relationships/vmlDrawing" Target="../drawings/vmlDrawing5.vml"/></Relationships>
</file>

<file path=ppt/slides/_rels/slide20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3" Type="http://schemas.openxmlformats.org/officeDocument/2006/relationships/oleObject" Target="Document1!OLE_LINK9" TargetMode="External"/><Relationship Id="rId1" Type="http://schemas.openxmlformats.org/officeDocument/2006/relationships/vmlDrawing" Target="../drawings/vmlDrawing6.vml"/></Relationships>
</file>

<file path=ppt/slides/_rels/slide20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3" Type="http://schemas.openxmlformats.org/officeDocument/2006/relationships/oleObject" Target="Document1!OLE_LINK9" TargetMode="External"/><Relationship Id="rId1" Type="http://schemas.openxmlformats.org/officeDocument/2006/relationships/vmlDrawing" Target="../drawings/vmlDrawing7.vml"/></Relationships>
</file>

<file path=ppt/slides/_rels/slide20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3" Type="http://schemas.openxmlformats.org/officeDocument/2006/relationships/oleObject" Target="Document1!OLE_LINK9" TargetMode="External"/><Relationship Id="rId1" Type="http://schemas.openxmlformats.org/officeDocument/2006/relationships/vmlDrawing" Target="../drawings/vmlDrawing8.vml"/></Relationships>
</file>

<file path=ppt/slides/_rels/slide20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3" Type="http://schemas.openxmlformats.org/officeDocument/2006/relationships/oleObject" Target="Document1!OLE_LINK10" TargetMode="External"/><Relationship Id="rId1" Type="http://schemas.openxmlformats.org/officeDocument/2006/relationships/vmlDrawing" Target="../drawings/vmlDrawing9.vml"/></Relationships>
</file>

<file path=ppt/slides/_rels/slide2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114800"/>
            <a:ext cx="7772400" cy="1470025"/>
          </a:xfrm>
        </p:spPr>
        <p:txBody>
          <a:bodyPr/>
          <a:lstStyle/>
          <a:p>
            <a:pPr algn="ctr" eaLnBrk="1" hangingPunct="1"/>
            <a:r>
              <a:rPr lang="en-GB" sz="3200" b="1" i="1" smtClean="0">
                <a:solidFill>
                  <a:schemeClr val="hlink"/>
                </a:solidFill>
              </a:rPr>
              <a:t/>
            </a:r>
            <a:br>
              <a:rPr lang="en-GB" sz="3200" b="1" i="1" smtClean="0">
                <a:solidFill>
                  <a:schemeClr val="hlink"/>
                </a:solidFill>
              </a:rPr>
            </a:br>
            <a:r>
              <a:rPr lang="en-GB" sz="3200" b="1" i="1" smtClean="0">
                <a:solidFill>
                  <a:schemeClr val="hlink"/>
                </a:solidFill>
              </a:rPr>
              <a:t/>
            </a:r>
            <a:br>
              <a:rPr lang="en-GB" sz="3200" b="1" i="1" smtClean="0">
                <a:solidFill>
                  <a:schemeClr val="hlink"/>
                </a:solidFill>
              </a:rPr>
            </a:br>
            <a:r>
              <a:rPr lang="en-GB" sz="3200" b="1" i="1" smtClean="0">
                <a:solidFill>
                  <a:schemeClr val="hlink"/>
                </a:solidFill>
              </a:rPr>
              <a:t/>
            </a:r>
            <a:br>
              <a:rPr lang="en-GB" sz="3200" b="1" i="1" smtClean="0">
                <a:solidFill>
                  <a:schemeClr val="hlink"/>
                </a:solidFill>
              </a:rPr>
            </a:br>
            <a:r>
              <a:rPr lang="en-GB" sz="3200" b="1" i="1" smtClean="0">
                <a:solidFill>
                  <a:schemeClr val="hlink"/>
                </a:solidFill>
              </a:rPr>
              <a:t/>
            </a:r>
            <a:br>
              <a:rPr lang="en-GB" sz="3200" b="1" i="1" smtClean="0">
                <a:solidFill>
                  <a:schemeClr val="hlink"/>
                </a:solidFill>
              </a:rPr>
            </a:br>
            <a:r>
              <a:rPr lang="en-GB" sz="3200" b="1" i="1" smtClean="0">
                <a:solidFill>
                  <a:srgbClr val="FF0000"/>
                </a:solidFill>
              </a:rPr>
              <a:t>B</a:t>
            </a:r>
            <a:r>
              <a:rPr lang="en-GB" sz="3200" b="1" i="1" smtClean="0">
                <a:solidFill>
                  <a:srgbClr val="0000FF"/>
                </a:solidFill>
              </a:rPr>
              <a:t>orrowing:</a:t>
            </a:r>
            <a:br>
              <a:rPr lang="en-GB" sz="3200" b="1" i="1" smtClean="0">
                <a:solidFill>
                  <a:srgbClr val="0000FF"/>
                </a:solidFill>
              </a:rPr>
            </a:br>
            <a:r>
              <a:rPr lang="en-GB" sz="3200" b="1" i="1" smtClean="0">
                <a:solidFill>
                  <a:srgbClr val="0000FF"/>
                </a:solidFill>
              </a:rPr>
              <a:t/>
            </a:r>
            <a:br>
              <a:rPr lang="en-GB" sz="3200" b="1" i="1" smtClean="0">
                <a:solidFill>
                  <a:srgbClr val="0000FF"/>
                </a:solidFill>
              </a:rPr>
            </a:br>
            <a:r>
              <a:rPr lang="en-GB" sz="3200" b="1" i="1" smtClean="0">
                <a:solidFill>
                  <a:srgbClr val="FF0000"/>
                </a:solidFill>
              </a:rPr>
              <a:t>S</a:t>
            </a:r>
            <a:r>
              <a:rPr lang="en-GB" sz="3200" b="1" i="1" smtClean="0">
                <a:solidFill>
                  <a:srgbClr val="0000FF"/>
                </a:solidFill>
              </a:rPr>
              <a:t>panish</a:t>
            </a:r>
            <a:br>
              <a:rPr lang="en-GB" sz="3200" b="1" i="1" smtClean="0">
                <a:solidFill>
                  <a:srgbClr val="0000FF"/>
                </a:solidFill>
              </a:rPr>
            </a:br>
            <a:r>
              <a:rPr lang="en-GB" sz="3200" b="1" i="1" smtClean="0">
                <a:solidFill>
                  <a:srgbClr val="0000FF"/>
                </a:solidFill>
              </a:rPr>
              <a:t>meets</a:t>
            </a:r>
            <a:br>
              <a:rPr lang="en-GB" sz="3200" b="1" i="1" smtClean="0">
                <a:solidFill>
                  <a:srgbClr val="0000FF"/>
                </a:solidFill>
              </a:rPr>
            </a:br>
            <a:r>
              <a:rPr lang="en-GB" sz="3200" b="1" i="1" smtClean="0">
                <a:solidFill>
                  <a:srgbClr val="FF0000"/>
                </a:solidFill>
              </a:rPr>
              <a:t>G</a:t>
            </a:r>
            <a:r>
              <a:rPr lang="en-GB" sz="3200" b="1" i="1" smtClean="0">
                <a:solidFill>
                  <a:srgbClr val="0000FF"/>
                </a:solidFill>
              </a:rPr>
              <a:t>uarani, </a:t>
            </a:r>
            <a:r>
              <a:rPr lang="en-GB" sz="3200" b="1" i="1" smtClean="0">
                <a:solidFill>
                  <a:srgbClr val="FF0000"/>
                </a:solidFill>
              </a:rPr>
              <a:t>Q</a:t>
            </a:r>
            <a:r>
              <a:rPr lang="en-GB" sz="3200" b="1" i="1" smtClean="0">
                <a:solidFill>
                  <a:srgbClr val="0000FF"/>
                </a:solidFill>
              </a:rPr>
              <a:t>uechua &amp; </a:t>
            </a:r>
            <a:r>
              <a:rPr lang="en-GB" sz="3200" b="1" i="1" smtClean="0">
                <a:solidFill>
                  <a:srgbClr val="FF0000"/>
                </a:solidFill>
              </a:rPr>
              <a:t>O</a:t>
            </a:r>
            <a:r>
              <a:rPr lang="en-GB" sz="3200" b="1" i="1" smtClean="0">
                <a:solidFill>
                  <a:srgbClr val="0000FF"/>
                </a:solidFill>
              </a:rPr>
              <a:t>tomi</a:t>
            </a:r>
            <a:r>
              <a:rPr lang="en-US" sz="3200" b="1" smtClean="0"/>
              <a:t/>
            </a:r>
            <a:br>
              <a:rPr lang="en-US" sz="3200" b="1" smtClean="0"/>
            </a:br>
            <a:r>
              <a:rPr lang="es-ES" sz="4000" b="1" smtClean="0"/>
              <a:t/>
            </a:r>
            <a:br>
              <a:rPr lang="es-ES" sz="4000" b="1" smtClean="0"/>
            </a:br>
            <a:endParaRPr lang="en-US" sz="4000" b="1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5013325"/>
            <a:ext cx="6048375" cy="1368425"/>
          </a:xfrm>
        </p:spPr>
        <p:txBody>
          <a:bodyPr/>
          <a:lstStyle/>
          <a:p>
            <a:pPr eaLnBrk="1" hangingPunct="1"/>
            <a:r>
              <a:rPr lang="nl-NL" sz="2800" b="1">
                <a:solidFill>
                  <a:srgbClr val="FF0000"/>
                </a:solidFill>
              </a:rPr>
              <a:t>D</a:t>
            </a:r>
            <a:r>
              <a:rPr lang="nl-NL" sz="2800" b="1">
                <a:solidFill>
                  <a:srgbClr val="0000FF"/>
                </a:solidFill>
              </a:rPr>
              <a:t>ik </a:t>
            </a:r>
            <a:r>
              <a:rPr lang="nl-NL" sz="2800" b="1">
                <a:solidFill>
                  <a:srgbClr val="FF0000"/>
                </a:solidFill>
              </a:rPr>
              <a:t>B</a:t>
            </a:r>
            <a:r>
              <a:rPr lang="nl-NL" sz="2800" b="1">
                <a:solidFill>
                  <a:srgbClr val="0000FF"/>
                </a:solidFill>
              </a:rPr>
              <a:t>akker</a:t>
            </a:r>
          </a:p>
          <a:p>
            <a:pPr eaLnBrk="1" hangingPunct="1"/>
            <a:r>
              <a:rPr lang="nl-NL" sz="2800" b="1">
                <a:solidFill>
                  <a:srgbClr val="FF0000"/>
                </a:solidFill>
              </a:rPr>
              <a:t>L</a:t>
            </a:r>
            <a:r>
              <a:rPr lang="nl-NL" sz="2800" b="1">
                <a:solidFill>
                  <a:srgbClr val="0000FF"/>
                </a:solidFill>
              </a:rPr>
              <a:t>ancaster </a:t>
            </a:r>
            <a:r>
              <a:rPr lang="nl-NL" sz="2800" b="1">
                <a:solidFill>
                  <a:srgbClr val="FF0000"/>
                </a:solidFill>
              </a:rPr>
              <a:t>U</a:t>
            </a:r>
            <a:r>
              <a:rPr lang="nl-NL" sz="2800" b="1">
                <a:solidFill>
                  <a:srgbClr val="0000FF"/>
                </a:solidFill>
              </a:rPr>
              <a:t>nivers</a:t>
            </a:r>
            <a:r>
              <a:rPr lang="en-US" sz="2800" b="1">
                <a:solidFill>
                  <a:srgbClr val="0000FF"/>
                </a:solidFill>
              </a:rPr>
              <a:t>ity</a:t>
            </a:r>
            <a:endParaRPr lang="en-US" sz="28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560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C7B7990-475B-CE4D-80CD-55109C8C002A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Contact + Change</a:t>
            </a:r>
            <a:endParaRPr lang="nl-NL"/>
          </a:p>
        </p:txBody>
      </p:sp>
      <p:sp>
        <p:nvSpPr>
          <p:cNvPr id="25605" name="Text Box 3"/>
          <p:cNvSpPr txBox="1">
            <a:spLocks noChangeArrowheads="1"/>
          </p:cNvSpPr>
          <p:nvPr/>
        </p:nvSpPr>
        <p:spPr bwMode="auto">
          <a:xfrm>
            <a:off x="6432550" y="5189538"/>
            <a:ext cx="2486025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Maximum</a:t>
            </a:r>
          </a:p>
          <a:p>
            <a:pPr algn="ctr" eaLnBrk="1" hangingPunct="1"/>
            <a:r>
              <a:rPr lang="en-GB" sz="2400">
                <a:solidFill>
                  <a:schemeClr val="hlink"/>
                </a:solidFill>
              </a:rPr>
              <a:t>change</a:t>
            </a:r>
            <a:endParaRPr lang="en-US" sz="2400">
              <a:solidFill>
                <a:schemeClr val="hlink"/>
              </a:solidFill>
            </a:endParaRPr>
          </a:p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(relexification)</a:t>
            </a:r>
            <a:endParaRPr lang="nl-NL" sz="2400">
              <a:solidFill>
                <a:schemeClr val="hlink"/>
              </a:solidFill>
            </a:endParaRPr>
          </a:p>
        </p:txBody>
      </p:sp>
      <p:sp>
        <p:nvSpPr>
          <p:cNvPr id="25606" name="Text Box 4"/>
          <p:cNvSpPr txBox="1">
            <a:spLocks noChangeArrowheads="1"/>
          </p:cNvSpPr>
          <p:nvPr/>
        </p:nvSpPr>
        <p:spPr bwMode="auto">
          <a:xfrm>
            <a:off x="439738" y="3352800"/>
            <a:ext cx="1679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Target</a:t>
            </a:r>
          </a:p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Language</a:t>
            </a:r>
            <a:endParaRPr lang="nl-NL" sz="2400">
              <a:solidFill>
                <a:srgbClr val="00CC00"/>
              </a:solidFill>
            </a:endParaRPr>
          </a:p>
        </p:txBody>
      </p:sp>
      <p:sp>
        <p:nvSpPr>
          <p:cNvPr id="25607" name="Text Box 5"/>
          <p:cNvSpPr txBox="1">
            <a:spLocks noChangeArrowheads="1"/>
          </p:cNvSpPr>
          <p:nvPr/>
        </p:nvSpPr>
        <p:spPr bwMode="auto">
          <a:xfrm>
            <a:off x="1139825" y="1997075"/>
            <a:ext cx="1679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Source</a:t>
            </a:r>
          </a:p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Language</a:t>
            </a:r>
            <a:endParaRPr lang="nl-NL" sz="2400">
              <a:solidFill>
                <a:schemeClr val="hlink"/>
              </a:solidFill>
            </a:endParaRPr>
          </a:p>
        </p:txBody>
      </p:sp>
      <p:sp>
        <p:nvSpPr>
          <p:cNvPr id="25608" name="Line 6"/>
          <p:cNvSpPr>
            <a:spLocks noChangeShapeType="1"/>
          </p:cNvSpPr>
          <p:nvPr/>
        </p:nvSpPr>
        <p:spPr bwMode="auto">
          <a:xfrm>
            <a:off x="1219200" y="4648200"/>
            <a:ext cx="6400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9" name="Text Box 7"/>
          <p:cNvSpPr txBox="1">
            <a:spLocks noChangeArrowheads="1"/>
          </p:cNvSpPr>
          <p:nvPr/>
        </p:nvSpPr>
        <p:spPr bwMode="auto">
          <a:xfrm>
            <a:off x="3040063" y="2076450"/>
            <a:ext cx="1096962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Spanish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25610" name="Line 8"/>
          <p:cNvSpPr>
            <a:spLocks noChangeShapeType="1"/>
          </p:cNvSpPr>
          <p:nvPr/>
        </p:nvSpPr>
        <p:spPr bwMode="auto">
          <a:xfrm>
            <a:off x="2124075" y="4005263"/>
            <a:ext cx="5040313" cy="5032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1" name="Text Box 9"/>
          <p:cNvSpPr txBox="1">
            <a:spLocks noChangeArrowheads="1"/>
          </p:cNvSpPr>
          <p:nvPr/>
        </p:nvSpPr>
        <p:spPr bwMode="auto">
          <a:xfrm>
            <a:off x="663575" y="4221163"/>
            <a:ext cx="387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4400" b="0">
                <a:solidFill>
                  <a:srgbClr val="10D419"/>
                </a:solidFill>
              </a:rPr>
              <a:t>-</a:t>
            </a:r>
            <a:endParaRPr lang="en-US" sz="4400" b="0">
              <a:solidFill>
                <a:srgbClr val="10D419"/>
              </a:solidFill>
            </a:endParaRPr>
          </a:p>
        </p:txBody>
      </p:sp>
      <p:sp>
        <p:nvSpPr>
          <p:cNvPr id="25612" name="Text Box 10"/>
          <p:cNvSpPr txBox="1">
            <a:spLocks noChangeArrowheads="1"/>
          </p:cNvSpPr>
          <p:nvPr/>
        </p:nvSpPr>
        <p:spPr bwMode="auto">
          <a:xfrm>
            <a:off x="7812088" y="4279900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3600" b="0">
                <a:solidFill>
                  <a:srgbClr val="FF0000"/>
                </a:solidFill>
              </a:rPr>
              <a:t>+</a:t>
            </a:r>
            <a:endParaRPr lang="en-US" sz="3600" b="0">
              <a:solidFill>
                <a:srgbClr val="FF0000"/>
              </a:solidFill>
            </a:endParaRPr>
          </a:p>
        </p:txBody>
      </p:sp>
      <p:sp>
        <p:nvSpPr>
          <p:cNvPr id="25613" name="AutoShape 11"/>
          <p:cNvSpPr>
            <a:spLocks noChangeArrowheads="1"/>
          </p:cNvSpPr>
          <p:nvPr/>
        </p:nvSpPr>
        <p:spPr bwMode="auto">
          <a:xfrm rot="1739073">
            <a:off x="1403350" y="2852738"/>
            <a:ext cx="431800" cy="504825"/>
          </a:xfrm>
          <a:prstGeom prst="downArrow">
            <a:avLst>
              <a:gd name="adj1" fmla="val 50000"/>
              <a:gd name="adj2" fmla="val 292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4" name="Text Box 12"/>
          <p:cNvSpPr txBox="1">
            <a:spLocks noChangeArrowheads="1"/>
          </p:cNvSpPr>
          <p:nvPr/>
        </p:nvSpPr>
        <p:spPr bwMode="auto">
          <a:xfrm>
            <a:off x="2268538" y="2997200"/>
            <a:ext cx="2208212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10D419"/>
                </a:solidFill>
              </a:rPr>
              <a:t>Quichua (Ec)</a:t>
            </a:r>
          </a:p>
          <a:p>
            <a:endParaRPr lang="en-GB">
              <a:solidFill>
                <a:srgbClr val="10D419"/>
              </a:solidFill>
            </a:endParaRPr>
          </a:p>
          <a:p>
            <a:r>
              <a:rPr lang="en-GB">
                <a:solidFill>
                  <a:srgbClr val="FF0000"/>
                </a:solidFill>
                <a:sym typeface="Wingdings" pitchFamily="-105" charset="2"/>
              </a:rPr>
              <a:t></a:t>
            </a:r>
            <a:r>
              <a:rPr lang="en-GB">
                <a:solidFill>
                  <a:srgbClr val="10D419"/>
                </a:solidFill>
                <a:sym typeface="Wingdings" pitchFamily="-105" charset="2"/>
              </a:rPr>
              <a:t> </a:t>
            </a:r>
            <a:r>
              <a:rPr lang="en-GB">
                <a:solidFill>
                  <a:schemeClr val="hlink"/>
                </a:solidFill>
                <a:sym typeface="Wingdings" pitchFamily="-105" charset="2"/>
              </a:rPr>
              <a:t>‘M</a:t>
            </a:r>
            <a:r>
              <a:rPr lang="en-GB">
                <a:solidFill>
                  <a:srgbClr val="10D419"/>
                </a:solidFill>
                <a:sym typeface="Wingdings" pitchFamily="-105" charset="2"/>
              </a:rPr>
              <a:t>e</a:t>
            </a:r>
            <a:r>
              <a:rPr lang="en-GB">
                <a:solidFill>
                  <a:schemeClr val="hlink"/>
                </a:solidFill>
                <a:sym typeface="Wingdings" pitchFamily="-105" charset="2"/>
              </a:rPr>
              <a:t>dia L</a:t>
            </a:r>
            <a:r>
              <a:rPr lang="en-GB">
                <a:solidFill>
                  <a:srgbClr val="10D419"/>
                </a:solidFill>
                <a:sym typeface="Wingdings" pitchFamily="-105" charset="2"/>
              </a:rPr>
              <a:t>e</a:t>
            </a:r>
            <a:r>
              <a:rPr lang="en-GB">
                <a:solidFill>
                  <a:schemeClr val="hlink"/>
                </a:solidFill>
                <a:sym typeface="Wingdings" pitchFamily="-105" charset="2"/>
              </a:rPr>
              <a:t>ngua’</a:t>
            </a:r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1776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62BF1E-A200-5544-AAEB-3D95449346D3}" type="slidenum">
              <a:rPr lang="en-US" smtClean="0"/>
              <a:pPr/>
              <a:t>100</a:t>
            </a:fld>
            <a:endParaRPr lang="en-US" smtClean="0"/>
          </a:p>
        </p:txBody>
      </p:sp>
      <p:sp>
        <p:nvSpPr>
          <p:cNvPr id="1177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en-GB"/>
          </a:p>
        </p:txBody>
      </p:sp>
      <p:sp>
        <p:nvSpPr>
          <p:cNvPr id="117765" name="Text Box 3"/>
          <p:cNvSpPr txBox="1">
            <a:spLocks noChangeArrowheads="1"/>
          </p:cNvSpPr>
          <p:nvPr/>
        </p:nvSpPr>
        <p:spPr bwMode="auto">
          <a:xfrm>
            <a:off x="1108075" y="1844675"/>
            <a:ext cx="7415213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Source: Spanish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Indo-European (Spain; Latin America; 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None/>
            </a:pPr>
            <a:r>
              <a:rPr lang="en-US" sz="3200" b="0"/>
              <a:t>                         USA; 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1878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727EE24-5E4C-0442-BCAA-33D7B52963BE}" type="slidenum">
              <a:rPr lang="en-US" smtClean="0"/>
              <a:pPr/>
              <a:t>101</a:t>
            </a:fld>
            <a:endParaRPr lang="en-US" smtClean="0"/>
          </a:p>
        </p:txBody>
      </p:sp>
      <p:pic>
        <p:nvPicPr>
          <p:cNvPr id="118788" name="Picture 5" descr="Map Europe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292350" y="188913"/>
            <a:ext cx="5087938" cy="6480175"/>
          </a:xfrm>
          <a:noFill/>
        </p:spPr>
      </p:pic>
      <p:sp>
        <p:nvSpPr>
          <p:cNvPr id="118789" name="Freeform 7"/>
          <p:cNvSpPr>
            <a:spLocks/>
          </p:cNvSpPr>
          <p:nvPr/>
        </p:nvSpPr>
        <p:spPr bwMode="auto">
          <a:xfrm>
            <a:off x="2555875" y="4737100"/>
            <a:ext cx="1704975" cy="1428750"/>
          </a:xfrm>
          <a:custGeom>
            <a:avLst/>
            <a:gdLst>
              <a:gd name="T0" fmla="*/ 2147483647 w 1074"/>
              <a:gd name="T1" fmla="*/ 2147483647 h 900"/>
              <a:gd name="T2" fmla="*/ 2147483647 w 1074"/>
              <a:gd name="T3" fmla="*/ 2147483647 h 900"/>
              <a:gd name="T4" fmla="*/ 2147483647 w 1074"/>
              <a:gd name="T5" fmla="*/ 2147483647 h 900"/>
              <a:gd name="T6" fmla="*/ 2147483647 w 1074"/>
              <a:gd name="T7" fmla="*/ 2147483647 h 900"/>
              <a:gd name="T8" fmla="*/ 2147483647 w 1074"/>
              <a:gd name="T9" fmla="*/ 2147483647 h 900"/>
              <a:gd name="T10" fmla="*/ 2147483647 w 1074"/>
              <a:gd name="T11" fmla="*/ 2147483647 h 900"/>
              <a:gd name="T12" fmla="*/ 2147483647 w 1074"/>
              <a:gd name="T13" fmla="*/ 2147483647 h 900"/>
              <a:gd name="T14" fmla="*/ 2147483647 w 1074"/>
              <a:gd name="T15" fmla="*/ 2147483647 h 900"/>
              <a:gd name="T16" fmla="*/ 2147483647 w 1074"/>
              <a:gd name="T17" fmla="*/ 2147483647 h 900"/>
              <a:gd name="T18" fmla="*/ 2147483647 w 1074"/>
              <a:gd name="T19" fmla="*/ 2147483647 h 900"/>
              <a:gd name="T20" fmla="*/ 2147483647 w 1074"/>
              <a:gd name="T21" fmla="*/ 2147483647 h 900"/>
              <a:gd name="T22" fmla="*/ 2147483647 w 1074"/>
              <a:gd name="T23" fmla="*/ 2147483647 h 900"/>
              <a:gd name="T24" fmla="*/ 2147483647 w 1074"/>
              <a:gd name="T25" fmla="*/ 2147483647 h 9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074"/>
              <a:gd name="T40" fmla="*/ 0 h 900"/>
              <a:gd name="T41" fmla="*/ 1074 w 1074"/>
              <a:gd name="T42" fmla="*/ 900 h 9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074" h="900">
                <a:moveTo>
                  <a:pt x="121" y="15"/>
                </a:moveTo>
                <a:cubicBezTo>
                  <a:pt x="53" y="30"/>
                  <a:pt x="0" y="114"/>
                  <a:pt x="30" y="152"/>
                </a:cubicBezTo>
                <a:cubicBezTo>
                  <a:pt x="60" y="190"/>
                  <a:pt x="294" y="151"/>
                  <a:pt x="302" y="242"/>
                </a:cubicBezTo>
                <a:cubicBezTo>
                  <a:pt x="310" y="333"/>
                  <a:pt x="38" y="590"/>
                  <a:pt x="76" y="696"/>
                </a:cubicBezTo>
                <a:cubicBezTo>
                  <a:pt x="114" y="802"/>
                  <a:pt x="416" y="900"/>
                  <a:pt x="529" y="877"/>
                </a:cubicBezTo>
                <a:cubicBezTo>
                  <a:pt x="642" y="854"/>
                  <a:pt x="680" y="598"/>
                  <a:pt x="756" y="560"/>
                </a:cubicBezTo>
                <a:cubicBezTo>
                  <a:pt x="832" y="522"/>
                  <a:pt x="930" y="659"/>
                  <a:pt x="983" y="651"/>
                </a:cubicBezTo>
                <a:cubicBezTo>
                  <a:pt x="1036" y="643"/>
                  <a:pt x="1074" y="574"/>
                  <a:pt x="1074" y="514"/>
                </a:cubicBezTo>
                <a:cubicBezTo>
                  <a:pt x="1074" y="454"/>
                  <a:pt x="1051" y="348"/>
                  <a:pt x="983" y="288"/>
                </a:cubicBezTo>
                <a:cubicBezTo>
                  <a:pt x="915" y="228"/>
                  <a:pt x="741" y="152"/>
                  <a:pt x="665" y="152"/>
                </a:cubicBezTo>
                <a:cubicBezTo>
                  <a:pt x="589" y="152"/>
                  <a:pt x="567" y="303"/>
                  <a:pt x="529" y="288"/>
                </a:cubicBezTo>
                <a:cubicBezTo>
                  <a:pt x="491" y="273"/>
                  <a:pt x="507" y="106"/>
                  <a:pt x="439" y="61"/>
                </a:cubicBezTo>
                <a:cubicBezTo>
                  <a:pt x="371" y="16"/>
                  <a:pt x="189" y="0"/>
                  <a:pt x="121" y="15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2083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5F282-4FE9-724A-8129-095C1BBE5031}" type="slidenum">
              <a:rPr lang="en-US" smtClean="0"/>
              <a:pPr/>
              <a:t>102</a:t>
            </a:fld>
            <a:endParaRPr lang="en-US" smtClean="0"/>
          </a:p>
        </p:txBody>
      </p:sp>
      <p:pic>
        <p:nvPicPr>
          <p:cNvPr id="120836" name="Picture 5" descr="Map Latin America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124075" y="214313"/>
            <a:ext cx="4921250" cy="6454775"/>
          </a:xfrm>
          <a:noFill/>
        </p:spPr>
      </p:pic>
      <p:sp>
        <p:nvSpPr>
          <p:cNvPr id="120837" name="Freeform 7"/>
          <p:cNvSpPr>
            <a:spLocks/>
          </p:cNvSpPr>
          <p:nvPr/>
        </p:nvSpPr>
        <p:spPr bwMode="auto">
          <a:xfrm>
            <a:off x="2003425" y="79375"/>
            <a:ext cx="3816350" cy="6661150"/>
          </a:xfrm>
          <a:custGeom>
            <a:avLst/>
            <a:gdLst>
              <a:gd name="T0" fmla="*/ 2147483647 w 2404"/>
              <a:gd name="T1" fmla="*/ 2147483647 h 4196"/>
              <a:gd name="T2" fmla="*/ 2147483647 w 2404"/>
              <a:gd name="T3" fmla="*/ 2147483647 h 4196"/>
              <a:gd name="T4" fmla="*/ 2147483647 w 2404"/>
              <a:gd name="T5" fmla="*/ 2147483647 h 4196"/>
              <a:gd name="T6" fmla="*/ 2147483647 w 2404"/>
              <a:gd name="T7" fmla="*/ 2147483647 h 4196"/>
              <a:gd name="T8" fmla="*/ 2147483647 w 2404"/>
              <a:gd name="T9" fmla="*/ 2147483647 h 4196"/>
              <a:gd name="T10" fmla="*/ 2147483647 w 2404"/>
              <a:gd name="T11" fmla="*/ 2147483647 h 4196"/>
              <a:gd name="T12" fmla="*/ 2147483647 w 2404"/>
              <a:gd name="T13" fmla="*/ 2147483647 h 4196"/>
              <a:gd name="T14" fmla="*/ 2147483647 w 2404"/>
              <a:gd name="T15" fmla="*/ 2147483647 h 4196"/>
              <a:gd name="T16" fmla="*/ 2147483647 w 2404"/>
              <a:gd name="T17" fmla="*/ 2147483647 h 4196"/>
              <a:gd name="T18" fmla="*/ 2147483647 w 2404"/>
              <a:gd name="T19" fmla="*/ 2147483647 h 4196"/>
              <a:gd name="T20" fmla="*/ 2147483647 w 2404"/>
              <a:gd name="T21" fmla="*/ 2147483647 h 4196"/>
              <a:gd name="T22" fmla="*/ 2147483647 w 2404"/>
              <a:gd name="T23" fmla="*/ 2147483647 h 4196"/>
              <a:gd name="T24" fmla="*/ 2147483647 w 2404"/>
              <a:gd name="T25" fmla="*/ 2147483647 h 4196"/>
              <a:gd name="T26" fmla="*/ 2147483647 w 2404"/>
              <a:gd name="T27" fmla="*/ 2147483647 h 4196"/>
              <a:gd name="T28" fmla="*/ 2147483647 w 2404"/>
              <a:gd name="T29" fmla="*/ 2147483647 h 4196"/>
              <a:gd name="T30" fmla="*/ 2147483647 w 2404"/>
              <a:gd name="T31" fmla="*/ 2147483647 h 4196"/>
              <a:gd name="T32" fmla="*/ 2147483647 w 2404"/>
              <a:gd name="T33" fmla="*/ 2147483647 h 4196"/>
              <a:gd name="T34" fmla="*/ 2147483647 w 2404"/>
              <a:gd name="T35" fmla="*/ 2147483647 h 4196"/>
              <a:gd name="T36" fmla="*/ 2147483647 w 2404"/>
              <a:gd name="T37" fmla="*/ 2147483647 h 4196"/>
              <a:gd name="T38" fmla="*/ 2147483647 w 2404"/>
              <a:gd name="T39" fmla="*/ 2147483647 h 4196"/>
              <a:gd name="T40" fmla="*/ 2147483647 w 2404"/>
              <a:gd name="T41" fmla="*/ 2147483647 h 4196"/>
              <a:gd name="T42" fmla="*/ 2147483647 w 2404"/>
              <a:gd name="T43" fmla="*/ 2147483647 h 4196"/>
              <a:gd name="T44" fmla="*/ 2147483647 w 2404"/>
              <a:gd name="T45" fmla="*/ 2147483647 h 4196"/>
              <a:gd name="T46" fmla="*/ 2147483647 w 2404"/>
              <a:gd name="T47" fmla="*/ 2147483647 h 4196"/>
              <a:gd name="T48" fmla="*/ 2147483647 w 2404"/>
              <a:gd name="T49" fmla="*/ 2147483647 h 4196"/>
              <a:gd name="T50" fmla="*/ 2147483647 w 2404"/>
              <a:gd name="T51" fmla="*/ 2147483647 h 4196"/>
              <a:gd name="T52" fmla="*/ 2147483647 w 2404"/>
              <a:gd name="T53" fmla="*/ 2147483647 h 4196"/>
              <a:gd name="T54" fmla="*/ 2147483647 w 2404"/>
              <a:gd name="T55" fmla="*/ 2147483647 h 419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2404"/>
              <a:gd name="T85" fmla="*/ 0 h 4196"/>
              <a:gd name="T86" fmla="*/ 2404 w 2404"/>
              <a:gd name="T87" fmla="*/ 4196 h 419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2404" h="4196">
                <a:moveTo>
                  <a:pt x="30" y="386"/>
                </a:moveTo>
                <a:cubicBezTo>
                  <a:pt x="60" y="515"/>
                  <a:pt x="197" y="719"/>
                  <a:pt x="303" y="795"/>
                </a:cubicBezTo>
                <a:cubicBezTo>
                  <a:pt x="409" y="871"/>
                  <a:pt x="514" y="772"/>
                  <a:pt x="665" y="840"/>
                </a:cubicBezTo>
                <a:cubicBezTo>
                  <a:pt x="816" y="908"/>
                  <a:pt x="1150" y="1090"/>
                  <a:pt x="1210" y="1203"/>
                </a:cubicBezTo>
                <a:cubicBezTo>
                  <a:pt x="1270" y="1316"/>
                  <a:pt x="975" y="1346"/>
                  <a:pt x="1028" y="1520"/>
                </a:cubicBezTo>
                <a:cubicBezTo>
                  <a:pt x="1081" y="1694"/>
                  <a:pt x="1489" y="1853"/>
                  <a:pt x="1527" y="2246"/>
                </a:cubicBezTo>
                <a:cubicBezTo>
                  <a:pt x="1565" y="2639"/>
                  <a:pt x="1194" y="3562"/>
                  <a:pt x="1255" y="3879"/>
                </a:cubicBezTo>
                <a:cubicBezTo>
                  <a:pt x="1316" y="4196"/>
                  <a:pt x="1799" y="4166"/>
                  <a:pt x="1890" y="4151"/>
                </a:cubicBezTo>
                <a:cubicBezTo>
                  <a:pt x="1981" y="4136"/>
                  <a:pt x="1731" y="4007"/>
                  <a:pt x="1799" y="3788"/>
                </a:cubicBezTo>
                <a:cubicBezTo>
                  <a:pt x="1867" y="3569"/>
                  <a:pt x="2245" y="3025"/>
                  <a:pt x="2298" y="2836"/>
                </a:cubicBezTo>
                <a:cubicBezTo>
                  <a:pt x="2351" y="2647"/>
                  <a:pt x="2109" y="2722"/>
                  <a:pt x="2117" y="2654"/>
                </a:cubicBezTo>
                <a:cubicBezTo>
                  <a:pt x="2125" y="2586"/>
                  <a:pt x="2404" y="2579"/>
                  <a:pt x="2344" y="2428"/>
                </a:cubicBezTo>
                <a:cubicBezTo>
                  <a:pt x="2284" y="2277"/>
                  <a:pt x="1875" y="1853"/>
                  <a:pt x="1754" y="1747"/>
                </a:cubicBezTo>
                <a:cubicBezTo>
                  <a:pt x="1633" y="1641"/>
                  <a:pt x="1671" y="1807"/>
                  <a:pt x="1618" y="1792"/>
                </a:cubicBezTo>
                <a:cubicBezTo>
                  <a:pt x="1565" y="1777"/>
                  <a:pt x="1430" y="1724"/>
                  <a:pt x="1437" y="1656"/>
                </a:cubicBezTo>
                <a:cubicBezTo>
                  <a:pt x="1444" y="1588"/>
                  <a:pt x="1580" y="1444"/>
                  <a:pt x="1663" y="1384"/>
                </a:cubicBezTo>
                <a:cubicBezTo>
                  <a:pt x="1746" y="1324"/>
                  <a:pt x="1876" y="1377"/>
                  <a:pt x="1936" y="1294"/>
                </a:cubicBezTo>
                <a:cubicBezTo>
                  <a:pt x="1996" y="1211"/>
                  <a:pt x="2109" y="961"/>
                  <a:pt x="2026" y="885"/>
                </a:cubicBezTo>
                <a:cubicBezTo>
                  <a:pt x="1943" y="809"/>
                  <a:pt x="1543" y="878"/>
                  <a:pt x="1437" y="840"/>
                </a:cubicBezTo>
                <a:cubicBezTo>
                  <a:pt x="1331" y="802"/>
                  <a:pt x="1384" y="720"/>
                  <a:pt x="1391" y="659"/>
                </a:cubicBezTo>
                <a:cubicBezTo>
                  <a:pt x="1398" y="598"/>
                  <a:pt x="1542" y="522"/>
                  <a:pt x="1482" y="477"/>
                </a:cubicBezTo>
                <a:cubicBezTo>
                  <a:pt x="1422" y="432"/>
                  <a:pt x="1126" y="386"/>
                  <a:pt x="1028" y="386"/>
                </a:cubicBezTo>
                <a:cubicBezTo>
                  <a:pt x="930" y="386"/>
                  <a:pt x="952" y="447"/>
                  <a:pt x="892" y="477"/>
                </a:cubicBezTo>
                <a:cubicBezTo>
                  <a:pt x="832" y="507"/>
                  <a:pt x="718" y="553"/>
                  <a:pt x="665" y="568"/>
                </a:cubicBezTo>
                <a:cubicBezTo>
                  <a:pt x="612" y="583"/>
                  <a:pt x="590" y="621"/>
                  <a:pt x="575" y="568"/>
                </a:cubicBezTo>
                <a:cubicBezTo>
                  <a:pt x="560" y="515"/>
                  <a:pt x="651" y="341"/>
                  <a:pt x="575" y="250"/>
                </a:cubicBezTo>
                <a:cubicBezTo>
                  <a:pt x="499" y="159"/>
                  <a:pt x="212" y="0"/>
                  <a:pt x="121" y="23"/>
                </a:cubicBezTo>
                <a:cubicBezTo>
                  <a:pt x="30" y="46"/>
                  <a:pt x="0" y="257"/>
                  <a:pt x="30" y="386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838" name="TextBox 5"/>
          <p:cNvSpPr txBox="1">
            <a:spLocks noChangeArrowheads="1"/>
          </p:cNvSpPr>
          <p:nvPr/>
        </p:nvSpPr>
        <p:spPr bwMode="auto">
          <a:xfrm>
            <a:off x="6858000" y="925513"/>
            <a:ext cx="2152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1492: ‘discovery’</a:t>
            </a:r>
          </a:p>
        </p:txBody>
      </p:sp>
      <p:sp>
        <p:nvSpPr>
          <p:cNvPr id="120839" name="Rectangle 6"/>
          <p:cNvSpPr>
            <a:spLocks noChangeArrowheads="1"/>
          </p:cNvSpPr>
          <p:nvPr/>
        </p:nvSpPr>
        <p:spPr bwMode="auto">
          <a:xfrm>
            <a:off x="2057400" y="6400800"/>
            <a:ext cx="1752600" cy="304800"/>
          </a:xfrm>
          <a:prstGeom prst="rect">
            <a:avLst/>
          </a:prstGeom>
          <a:solidFill>
            <a:schemeClr val="bg1"/>
          </a:solidFill>
          <a:ln w="0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0840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1462088"/>
            <a:ext cx="19050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0841" name="Straight Arrow Connector 9"/>
          <p:cNvCxnSpPr>
            <a:cxnSpLocks noChangeShapeType="1"/>
          </p:cNvCxnSpPr>
          <p:nvPr/>
        </p:nvCxnSpPr>
        <p:spPr bwMode="auto">
          <a:xfrm rot="10800000" flipV="1">
            <a:off x="5257800" y="457200"/>
            <a:ext cx="2895600" cy="457200"/>
          </a:xfrm>
          <a:prstGeom prst="straightConnector1">
            <a:avLst/>
          </a:prstGeom>
          <a:noFill/>
          <a:ln w="28575">
            <a:solidFill>
              <a:srgbClr val="FF0000"/>
            </a:solidFill>
            <a:prstDash val="sysDash"/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2083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5F282-4FE9-724A-8129-095C1BBE5031}" type="slidenum">
              <a:rPr lang="en-US" smtClean="0"/>
              <a:pPr/>
              <a:t>103</a:t>
            </a:fld>
            <a:endParaRPr lang="en-US" smtClean="0"/>
          </a:p>
        </p:txBody>
      </p:sp>
      <p:pic>
        <p:nvPicPr>
          <p:cNvPr id="120836" name="Picture 5" descr="Map Latin America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124075" y="214313"/>
            <a:ext cx="4921250" cy="6454775"/>
          </a:xfrm>
          <a:noFill/>
        </p:spPr>
      </p:pic>
      <p:sp>
        <p:nvSpPr>
          <p:cNvPr id="120837" name="Freeform 7"/>
          <p:cNvSpPr>
            <a:spLocks/>
          </p:cNvSpPr>
          <p:nvPr/>
        </p:nvSpPr>
        <p:spPr bwMode="auto">
          <a:xfrm>
            <a:off x="2003425" y="79375"/>
            <a:ext cx="3816350" cy="6661150"/>
          </a:xfrm>
          <a:custGeom>
            <a:avLst/>
            <a:gdLst>
              <a:gd name="T0" fmla="*/ 2147483647 w 2404"/>
              <a:gd name="T1" fmla="*/ 2147483647 h 4196"/>
              <a:gd name="T2" fmla="*/ 2147483647 w 2404"/>
              <a:gd name="T3" fmla="*/ 2147483647 h 4196"/>
              <a:gd name="T4" fmla="*/ 2147483647 w 2404"/>
              <a:gd name="T5" fmla="*/ 2147483647 h 4196"/>
              <a:gd name="T6" fmla="*/ 2147483647 w 2404"/>
              <a:gd name="T7" fmla="*/ 2147483647 h 4196"/>
              <a:gd name="T8" fmla="*/ 2147483647 w 2404"/>
              <a:gd name="T9" fmla="*/ 2147483647 h 4196"/>
              <a:gd name="T10" fmla="*/ 2147483647 w 2404"/>
              <a:gd name="T11" fmla="*/ 2147483647 h 4196"/>
              <a:gd name="T12" fmla="*/ 2147483647 w 2404"/>
              <a:gd name="T13" fmla="*/ 2147483647 h 4196"/>
              <a:gd name="T14" fmla="*/ 2147483647 w 2404"/>
              <a:gd name="T15" fmla="*/ 2147483647 h 4196"/>
              <a:gd name="T16" fmla="*/ 2147483647 w 2404"/>
              <a:gd name="T17" fmla="*/ 2147483647 h 4196"/>
              <a:gd name="T18" fmla="*/ 2147483647 w 2404"/>
              <a:gd name="T19" fmla="*/ 2147483647 h 4196"/>
              <a:gd name="T20" fmla="*/ 2147483647 w 2404"/>
              <a:gd name="T21" fmla="*/ 2147483647 h 4196"/>
              <a:gd name="T22" fmla="*/ 2147483647 w 2404"/>
              <a:gd name="T23" fmla="*/ 2147483647 h 4196"/>
              <a:gd name="T24" fmla="*/ 2147483647 w 2404"/>
              <a:gd name="T25" fmla="*/ 2147483647 h 4196"/>
              <a:gd name="T26" fmla="*/ 2147483647 w 2404"/>
              <a:gd name="T27" fmla="*/ 2147483647 h 4196"/>
              <a:gd name="T28" fmla="*/ 2147483647 w 2404"/>
              <a:gd name="T29" fmla="*/ 2147483647 h 4196"/>
              <a:gd name="T30" fmla="*/ 2147483647 w 2404"/>
              <a:gd name="T31" fmla="*/ 2147483647 h 4196"/>
              <a:gd name="T32" fmla="*/ 2147483647 w 2404"/>
              <a:gd name="T33" fmla="*/ 2147483647 h 4196"/>
              <a:gd name="T34" fmla="*/ 2147483647 w 2404"/>
              <a:gd name="T35" fmla="*/ 2147483647 h 4196"/>
              <a:gd name="T36" fmla="*/ 2147483647 w 2404"/>
              <a:gd name="T37" fmla="*/ 2147483647 h 4196"/>
              <a:gd name="T38" fmla="*/ 2147483647 w 2404"/>
              <a:gd name="T39" fmla="*/ 2147483647 h 4196"/>
              <a:gd name="T40" fmla="*/ 2147483647 w 2404"/>
              <a:gd name="T41" fmla="*/ 2147483647 h 4196"/>
              <a:gd name="T42" fmla="*/ 2147483647 w 2404"/>
              <a:gd name="T43" fmla="*/ 2147483647 h 4196"/>
              <a:gd name="T44" fmla="*/ 2147483647 w 2404"/>
              <a:gd name="T45" fmla="*/ 2147483647 h 4196"/>
              <a:gd name="T46" fmla="*/ 2147483647 w 2404"/>
              <a:gd name="T47" fmla="*/ 2147483647 h 4196"/>
              <a:gd name="T48" fmla="*/ 2147483647 w 2404"/>
              <a:gd name="T49" fmla="*/ 2147483647 h 4196"/>
              <a:gd name="T50" fmla="*/ 2147483647 w 2404"/>
              <a:gd name="T51" fmla="*/ 2147483647 h 4196"/>
              <a:gd name="T52" fmla="*/ 2147483647 w 2404"/>
              <a:gd name="T53" fmla="*/ 2147483647 h 4196"/>
              <a:gd name="T54" fmla="*/ 2147483647 w 2404"/>
              <a:gd name="T55" fmla="*/ 2147483647 h 419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2404"/>
              <a:gd name="T85" fmla="*/ 0 h 4196"/>
              <a:gd name="T86" fmla="*/ 2404 w 2404"/>
              <a:gd name="T87" fmla="*/ 4196 h 419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2404" h="4196">
                <a:moveTo>
                  <a:pt x="30" y="386"/>
                </a:moveTo>
                <a:cubicBezTo>
                  <a:pt x="60" y="515"/>
                  <a:pt x="197" y="719"/>
                  <a:pt x="303" y="795"/>
                </a:cubicBezTo>
                <a:cubicBezTo>
                  <a:pt x="409" y="871"/>
                  <a:pt x="514" y="772"/>
                  <a:pt x="665" y="840"/>
                </a:cubicBezTo>
                <a:cubicBezTo>
                  <a:pt x="816" y="908"/>
                  <a:pt x="1150" y="1090"/>
                  <a:pt x="1210" y="1203"/>
                </a:cubicBezTo>
                <a:cubicBezTo>
                  <a:pt x="1270" y="1316"/>
                  <a:pt x="975" y="1346"/>
                  <a:pt x="1028" y="1520"/>
                </a:cubicBezTo>
                <a:cubicBezTo>
                  <a:pt x="1081" y="1694"/>
                  <a:pt x="1489" y="1853"/>
                  <a:pt x="1527" y="2246"/>
                </a:cubicBezTo>
                <a:cubicBezTo>
                  <a:pt x="1565" y="2639"/>
                  <a:pt x="1194" y="3562"/>
                  <a:pt x="1255" y="3879"/>
                </a:cubicBezTo>
                <a:cubicBezTo>
                  <a:pt x="1316" y="4196"/>
                  <a:pt x="1799" y="4166"/>
                  <a:pt x="1890" y="4151"/>
                </a:cubicBezTo>
                <a:cubicBezTo>
                  <a:pt x="1981" y="4136"/>
                  <a:pt x="1731" y="4007"/>
                  <a:pt x="1799" y="3788"/>
                </a:cubicBezTo>
                <a:cubicBezTo>
                  <a:pt x="1867" y="3569"/>
                  <a:pt x="2245" y="3025"/>
                  <a:pt x="2298" y="2836"/>
                </a:cubicBezTo>
                <a:cubicBezTo>
                  <a:pt x="2351" y="2647"/>
                  <a:pt x="2109" y="2722"/>
                  <a:pt x="2117" y="2654"/>
                </a:cubicBezTo>
                <a:cubicBezTo>
                  <a:pt x="2125" y="2586"/>
                  <a:pt x="2404" y="2579"/>
                  <a:pt x="2344" y="2428"/>
                </a:cubicBezTo>
                <a:cubicBezTo>
                  <a:pt x="2284" y="2277"/>
                  <a:pt x="1875" y="1853"/>
                  <a:pt x="1754" y="1747"/>
                </a:cubicBezTo>
                <a:cubicBezTo>
                  <a:pt x="1633" y="1641"/>
                  <a:pt x="1671" y="1807"/>
                  <a:pt x="1618" y="1792"/>
                </a:cubicBezTo>
                <a:cubicBezTo>
                  <a:pt x="1565" y="1777"/>
                  <a:pt x="1430" y="1724"/>
                  <a:pt x="1437" y="1656"/>
                </a:cubicBezTo>
                <a:cubicBezTo>
                  <a:pt x="1444" y="1588"/>
                  <a:pt x="1580" y="1444"/>
                  <a:pt x="1663" y="1384"/>
                </a:cubicBezTo>
                <a:cubicBezTo>
                  <a:pt x="1746" y="1324"/>
                  <a:pt x="1876" y="1377"/>
                  <a:pt x="1936" y="1294"/>
                </a:cubicBezTo>
                <a:cubicBezTo>
                  <a:pt x="1996" y="1211"/>
                  <a:pt x="2109" y="961"/>
                  <a:pt x="2026" y="885"/>
                </a:cubicBezTo>
                <a:cubicBezTo>
                  <a:pt x="1943" y="809"/>
                  <a:pt x="1543" y="878"/>
                  <a:pt x="1437" y="840"/>
                </a:cubicBezTo>
                <a:cubicBezTo>
                  <a:pt x="1331" y="802"/>
                  <a:pt x="1384" y="720"/>
                  <a:pt x="1391" y="659"/>
                </a:cubicBezTo>
                <a:cubicBezTo>
                  <a:pt x="1398" y="598"/>
                  <a:pt x="1542" y="522"/>
                  <a:pt x="1482" y="477"/>
                </a:cubicBezTo>
                <a:cubicBezTo>
                  <a:pt x="1422" y="432"/>
                  <a:pt x="1126" y="386"/>
                  <a:pt x="1028" y="386"/>
                </a:cubicBezTo>
                <a:cubicBezTo>
                  <a:pt x="930" y="386"/>
                  <a:pt x="952" y="447"/>
                  <a:pt x="892" y="477"/>
                </a:cubicBezTo>
                <a:cubicBezTo>
                  <a:pt x="832" y="507"/>
                  <a:pt x="718" y="553"/>
                  <a:pt x="665" y="568"/>
                </a:cubicBezTo>
                <a:cubicBezTo>
                  <a:pt x="612" y="583"/>
                  <a:pt x="590" y="621"/>
                  <a:pt x="575" y="568"/>
                </a:cubicBezTo>
                <a:cubicBezTo>
                  <a:pt x="560" y="515"/>
                  <a:pt x="651" y="341"/>
                  <a:pt x="575" y="250"/>
                </a:cubicBezTo>
                <a:cubicBezTo>
                  <a:pt x="499" y="159"/>
                  <a:pt x="212" y="0"/>
                  <a:pt x="121" y="23"/>
                </a:cubicBezTo>
                <a:cubicBezTo>
                  <a:pt x="30" y="46"/>
                  <a:pt x="0" y="257"/>
                  <a:pt x="30" y="386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838" name="TextBox 5"/>
          <p:cNvSpPr txBox="1">
            <a:spLocks noChangeArrowheads="1"/>
          </p:cNvSpPr>
          <p:nvPr/>
        </p:nvSpPr>
        <p:spPr bwMode="auto">
          <a:xfrm>
            <a:off x="6858000" y="925513"/>
            <a:ext cx="2152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1492: ‘discovery’</a:t>
            </a:r>
          </a:p>
        </p:txBody>
      </p:sp>
      <p:sp>
        <p:nvSpPr>
          <p:cNvPr id="120839" name="Rectangle 6"/>
          <p:cNvSpPr>
            <a:spLocks noChangeArrowheads="1"/>
          </p:cNvSpPr>
          <p:nvPr/>
        </p:nvSpPr>
        <p:spPr bwMode="auto">
          <a:xfrm>
            <a:off x="2057400" y="6400800"/>
            <a:ext cx="1752600" cy="304800"/>
          </a:xfrm>
          <a:prstGeom prst="rect">
            <a:avLst/>
          </a:prstGeom>
          <a:solidFill>
            <a:schemeClr val="bg1"/>
          </a:solidFill>
          <a:ln w="0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0840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1462088"/>
            <a:ext cx="19050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0841" name="Straight Arrow Connector 9"/>
          <p:cNvCxnSpPr>
            <a:cxnSpLocks noChangeShapeType="1"/>
          </p:cNvCxnSpPr>
          <p:nvPr/>
        </p:nvCxnSpPr>
        <p:spPr bwMode="auto">
          <a:xfrm rot="10800000" flipV="1">
            <a:off x="5257800" y="457200"/>
            <a:ext cx="2895600" cy="457200"/>
          </a:xfrm>
          <a:prstGeom prst="straightConnector1">
            <a:avLst/>
          </a:prstGeom>
          <a:noFill/>
          <a:ln w="28575">
            <a:solidFill>
              <a:srgbClr val="FF0000"/>
            </a:solidFill>
            <a:prstDash val="sysDash"/>
            <a:round/>
            <a:headEnd/>
            <a:tailEnd type="arrow" w="med" len="med"/>
          </a:ln>
        </p:spPr>
      </p:cxnSp>
      <p:sp>
        <p:nvSpPr>
          <p:cNvPr id="120842" name="TextBox 10"/>
          <p:cNvSpPr txBox="1">
            <a:spLocks noChangeArrowheads="1"/>
          </p:cNvSpPr>
          <p:nvPr/>
        </p:nvSpPr>
        <p:spPr bwMode="auto">
          <a:xfrm>
            <a:off x="6858000" y="3516313"/>
            <a:ext cx="172655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1500 – 1600:</a:t>
            </a:r>
          </a:p>
          <a:p>
            <a:r>
              <a:rPr lang="en-US" dirty="0" smtClean="0"/>
              <a:t>Conquest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2083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5F282-4FE9-724A-8129-095C1BBE5031}" type="slidenum">
              <a:rPr lang="en-US" smtClean="0"/>
              <a:pPr/>
              <a:t>104</a:t>
            </a:fld>
            <a:endParaRPr lang="en-US" smtClean="0"/>
          </a:p>
        </p:txBody>
      </p:sp>
      <p:pic>
        <p:nvPicPr>
          <p:cNvPr id="120836" name="Picture 5" descr="Map Latin America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124075" y="214313"/>
            <a:ext cx="4921250" cy="6454775"/>
          </a:xfrm>
          <a:noFill/>
        </p:spPr>
      </p:pic>
      <p:sp>
        <p:nvSpPr>
          <p:cNvPr id="120837" name="Freeform 7"/>
          <p:cNvSpPr>
            <a:spLocks/>
          </p:cNvSpPr>
          <p:nvPr/>
        </p:nvSpPr>
        <p:spPr bwMode="auto">
          <a:xfrm>
            <a:off x="2003425" y="79375"/>
            <a:ext cx="3816350" cy="6661150"/>
          </a:xfrm>
          <a:custGeom>
            <a:avLst/>
            <a:gdLst>
              <a:gd name="T0" fmla="*/ 2147483647 w 2404"/>
              <a:gd name="T1" fmla="*/ 2147483647 h 4196"/>
              <a:gd name="T2" fmla="*/ 2147483647 w 2404"/>
              <a:gd name="T3" fmla="*/ 2147483647 h 4196"/>
              <a:gd name="T4" fmla="*/ 2147483647 w 2404"/>
              <a:gd name="T5" fmla="*/ 2147483647 h 4196"/>
              <a:gd name="T6" fmla="*/ 2147483647 w 2404"/>
              <a:gd name="T7" fmla="*/ 2147483647 h 4196"/>
              <a:gd name="T8" fmla="*/ 2147483647 w 2404"/>
              <a:gd name="T9" fmla="*/ 2147483647 h 4196"/>
              <a:gd name="T10" fmla="*/ 2147483647 w 2404"/>
              <a:gd name="T11" fmla="*/ 2147483647 h 4196"/>
              <a:gd name="T12" fmla="*/ 2147483647 w 2404"/>
              <a:gd name="T13" fmla="*/ 2147483647 h 4196"/>
              <a:gd name="T14" fmla="*/ 2147483647 w 2404"/>
              <a:gd name="T15" fmla="*/ 2147483647 h 4196"/>
              <a:gd name="T16" fmla="*/ 2147483647 w 2404"/>
              <a:gd name="T17" fmla="*/ 2147483647 h 4196"/>
              <a:gd name="T18" fmla="*/ 2147483647 w 2404"/>
              <a:gd name="T19" fmla="*/ 2147483647 h 4196"/>
              <a:gd name="T20" fmla="*/ 2147483647 w 2404"/>
              <a:gd name="T21" fmla="*/ 2147483647 h 4196"/>
              <a:gd name="T22" fmla="*/ 2147483647 w 2404"/>
              <a:gd name="T23" fmla="*/ 2147483647 h 4196"/>
              <a:gd name="T24" fmla="*/ 2147483647 w 2404"/>
              <a:gd name="T25" fmla="*/ 2147483647 h 4196"/>
              <a:gd name="T26" fmla="*/ 2147483647 w 2404"/>
              <a:gd name="T27" fmla="*/ 2147483647 h 4196"/>
              <a:gd name="T28" fmla="*/ 2147483647 w 2404"/>
              <a:gd name="T29" fmla="*/ 2147483647 h 4196"/>
              <a:gd name="T30" fmla="*/ 2147483647 w 2404"/>
              <a:gd name="T31" fmla="*/ 2147483647 h 4196"/>
              <a:gd name="T32" fmla="*/ 2147483647 w 2404"/>
              <a:gd name="T33" fmla="*/ 2147483647 h 4196"/>
              <a:gd name="T34" fmla="*/ 2147483647 w 2404"/>
              <a:gd name="T35" fmla="*/ 2147483647 h 4196"/>
              <a:gd name="T36" fmla="*/ 2147483647 w 2404"/>
              <a:gd name="T37" fmla="*/ 2147483647 h 4196"/>
              <a:gd name="T38" fmla="*/ 2147483647 w 2404"/>
              <a:gd name="T39" fmla="*/ 2147483647 h 4196"/>
              <a:gd name="T40" fmla="*/ 2147483647 w 2404"/>
              <a:gd name="T41" fmla="*/ 2147483647 h 4196"/>
              <a:gd name="T42" fmla="*/ 2147483647 w 2404"/>
              <a:gd name="T43" fmla="*/ 2147483647 h 4196"/>
              <a:gd name="T44" fmla="*/ 2147483647 w 2404"/>
              <a:gd name="T45" fmla="*/ 2147483647 h 4196"/>
              <a:gd name="T46" fmla="*/ 2147483647 w 2404"/>
              <a:gd name="T47" fmla="*/ 2147483647 h 4196"/>
              <a:gd name="T48" fmla="*/ 2147483647 w 2404"/>
              <a:gd name="T49" fmla="*/ 2147483647 h 4196"/>
              <a:gd name="T50" fmla="*/ 2147483647 w 2404"/>
              <a:gd name="T51" fmla="*/ 2147483647 h 4196"/>
              <a:gd name="T52" fmla="*/ 2147483647 w 2404"/>
              <a:gd name="T53" fmla="*/ 2147483647 h 4196"/>
              <a:gd name="T54" fmla="*/ 2147483647 w 2404"/>
              <a:gd name="T55" fmla="*/ 2147483647 h 419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2404"/>
              <a:gd name="T85" fmla="*/ 0 h 4196"/>
              <a:gd name="T86" fmla="*/ 2404 w 2404"/>
              <a:gd name="T87" fmla="*/ 4196 h 419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2404" h="4196">
                <a:moveTo>
                  <a:pt x="30" y="386"/>
                </a:moveTo>
                <a:cubicBezTo>
                  <a:pt x="60" y="515"/>
                  <a:pt x="197" y="719"/>
                  <a:pt x="303" y="795"/>
                </a:cubicBezTo>
                <a:cubicBezTo>
                  <a:pt x="409" y="871"/>
                  <a:pt x="514" y="772"/>
                  <a:pt x="665" y="840"/>
                </a:cubicBezTo>
                <a:cubicBezTo>
                  <a:pt x="816" y="908"/>
                  <a:pt x="1150" y="1090"/>
                  <a:pt x="1210" y="1203"/>
                </a:cubicBezTo>
                <a:cubicBezTo>
                  <a:pt x="1270" y="1316"/>
                  <a:pt x="975" y="1346"/>
                  <a:pt x="1028" y="1520"/>
                </a:cubicBezTo>
                <a:cubicBezTo>
                  <a:pt x="1081" y="1694"/>
                  <a:pt x="1489" y="1853"/>
                  <a:pt x="1527" y="2246"/>
                </a:cubicBezTo>
                <a:cubicBezTo>
                  <a:pt x="1565" y="2639"/>
                  <a:pt x="1194" y="3562"/>
                  <a:pt x="1255" y="3879"/>
                </a:cubicBezTo>
                <a:cubicBezTo>
                  <a:pt x="1316" y="4196"/>
                  <a:pt x="1799" y="4166"/>
                  <a:pt x="1890" y="4151"/>
                </a:cubicBezTo>
                <a:cubicBezTo>
                  <a:pt x="1981" y="4136"/>
                  <a:pt x="1731" y="4007"/>
                  <a:pt x="1799" y="3788"/>
                </a:cubicBezTo>
                <a:cubicBezTo>
                  <a:pt x="1867" y="3569"/>
                  <a:pt x="2245" y="3025"/>
                  <a:pt x="2298" y="2836"/>
                </a:cubicBezTo>
                <a:cubicBezTo>
                  <a:pt x="2351" y="2647"/>
                  <a:pt x="2109" y="2722"/>
                  <a:pt x="2117" y="2654"/>
                </a:cubicBezTo>
                <a:cubicBezTo>
                  <a:pt x="2125" y="2586"/>
                  <a:pt x="2404" y="2579"/>
                  <a:pt x="2344" y="2428"/>
                </a:cubicBezTo>
                <a:cubicBezTo>
                  <a:pt x="2284" y="2277"/>
                  <a:pt x="1875" y="1853"/>
                  <a:pt x="1754" y="1747"/>
                </a:cubicBezTo>
                <a:cubicBezTo>
                  <a:pt x="1633" y="1641"/>
                  <a:pt x="1671" y="1807"/>
                  <a:pt x="1618" y="1792"/>
                </a:cubicBezTo>
                <a:cubicBezTo>
                  <a:pt x="1565" y="1777"/>
                  <a:pt x="1430" y="1724"/>
                  <a:pt x="1437" y="1656"/>
                </a:cubicBezTo>
                <a:cubicBezTo>
                  <a:pt x="1444" y="1588"/>
                  <a:pt x="1580" y="1444"/>
                  <a:pt x="1663" y="1384"/>
                </a:cubicBezTo>
                <a:cubicBezTo>
                  <a:pt x="1746" y="1324"/>
                  <a:pt x="1876" y="1377"/>
                  <a:pt x="1936" y="1294"/>
                </a:cubicBezTo>
                <a:cubicBezTo>
                  <a:pt x="1996" y="1211"/>
                  <a:pt x="2109" y="961"/>
                  <a:pt x="2026" y="885"/>
                </a:cubicBezTo>
                <a:cubicBezTo>
                  <a:pt x="1943" y="809"/>
                  <a:pt x="1543" y="878"/>
                  <a:pt x="1437" y="840"/>
                </a:cubicBezTo>
                <a:cubicBezTo>
                  <a:pt x="1331" y="802"/>
                  <a:pt x="1384" y="720"/>
                  <a:pt x="1391" y="659"/>
                </a:cubicBezTo>
                <a:cubicBezTo>
                  <a:pt x="1398" y="598"/>
                  <a:pt x="1542" y="522"/>
                  <a:pt x="1482" y="477"/>
                </a:cubicBezTo>
                <a:cubicBezTo>
                  <a:pt x="1422" y="432"/>
                  <a:pt x="1126" y="386"/>
                  <a:pt x="1028" y="386"/>
                </a:cubicBezTo>
                <a:cubicBezTo>
                  <a:pt x="930" y="386"/>
                  <a:pt x="952" y="447"/>
                  <a:pt x="892" y="477"/>
                </a:cubicBezTo>
                <a:cubicBezTo>
                  <a:pt x="832" y="507"/>
                  <a:pt x="718" y="553"/>
                  <a:pt x="665" y="568"/>
                </a:cubicBezTo>
                <a:cubicBezTo>
                  <a:pt x="612" y="583"/>
                  <a:pt x="590" y="621"/>
                  <a:pt x="575" y="568"/>
                </a:cubicBezTo>
                <a:cubicBezTo>
                  <a:pt x="560" y="515"/>
                  <a:pt x="651" y="341"/>
                  <a:pt x="575" y="250"/>
                </a:cubicBezTo>
                <a:cubicBezTo>
                  <a:pt x="499" y="159"/>
                  <a:pt x="212" y="0"/>
                  <a:pt x="121" y="23"/>
                </a:cubicBezTo>
                <a:cubicBezTo>
                  <a:pt x="30" y="46"/>
                  <a:pt x="0" y="257"/>
                  <a:pt x="30" y="386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838" name="TextBox 5"/>
          <p:cNvSpPr txBox="1">
            <a:spLocks noChangeArrowheads="1"/>
          </p:cNvSpPr>
          <p:nvPr/>
        </p:nvSpPr>
        <p:spPr bwMode="auto">
          <a:xfrm>
            <a:off x="6858000" y="925513"/>
            <a:ext cx="2152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1492: ‘discovery’</a:t>
            </a:r>
          </a:p>
        </p:txBody>
      </p:sp>
      <p:sp>
        <p:nvSpPr>
          <p:cNvPr id="120839" name="Rectangle 6"/>
          <p:cNvSpPr>
            <a:spLocks noChangeArrowheads="1"/>
          </p:cNvSpPr>
          <p:nvPr/>
        </p:nvSpPr>
        <p:spPr bwMode="auto">
          <a:xfrm>
            <a:off x="2057400" y="6400800"/>
            <a:ext cx="1752600" cy="304800"/>
          </a:xfrm>
          <a:prstGeom prst="rect">
            <a:avLst/>
          </a:prstGeom>
          <a:solidFill>
            <a:schemeClr val="bg1"/>
          </a:solidFill>
          <a:ln w="0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0840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1462088"/>
            <a:ext cx="19050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0841" name="Straight Arrow Connector 9"/>
          <p:cNvCxnSpPr>
            <a:cxnSpLocks noChangeShapeType="1"/>
          </p:cNvCxnSpPr>
          <p:nvPr/>
        </p:nvCxnSpPr>
        <p:spPr bwMode="auto">
          <a:xfrm rot="10800000" flipV="1">
            <a:off x="5257800" y="457200"/>
            <a:ext cx="2895600" cy="457200"/>
          </a:xfrm>
          <a:prstGeom prst="straightConnector1">
            <a:avLst/>
          </a:prstGeom>
          <a:noFill/>
          <a:ln w="28575">
            <a:solidFill>
              <a:srgbClr val="FF0000"/>
            </a:solidFill>
            <a:prstDash val="sysDash"/>
            <a:round/>
            <a:headEnd/>
            <a:tailEnd type="arrow" w="med" len="med"/>
          </a:ln>
        </p:spPr>
      </p:cxnSp>
      <p:sp>
        <p:nvSpPr>
          <p:cNvPr id="120842" name="TextBox 10"/>
          <p:cNvSpPr txBox="1">
            <a:spLocks noChangeArrowheads="1"/>
          </p:cNvSpPr>
          <p:nvPr/>
        </p:nvSpPr>
        <p:spPr bwMode="auto">
          <a:xfrm>
            <a:off x="6858000" y="3516313"/>
            <a:ext cx="172655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1500 – 1600:</a:t>
            </a:r>
          </a:p>
          <a:p>
            <a:r>
              <a:rPr lang="en-US" dirty="0" smtClean="0"/>
              <a:t>Conquest</a:t>
            </a:r>
          </a:p>
          <a:p>
            <a:endParaRPr lang="en-US" dirty="0" smtClean="0"/>
          </a:p>
          <a:p>
            <a:r>
              <a:rPr lang="en-US" dirty="0" smtClean="0"/>
              <a:t>1600 – 1800:</a:t>
            </a:r>
          </a:p>
          <a:p>
            <a:r>
              <a:rPr lang="en-US" dirty="0" smtClean="0"/>
              <a:t>Colonization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2083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5F282-4FE9-724A-8129-095C1BBE5031}" type="slidenum">
              <a:rPr lang="en-US" smtClean="0"/>
              <a:pPr/>
              <a:t>105</a:t>
            </a:fld>
            <a:endParaRPr lang="en-US" smtClean="0"/>
          </a:p>
        </p:txBody>
      </p:sp>
      <p:pic>
        <p:nvPicPr>
          <p:cNvPr id="120836" name="Picture 5" descr="Map Latin America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124075" y="214313"/>
            <a:ext cx="4921250" cy="6454775"/>
          </a:xfrm>
          <a:noFill/>
        </p:spPr>
      </p:pic>
      <p:sp>
        <p:nvSpPr>
          <p:cNvPr id="120837" name="Freeform 7"/>
          <p:cNvSpPr>
            <a:spLocks/>
          </p:cNvSpPr>
          <p:nvPr/>
        </p:nvSpPr>
        <p:spPr bwMode="auto">
          <a:xfrm>
            <a:off x="2003425" y="79375"/>
            <a:ext cx="3816350" cy="6661150"/>
          </a:xfrm>
          <a:custGeom>
            <a:avLst/>
            <a:gdLst>
              <a:gd name="T0" fmla="*/ 2147483647 w 2404"/>
              <a:gd name="T1" fmla="*/ 2147483647 h 4196"/>
              <a:gd name="T2" fmla="*/ 2147483647 w 2404"/>
              <a:gd name="T3" fmla="*/ 2147483647 h 4196"/>
              <a:gd name="T4" fmla="*/ 2147483647 w 2404"/>
              <a:gd name="T5" fmla="*/ 2147483647 h 4196"/>
              <a:gd name="T6" fmla="*/ 2147483647 w 2404"/>
              <a:gd name="T7" fmla="*/ 2147483647 h 4196"/>
              <a:gd name="T8" fmla="*/ 2147483647 w 2404"/>
              <a:gd name="T9" fmla="*/ 2147483647 h 4196"/>
              <a:gd name="T10" fmla="*/ 2147483647 w 2404"/>
              <a:gd name="T11" fmla="*/ 2147483647 h 4196"/>
              <a:gd name="T12" fmla="*/ 2147483647 w 2404"/>
              <a:gd name="T13" fmla="*/ 2147483647 h 4196"/>
              <a:gd name="T14" fmla="*/ 2147483647 w 2404"/>
              <a:gd name="T15" fmla="*/ 2147483647 h 4196"/>
              <a:gd name="T16" fmla="*/ 2147483647 w 2404"/>
              <a:gd name="T17" fmla="*/ 2147483647 h 4196"/>
              <a:gd name="T18" fmla="*/ 2147483647 w 2404"/>
              <a:gd name="T19" fmla="*/ 2147483647 h 4196"/>
              <a:gd name="T20" fmla="*/ 2147483647 w 2404"/>
              <a:gd name="T21" fmla="*/ 2147483647 h 4196"/>
              <a:gd name="T22" fmla="*/ 2147483647 w 2404"/>
              <a:gd name="T23" fmla="*/ 2147483647 h 4196"/>
              <a:gd name="T24" fmla="*/ 2147483647 w 2404"/>
              <a:gd name="T25" fmla="*/ 2147483647 h 4196"/>
              <a:gd name="T26" fmla="*/ 2147483647 w 2404"/>
              <a:gd name="T27" fmla="*/ 2147483647 h 4196"/>
              <a:gd name="T28" fmla="*/ 2147483647 w 2404"/>
              <a:gd name="T29" fmla="*/ 2147483647 h 4196"/>
              <a:gd name="T30" fmla="*/ 2147483647 w 2404"/>
              <a:gd name="T31" fmla="*/ 2147483647 h 4196"/>
              <a:gd name="T32" fmla="*/ 2147483647 w 2404"/>
              <a:gd name="T33" fmla="*/ 2147483647 h 4196"/>
              <a:gd name="T34" fmla="*/ 2147483647 w 2404"/>
              <a:gd name="T35" fmla="*/ 2147483647 h 4196"/>
              <a:gd name="T36" fmla="*/ 2147483647 w 2404"/>
              <a:gd name="T37" fmla="*/ 2147483647 h 4196"/>
              <a:gd name="T38" fmla="*/ 2147483647 w 2404"/>
              <a:gd name="T39" fmla="*/ 2147483647 h 4196"/>
              <a:gd name="T40" fmla="*/ 2147483647 w 2404"/>
              <a:gd name="T41" fmla="*/ 2147483647 h 4196"/>
              <a:gd name="T42" fmla="*/ 2147483647 w 2404"/>
              <a:gd name="T43" fmla="*/ 2147483647 h 4196"/>
              <a:gd name="T44" fmla="*/ 2147483647 w 2404"/>
              <a:gd name="T45" fmla="*/ 2147483647 h 4196"/>
              <a:gd name="T46" fmla="*/ 2147483647 w 2404"/>
              <a:gd name="T47" fmla="*/ 2147483647 h 4196"/>
              <a:gd name="T48" fmla="*/ 2147483647 w 2404"/>
              <a:gd name="T49" fmla="*/ 2147483647 h 4196"/>
              <a:gd name="T50" fmla="*/ 2147483647 w 2404"/>
              <a:gd name="T51" fmla="*/ 2147483647 h 4196"/>
              <a:gd name="T52" fmla="*/ 2147483647 w 2404"/>
              <a:gd name="T53" fmla="*/ 2147483647 h 4196"/>
              <a:gd name="T54" fmla="*/ 2147483647 w 2404"/>
              <a:gd name="T55" fmla="*/ 2147483647 h 419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2404"/>
              <a:gd name="T85" fmla="*/ 0 h 4196"/>
              <a:gd name="T86" fmla="*/ 2404 w 2404"/>
              <a:gd name="T87" fmla="*/ 4196 h 419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2404" h="4196">
                <a:moveTo>
                  <a:pt x="30" y="386"/>
                </a:moveTo>
                <a:cubicBezTo>
                  <a:pt x="60" y="515"/>
                  <a:pt x="197" y="719"/>
                  <a:pt x="303" y="795"/>
                </a:cubicBezTo>
                <a:cubicBezTo>
                  <a:pt x="409" y="871"/>
                  <a:pt x="514" y="772"/>
                  <a:pt x="665" y="840"/>
                </a:cubicBezTo>
                <a:cubicBezTo>
                  <a:pt x="816" y="908"/>
                  <a:pt x="1150" y="1090"/>
                  <a:pt x="1210" y="1203"/>
                </a:cubicBezTo>
                <a:cubicBezTo>
                  <a:pt x="1270" y="1316"/>
                  <a:pt x="975" y="1346"/>
                  <a:pt x="1028" y="1520"/>
                </a:cubicBezTo>
                <a:cubicBezTo>
                  <a:pt x="1081" y="1694"/>
                  <a:pt x="1489" y="1853"/>
                  <a:pt x="1527" y="2246"/>
                </a:cubicBezTo>
                <a:cubicBezTo>
                  <a:pt x="1565" y="2639"/>
                  <a:pt x="1194" y="3562"/>
                  <a:pt x="1255" y="3879"/>
                </a:cubicBezTo>
                <a:cubicBezTo>
                  <a:pt x="1316" y="4196"/>
                  <a:pt x="1799" y="4166"/>
                  <a:pt x="1890" y="4151"/>
                </a:cubicBezTo>
                <a:cubicBezTo>
                  <a:pt x="1981" y="4136"/>
                  <a:pt x="1731" y="4007"/>
                  <a:pt x="1799" y="3788"/>
                </a:cubicBezTo>
                <a:cubicBezTo>
                  <a:pt x="1867" y="3569"/>
                  <a:pt x="2245" y="3025"/>
                  <a:pt x="2298" y="2836"/>
                </a:cubicBezTo>
                <a:cubicBezTo>
                  <a:pt x="2351" y="2647"/>
                  <a:pt x="2109" y="2722"/>
                  <a:pt x="2117" y="2654"/>
                </a:cubicBezTo>
                <a:cubicBezTo>
                  <a:pt x="2125" y="2586"/>
                  <a:pt x="2404" y="2579"/>
                  <a:pt x="2344" y="2428"/>
                </a:cubicBezTo>
                <a:cubicBezTo>
                  <a:pt x="2284" y="2277"/>
                  <a:pt x="1875" y="1853"/>
                  <a:pt x="1754" y="1747"/>
                </a:cubicBezTo>
                <a:cubicBezTo>
                  <a:pt x="1633" y="1641"/>
                  <a:pt x="1671" y="1807"/>
                  <a:pt x="1618" y="1792"/>
                </a:cubicBezTo>
                <a:cubicBezTo>
                  <a:pt x="1565" y="1777"/>
                  <a:pt x="1430" y="1724"/>
                  <a:pt x="1437" y="1656"/>
                </a:cubicBezTo>
                <a:cubicBezTo>
                  <a:pt x="1444" y="1588"/>
                  <a:pt x="1580" y="1444"/>
                  <a:pt x="1663" y="1384"/>
                </a:cubicBezTo>
                <a:cubicBezTo>
                  <a:pt x="1746" y="1324"/>
                  <a:pt x="1876" y="1377"/>
                  <a:pt x="1936" y="1294"/>
                </a:cubicBezTo>
                <a:cubicBezTo>
                  <a:pt x="1996" y="1211"/>
                  <a:pt x="2109" y="961"/>
                  <a:pt x="2026" y="885"/>
                </a:cubicBezTo>
                <a:cubicBezTo>
                  <a:pt x="1943" y="809"/>
                  <a:pt x="1543" y="878"/>
                  <a:pt x="1437" y="840"/>
                </a:cubicBezTo>
                <a:cubicBezTo>
                  <a:pt x="1331" y="802"/>
                  <a:pt x="1384" y="720"/>
                  <a:pt x="1391" y="659"/>
                </a:cubicBezTo>
                <a:cubicBezTo>
                  <a:pt x="1398" y="598"/>
                  <a:pt x="1542" y="522"/>
                  <a:pt x="1482" y="477"/>
                </a:cubicBezTo>
                <a:cubicBezTo>
                  <a:pt x="1422" y="432"/>
                  <a:pt x="1126" y="386"/>
                  <a:pt x="1028" y="386"/>
                </a:cubicBezTo>
                <a:cubicBezTo>
                  <a:pt x="930" y="386"/>
                  <a:pt x="952" y="447"/>
                  <a:pt x="892" y="477"/>
                </a:cubicBezTo>
                <a:cubicBezTo>
                  <a:pt x="832" y="507"/>
                  <a:pt x="718" y="553"/>
                  <a:pt x="665" y="568"/>
                </a:cubicBezTo>
                <a:cubicBezTo>
                  <a:pt x="612" y="583"/>
                  <a:pt x="590" y="621"/>
                  <a:pt x="575" y="568"/>
                </a:cubicBezTo>
                <a:cubicBezTo>
                  <a:pt x="560" y="515"/>
                  <a:pt x="651" y="341"/>
                  <a:pt x="575" y="250"/>
                </a:cubicBezTo>
                <a:cubicBezTo>
                  <a:pt x="499" y="159"/>
                  <a:pt x="212" y="0"/>
                  <a:pt x="121" y="23"/>
                </a:cubicBezTo>
                <a:cubicBezTo>
                  <a:pt x="30" y="46"/>
                  <a:pt x="0" y="257"/>
                  <a:pt x="30" y="386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838" name="TextBox 5"/>
          <p:cNvSpPr txBox="1">
            <a:spLocks noChangeArrowheads="1"/>
          </p:cNvSpPr>
          <p:nvPr/>
        </p:nvSpPr>
        <p:spPr bwMode="auto">
          <a:xfrm>
            <a:off x="6858000" y="925513"/>
            <a:ext cx="2152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1492: ‘discovery’</a:t>
            </a:r>
          </a:p>
        </p:txBody>
      </p:sp>
      <p:sp>
        <p:nvSpPr>
          <p:cNvPr id="120839" name="Rectangle 6"/>
          <p:cNvSpPr>
            <a:spLocks noChangeArrowheads="1"/>
          </p:cNvSpPr>
          <p:nvPr/>
        </p:nvSpPr>
        <p:spPr bwMode="auto">
          <a:xfrm>
            <a:off x="2057400" y="6400800"/>
            <a:ext cx="1752600" cy="304800"/>
          </a:xfrm>
          <a:prstGeom prst="rect">
            <a:avLst/>
          </a:prstGeom>
          <a:solidFill>
            <a:schemeClr val="bg1"/>
          </a:solidFill>
          <a:ln w="0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0840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1462088"/>
            <a:ext cx="19050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0841" name="Straight Arrow Connector 9"/>
          <p:cNvCxnSpPr>
            <a:cxnSpLocks noChangeShapeType="1"/>
          </p:cNvCxnSpPr>
          <p:nvPr/>
        </p:nvCxnSpPr>
        <p:spPr bwMode="auto">
          <a:xfrm rot="10800000" flipV="1">
            <a:off x="5257800" y="457200"/>
            <a:ext cx="2895600" cy="457200"/>
          </a:xfrm>
          <a:prstGeom prst="straightConnector1">
            <a:avLst/>
          </a:prstGeom>
          <a:noFill/>
          <a:ln w="28575">
            <a:solidFill>
              <a:srgbClr val="FF0000"/>
            </a:solidFill>
            <a:prstDash val="sysDash"/>
            <a:round/>
            <a:headEnd/>
            <a:tailEnd type="arrow" w="med" len="med"/>
          </a:ln>
        </p:spPr>
      </p:cxnSp>
      <p:sp>
        <p:nvSpPr>
          <p:cNvPr id="120842" name="TextBox 10"/>
          <p:cNvSpPr txBox="1">
            <a:spLocks noChangeArrowheads="1"/>
          </p:cNvSpPr>
          <p:nvPr/>
        </p:nvSpPr>
        <p:spPr bwMode="auto">
          <a:xfrm>
            <a:off x="6858000" y="3516313"/>
            <a:ext cx="21446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1500 – 1600:</a:t>
            </a:r>
          </a:p>
          <a:p>
            <a:r>
              <a:rPr lang="en-US" dirty="0" smtClean="0"/>
              <a:t>Conquest</a:t>
            </a:r>
          </a:p>
          <a:p>
            <a:endParaRPr lang="en-US" dirty="0" smtClean="0"/>
          </a:p>
          <a:p>
            <a:r>
              <a:rPr lang="en-US" dirty="0" smtClean="0"/>
              <a:t>1600 – 1800:</a:t>
            </a:r>
          </a:p>
          <a:p>
            <a:r>
              <a:rPr lang="en-US" dirty="0" smtClean="0"/>
              <a:t>Colonization</a:t>
            </a:r>
          </a:p>
          <a:p>
            <a:endParaRPr lang="en-US" dirty="0" smtClean="0"/>
          </a:p>
          <a:p>
            <a:r>
              <a:rPr lang="en-US" dirty="0" smtClean="0"/>
              <a:t>1820</a:t>
            </a:r>
            <a:r>
              <a:rPr lang="en-US" dirty="0"/>
              <a:t>: </a:t>
            </a:r>
          </a:p>
          <a:p>
            <a:r>
              <a:rPr lang="en-US" dirty="0"/>
              <a:t>Independence</a:t>
            </a:r>
          </a:p>
          <a:p>
            <a:r>
              <a:rPr lang="en-US" dirty="0"/>
              <a:t>Official language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2185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478907F-D650-9047-8884-BBFFD64BAFB4}" type="slidenum">
              <a:rPr lang="en-US" smtClean="0"/>
              <a:pPr/>
              <a:t>106</a:t>
            </a:fld>
            <a:endParaRPr lang="en-US" smtClean="0"/>
          </a:p>
        </p:txBody>
      </p:sp>
      <p:sp>
        <p:nvSpPr>
          <p:cNvPr id="1218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en-GB"/>
          </a:p>
        </p:txBody>
      </p:sp>
      <p:sp>
        <p:nvSpPr>
          <p:cNvPr id="121861" name="Text Box 3"/>
          <p:cNvSpPr txBox="1">
            <a:spLocks noChangeArrowheads="1"/>
          </p:cNvSpPr>
          <p:nvPr/>
        </p:nvSpPr>
        <p:spPr bwMode="auto">
          <a:xfrm>
            <a:off x="1108075" y="1844675"/>
            <a:ext cx="7816850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Source: Spanish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Indo-European (Spain; LatAm; USA; etc)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Many dialects, </a:t>
            </a:r>
            <a:r>
              <a:rPr lang="en-GB" sz="3200" b="0">
                <a:ea typeface="Times New Roman" pitchFamily="-105" charset="0"/>
                <a:cs typeface="Times New Roman" pitchFamily="-105" charset="0"/>
              </a:rPr>
              <a:t>&gt; 260.000.000 speakers</a:t>
            </a:r>
            <a:endParaRPr lang="en-US" sz="32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2288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9B3D572-B5E7-184F-AC7A-6430A972E880}" type="slidenum">
              <a:rPr lang="en-US" smtClean="0"/>
              <a:pPr/>
              <a:t>107</a:t>
            </a:fld>
            <a:endParaRPr lang="en-US" smtClean="0"/>
          </a:p>
        </p:txBody>
      </p:sp>
      <p:sp>
        <p:nvSpPr>
          <p:cNvPr id="1228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en-GB"/>
          </a:p>
        </p:txBody>
      </p:sp>
      <p:sp>
        <p:nvSpPr>
          <p:cNvPr id="122885" name="Text Box 3"/>
          <p:cNvSpPr txBox="1">
            <a:spLocks noChangeArrowheads="1"/>
          </p:cNvSpPr>
          <p:nvPr/>
        </p:nvSpPr>
        <p:spPr bwMode="auto">
          <a:xfrm>
            <a:off x="1108075" y="1844675"/>
            <a:ext cx="781685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Source: Spanish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Indo-European (Spain; LatAm; USA; etc)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Many dialects, </a:t>
            </a:r>
            <a:r>
              <a:rPr lang="en-GB" sz="3200" b="0">
                <a:ea typeface="Times New Roman" pitchFamily="-105" charset="0"/>
                <a:cs typeface="Times New Roman" pitchFamily="-105" charset="0"/>
              </a:rPr>
              <a:t>&gt; 260.000.000 speakers</a:t>
            </a:r>
            <a:endParaRPr lang="en-US" sz="3200" b="0"/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SVO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2390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851AD8-D5B7-7C40-BA5B-47232461B2CD}" type="slidenum">
              <a:rPr lang="en-US" smtClean="0"/>
              <a:pPr/>
              <a:t>108</a:t>
            </a:fld>
            <a:endParaRPr lang="en-US" smtClean="0"/>
          </a:p>
        </p:txBody>
      </p:sp>
      <p:sp>
        <p:nvSpPr>
          <p:cNvPr id="1239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en-GB"/>
          </a:p>
        </p:txBody>
      </p:sp>
      <p:sp>
        <p:nvSpPr>
          <p:cNvPr id="123909" name="Text Box 3"/>
          <p:cNvSpPr txBox="1">
            <a:spLocks noChangeArrowheads="1"/>
          </p:cNvSpPr>
          <p:nvPr/>
        </p:nvSpPr>
        <p:spPr bwMode="auto">
          <a:xfrm>
            <a:off x="1108075" y="1844675"/>
            <a:ext cx="7816850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Source: Spanish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Indo-European (Spain; LatAm; USA; etc)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Many dialects, </a:t>
            </a:r>
            <a:r>
              <a:rPr lang="en-GB" sz="3200" b="0">
                <a:ea typeface="Times New Roman" pitchFamily="-105" charset="0"/>
                <a:cs typeface="Times New Roman" pitchFamily="-105" charset="0"/>
              </a:rPr>
              <a:t>&gt; 260.000.000 speakers</a:t>
            </a:r>
            <a:endParaRPr lang="en-US" sz="3200" b="0"/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SVO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Prepositional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2493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00AFAB-1416-7241-AE9A-B96601EAFE4D}" type="slidenum">
              <a:rPr lang="en-US" smtClean="0"/>
              <a:pPr/>
              <a:t>109</a:t>
            </a:fld>
            <a:endParaRPr lang="en-US" smtClean="0"/>
          </a:p>
        </p:txBody>
      </p:sp>
      <p:sp>
        <p:nvSpPr>
          <p:cNvPr id="1249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en-GB"/>
          </a:p>
        </p:txBody>
      </p:sp>
      <p:sp>
        <p:nvSpPr>
          <p:cNvPr id="124933" name="Text Box 3"/>
          <p:cNvSpPr txBox="1">
            <a:spLocks noChangeArrowheads="1"/>
          </p:cNvSpPr>
          <p:nvPr/>
        </p:nvSpPr>
        <p:spPr bwMode="auto">
          <a:xfrm>
            <a:off x="1108075" y="1844675"/>
            <a:ext cx="781685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Source: Spanish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Indo-European (Spain; LatAm; USA; etc)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Many dialects, </a:t>
            </a:r>
            <a:r>
              <a:rPr lang="en-GB" sz="3200" b="0">
                <a:ea typeface="Times New Roman" pitchFamily="-105" charset="0"/>
                <a:cs typeface="Times New Roman" pitchFamily="-105" charset="0"/>
              </a:rPr>
              <a:t>&gt; 260.000.000 speakers</a:t>
            </a:r>
            <a:endParaRPr lang="en-US" sz="3200" b="0"/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SVO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Prepositional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GB" sz="3200" b="0"/>
              <a:t> Def and Indef articles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66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064D19-38DD-0F47-A93C-8BC3B60F494A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Contact + Change</a:t>
            </a:r>
            <a:endParaRPr lang="nl-NL"/>
          </a:p>
        </p:txBody>
      </p:sp>
      <p:sp>
        <p:nvSpPr>
          <p:cNvPr id="26629" name="Text Box 3"/>
          <p:cNvSpPr txBox="1">
            <a:spLocks noChangeArrowheads="1"/>
          </p:cNvSpPr>
          <p:nvPr/>
        </p:nvSpPr>
        <p:spPr bwMode="auto">
          <a:xfrm>
            <a:off x="531813" y="5172075"/>
            <a:ext cx="1620837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Minimum</a:t>
            </a:r>
            <a:endParaRPr lang="nl-NL" sz="2400">
              <a:solidFill>
                <a:srgbClr val="00CC00"/>
              </a:solidFill>
            </a:endParaRPr>
          </a:p>
        </p:txBody>
      </p:sp>
      <p:sp>
        <p:nvSpPr>
          <p:cNvPr id="26630" name="Text Box 4"/>
          <p:cNvSpPr txBox="1">
            <a:spLocks noChangeArrowheads="1"/>
          </p:cNvSpPr>
          <p:nvPr/>
        </p:nvSpPr>
        <p:spPr bwMode="auto">
          <a:xfrm>
            <a:off x="6750050" y="5157788"/>
            <a:ext cx="1700213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Maximum</a:t>
            </a:r>
            <a:endParaRPr lang="nl-NL" sz="2400">
              <a:solidFill>
                <a:schemeClr val="hlink"/>
              </a:solidFill>
            </a:endParaRPr>
          </a:p>
        </p:txBody>
      </p:sp>
      <p:sp>
        <p:nvSpPr>
          <p:cNvPr id="26631" name="Text Box 5"/>
          <p:cNvSpPr txBox="1">
            <a:spLocks noChangeArrowheads="1"/>
          </p:cNvSpPr>
          <p:nvPr/>
        </p:nvSpPr>
        <p:spPr bwMode="auto">
          <a:xfrm>
            <a:off x="439738" y="3352800"/>
            <a:ext cx="1679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Target</a:t>
            </a:r>
          </a:p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Language</a:t>
            </a:r>
            <a:endParaRPr lang="nl-NL" sz="2400">
              <a:solidFill>
                <a:srgbClr val="00CC00"/>
              </a:solidFill>
            </a:endParaRPr>
          </a:p>
        </p:txBody>
      </p:sp>
      <p:sp>
        <p:nvSpPr>
          <p:cNvPr id="26632" name="Text Box 6"/>
          <p:cNvSpPr txBox="1">
            <a:spLocks noChangeArrowheads="1"/>
          </p:cNvSpPr>
          <p:nvPr/>
        </p:nvSpPr>
        <p:spPr bwMode="auto">
          <a:xfrm>
            <a:off x="1139825" y="1997075"/>
            <a:ext cx="1679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Source</a:t>
            </a:r>
          </a:p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Language</a:t>
            </a:r>
            <a:endParaRPr lang="nl-NL" sz="2400">
              <a:solidFill>
                <a:schemeClr val="hlink"/>
              </a:solidFill>
            </a:endParaRPr>
          </a:p>
        </p:txBody>
      </p:sp>
      <p:sp>
        <p:nvSpPr>
          <p:cNvPr id="26633" name="Line 10"/>
          <p:cNvSpPr>
            <a:spLocks noChangeShapeType="1"/>
          </p:cNvSpPr>
          <p:nvPr/>
        </p:nvSpPr>
        <p:spPr bwMode="auto">
          <a:xfrm>
            <a:off x="1219200" y="4648200"/>
            <a:ext cx="6400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34" name="Line 12"/>
          <p:cNvSpPr>
            <a:spLocks noChangeShapeType="1"/>
          </p:cNvSpPr>
          <p:nvPr/>
        </p:nvSpPr>
        <p:spPr bwMode="auto">
          <a:xfrm>
            <a:off x="2195513" y="4005263"/>
            <a:ext cx="1728787" cy="5032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35" name="Text Box 13"/>
          <p:cNvSpPr txBox="1">
            <a:spLocks noChangeArrowheads="1"/>
          </p:cNvSpPr>
          <p:nvPr/>
        </p:nvSpPr>
        <p:spPr bwMode="auto">
          <a:xfrm>
            <a:off x="2915510" y="5157788"/>
            <a:ext cx="2935156" cy="92333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  <a:scene3d>
              <a:camera prst="orthographicFront"/>
              <a:lightRig rig="sunset" dir="t"/>
            </a:scene3d>
            <a:sp3d contourW="12700">
              <a:contourClr>
                <a:schemeClr val="accent5">
                  <a:lumMod val="50000"/>
                </a:schemeClr>
              </a:contourClr>
            </a:sp3d>
          </a:bodyPr>
          <a:lstStyle/>
          <a:p>
            <a:pPr algn="ctr">
              <a:defRPr/>
            </a:pPr>
            <a:r>
              <a:rPr lang="en-GB" dirty="0">
                <a:solidFill>
                  <a:srgbClr val="FF0000"/>
                </a:solidFill>
                <a:effectLst>
                  <a:glow>
                    <a:srgbClr val="008000"/>
                  </a:glow>
                </a:effectLst>
              </a:rPr>
              <a:t>Lexical borrowing</a:t>
            </a:r>
          </a:p>
          <a:p>
            <a:pPr algn="ctr">
              <a:defRPr/>
            </a:pPr>
            <a:r>
              <a:rPr lang="en-GB" dirty="0">
                <a:solidFill>
                  <a:srgbClr val="FF0000"/>
                </a:solidFill>
                <a:effectLst>
                  <a:glow>
                    <a:srgbClr val="008000"/>
                  </a:glow>
                </a:effectLst>
              </a:rPr>
              <a:t>Grammatical borrowing</a:t>
            </a:r>
          </a:p>
          <a:p>
            <a:pPr algn="ctr">
              <a:defRPr/>
            </a:pPr>
            <a:r>
              <a:rPr lang="en-GB" dirty="0">
                <a:solidFill>
                  <a:srgbClr val="FF0000"/>
                </a:solidFill>
                <a:effectLst>
                  <a:glow>
                    <a:srgbClr val="008000"/>
                  </a:glow>
                </a:effectLst>
              </a:rPr>
              <a:t>Structural adaptation</a:t>
            </a:r>
            <a:endParaRPr lang="en-US" dirty="0">
              <a:solidFill>
                <a:srgbClr val="FF0000"/>
              </a:solidFill>
              <a:effectLst>
                <a:glow>
                  <a:srgbClr val="008000"/>
                </a:glow>
              </a:effectLst>
            </a:endParaRPr>
          </a:p>
        </p:txBody>
      </p:sp>
      <p:sp>
        <p:nvSpPr>
          <p:cNvPr id="26636" name="Text Box 15"/>
          <p:cNvSpPr txBox="1">
            <a:spLocks noChangeArrowheads="1"/>
          </p:cNvSpPr>
          <p:nvPr/>
        </p:nvSpPr>
        <p:spPr bwMode="auto">
          <a:xfrm>
            <a:off x="663575" y="4221163"/>
            <a:ext cx="387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4400" b="0">
                <a:solidFill>
                  <a:srgbClr val="10D419"/>
                </a:solidFill>
              </a:rPr>
              <a:t>-</a:t>
            </a:r>
            <a:endParaRPr lang="en-US" sz="4400" b="0">
              <a:solidFill>
                <a:srgbClr val="10D419"/>
              </a:solidFill>
            </a:endParaRPr>
          </a:p>
        </p:txBody>
      </p:sp>
      <p:sp>
        <p:nvSpPr>
          <p:cNvPr id="26637" name="Text Box 16"/>
          <p:cNvSpPr txBox="1">
            <a:spLocks noChangeArrowheads="1"/>
          </p:cNvSpPr>
          <p:nvPr/>
        </p:nvSpPr>
        <p:spPr bwMode="auto">
          <a:xfrm>
            <a:off x="7812088" y="4279900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3600" b="0">
                <a:solidFill>
                  <a:srgbClr val="FF0000"/>
                </a:solidFill>
              </a:rPr>
              <a:t>+</a:t>
            </a:r>
            <a:endParaRPr lang="en-US" sz="3600" b="0">
              <a:solidFill>
                <a:srgbClr val="FF0000"/>
              </a:solidFill>
            </a:endParaRPr>
          </a:p>
        </p:txBody>
      </p:sp>
      <p:sp>
        <p:nvSpPr>
          <p:cNvPr id="26638" name="AutoShape 18"/>
          <p:cNvSpPr>
            <a:spLocks noChangeArrowheads="1"/>
          </p:cNvSpPr>
          <p:nvPr/>
        </p:nvSpPr>
        <p:spPr bwMode="auto">
          <a:xfrm rot="1578544">
            <a:off x="1403350" y="2852738"/>
            <a:ext cx="287338" cy="504825"/>
          </a:xfrm>
          <a:prstGeom prst="downArrow">
            <a:avLst>
              <a:gd name="adj1" fmla="val 50000"/>
              <a:gd name="adj2" fmla="val 4392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2595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69F32E-8C14-684F-9538-9B5B8B72123D}" type="slidenum">
              <a:rPr lang="en-US" smtClean="0"/>
              <a:pPr/>
              <a:t>110</a:t>
            </a:fld>
            <a:endParaRPr lang="en-US" smtClean="0"/>
          </a:p>
        </p:txBody>
      </p:sp>
      <p:sp>
        <p:nvSpPr>
          <p:cNvPr id="1259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en-GB"/>
          </a:p>
        </p:txBody>
      </p:sp>
      <p:sp>
        <p:nvSpPr>
          <p:cNvPr id="125957" name="Text Box 3"/>
          <p:cNvSpPr txBox="1">
            <a:spLocks noChangeArrowheads="1"/>
          </p:cNvSpPr>
          <p:nvPr/>
        </p:nvSpPr>
        <p:spPr bwMode="auto">
          <a:xfrm>
            <a:off x="1108075" y="1844675"/>
            <a:ext cx="7853363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Source: Spanish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Indo-European (Spain; LatAm; USA; etc)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Many dialects, </a:t>
            </a:r>
            <a:r>
              <a:rPr lang="en-GB" sz="3200" b="0">
                <a:ea typeface="Times New Roman" pitchFamily="-105" charset="0"/>
                <a:cs typeface="Times New Roman" pitchFamily="-105" charset="0"/>
              </a:rPr>
              <a:t>&gt; 260.000.000 speakers</a:t>
            </a:r>
            <a:endParaRPr lang="en-US" sz="3200" b="0"/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SVO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Prepositional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GB" sz="3200" b="0"/>
              <a:t> Def and Indef articles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Complex verbal morphology / pro drop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2697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0E5157-FBD7-6A44-92F6-44A0D5AF935D}" type="slidenum">
              <a:rPr lang="en-US" smtClean="0"/>
              <a:pPr/>
              <a:t>111</a:t>
            </a:fld>
            <a:endParaRPr lang="en-US" smtClean="0"/>
          </a:p>
        </p:txBody>
      </p:sp>
      <p:sp>
        <p:nvSpPr>
          <p:cNvPr id="1269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en-GB"/>
          </a:p>
        </p:txBody>
      </p:sp>
      <p:sp>
        <p:nvSpPr>
          <p:cNvPr id="126981" name="Text Box 3"/>
          <p:cNvSpPr txBox="1">
            <a:spLocks noChangeArrowheads="1"/>
          </p:cNvSpPr>
          <p:nvPr/>
        </p:nvSpPr>
        <p:spPr bwMode="auto">
          <a:xfrm>
            <a:off x="395288" y="2276475"/>
            <a:ext cx="8118475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1257300" lvl="2" indent="-342900"/>
            <a:r>
              <a:rPr lang="en-US" sz="2400" i="1"/>
              <a:t>		</a:t>
            </a:r>
            <a:r>
              <a:rPr lang="en-US" sz="2400" i="1">
                <a:solidFill>
                  <a:schemeClr val="folHlink"/>
                </a:solidFill>
              </a:rPr>
              <a:t>and</a:t>
            </a:r>
            <a:r>
              <a:rPr lang="en-US" sz="2400" i="1">
                <a:solidFill>
                  <a:schemeClr val="hlink"/>
                </a:solidFill>
              </a:rPr>
              <a:t>ar</a:t>
            </a:r>
            <a:r>
              <a:rPr lang="en-US" sz="2400" i="1"/>
              <a:t>			</a:t>
            </a:r>
            <a:r>
              <a:rPr lang="en-GB" sz="2400" i="1"/>
              <a:t>to walk</a:t>
            </a:r>
          </a:p>
          <a:p>
            <a:pPr marL="800100" lvl="1" indent="-342900"/>
            <a:r>
              <a:rPr lang="en-GB" sz="2400" i="1"/>
              <a:t>			</a:t>
            </a:r>
            <a:r>
              <a:rPr lang="en-GB" sz="2400" i="1">
                <a:solidFill>
                  <a:schemeClr val="folHlink"/>
                </a:solidFill>
              </a:rPr>
              <a:t>and</a:t>
            </a:r>
            <a:r>
              <a:rPr lang="en-GB" sz="2400" i="1">
                <a:solidFill>
                  <a:schemeClr val="hlink"/>
                </a:solidFill>
              </a:rPr>
              <a:t>o </a:t>
            </a:r>
            <a:r>
              <a:rPr lang="en-GB" sz="2400" i="1"/>
              <a:t>			I walk</a:t>
            </a:r>
          </a:p>
          <a:p>
            <a:pPr marL="800100" lvl="1" indent="-342900"/>
            <a:r>
              <a:rPr lang="en-GB" sz="2400" i="1"/>
              <a:t>			</a:t>
            </a:r>
            <a:r>
              <a:rPr lang="en-GB" sz="2400" i="1">
                <a:solidFill>
                  <a:schemeClr val="folHlink"/>
                </a:solidFill>
              </a:rPr>
              <a:t>and</a:t>
            </a:r>
            <a:r>
              <a:rPr lang="en-GB" sz="2400" i="1">
                <a:solidFill>
                  <a:schemeClr val="hlink"/>
                </a:solidFill>
              </a:rPr>
              <a:t>as</a:t>
            </a:r>
            <a:r>
              <a:rPr lang="en-GB" sz="2400" i="1"/>
              <a:t>			you walk</a:t>
            </a:r>
          </a:p>
          <a:p>
            <a:pPr marL="800100" lvl="1" indent="-342900"/>
            <a:r>
              <a:rPr lang="en-GB" sz="2400" i="1"/>
              <a:t>			</a:t>
            </a:r>
            <a:r>
              <a:rPr lang="en-GB" sz="2400" i="1">
                <a:solidFill>
                  <a:schemeClr val="folHlink"/>
                </a:solidFill>
              </a:rPr>
              <a:t>and</a:t>
            </a:r>
            <a:r>
              <a:rPr lang="en-GB" sz="2400" i="1">
                <a:solidFill>
                  <a:schemeClr val="hlink"/>
                </a:solidFill>
              </a:rPr>
              <a:t>a</a:t>
            </a:r>
            <a:r>
              <a:rPr lang="en-GB" sz="2400" i="1"/>
              <a:t>			he walks</a:t>
            </a:r>
          </a:p>
          <a:p>
            <a:pPr marL="800100" lvl="1" indent="-342900"/>
            <a:r>
              <a:rPr lang="en-GB" sz="2400" i="1"/>
              <a:t>			</a:t>
            </a:r>
            <a:r>
              <a:rPr lang="en-GB" sz="2400" i="1">
                <a:solidFill>
                  <a:schemeClr val="folHlink"/>
                </a:solidFill>
              </a:rPr>
              <a:t>and</a:t>
            </a:r>
            <a:r>
              <a:rPr lang="en-GB" sz="2400" i="1">
                <a:solidFill>
                  <a:schemeClr val="hlink"/>
                </a:solidFill>
              </a:rPr>
              <a:t>amos</a:t>
            </a:r>
            <a:r>
              <a:rPr lang="en-GB" sz="2400" i="1"/>
              <a:t>		we walk</a:t>
            </a:r>
          </a:p>
          <a:p>
            <a:pPr marL="800100" lvl="1" indent="-342900"/>
            <a:r>
              <a:rPr lang="en-GB" sz="2400" i="1"/>
              <a:t>			</a:t>
            </a:r>
            <a:r>
              <a:rPr lang="en-GB" sz="2400" i="1">
                <a:solidFill>
                  <a:schemeClr val="folHlink"/>
                </a:solidFill>
              </a:rPr>
              <a:t>and</a:t>
            </a:r>
            <a:r>
              <a:rPr lang="en-GB" sz="2400" i="1">
                <a:solidFill>
                  <a:schemeClr val="hlink"/>
                </a:solidFill>
              </a:rPr>
              <a:t>aba</a:t>
            </a:r>
            <a:r>
              <a:rPr lang="en-GB" sz="2400" i="1"/>
              <a:t>		I was walking</a:t>
            </a:r>
          </a:p>
          <a:p>
            <a:pPr marL="800100" lvl="1" indent="-342900"/>
            <a:r>
              <a:rPr lang="en-GB" sz="2400" i="1"/>
              <a:t>			</a:t>
            </a:r>
            <a:r>
              <a:rPr lang="en-GB" sz="2400" i="1">
                <a:solidFill>
                  <a:schemeClr val="folHlink"/>
                </a:solidFill>
              </a:rPr>
              <a:t>and</a:t>
            </a:r>
            <a:r>
              <a:rPr lang="en-GB" sz="2400" i="1">
                <a:solidFill>
                  <a:schemeClr val="hlink"/>
                </a:solidFill>
              </a:rPr>
              <a:t>é</a:t>
            </a:r>
            <a:r>
              <a:rPr lang="en-US" sz="2400" i="1">
                <a:solidFill>
                  <a:schemeClr val="hlink"/>
                </a:solidFill>
              </a:rPr>
              <a:t> </a:t>
            </a:r>
            <a:r>
              <a:rPr lang="en-US" sz="2400" i="1"/>
              <a:t>			I walked</a:t>
            </a:r>
          </a:p>
          <a:p>
            <a:pPr marL="800100" lvl="1" indent="-342900"/>
            <a:r>
              <a:rPr lang="en-GB" sz="2400" i="1"/>
              <a:t>			</a:t>
            </a:r>
            <a:r>
              <a:rPr lang="en-GB" sz="2400" i="1">
                <a:solidFill>
                  <a:schemeClr val="folHlink"/>
                </a:solidFill>
              </a:rPr>
              <a:t>and</a:t>
            </a:r>
            <a:r>
              <a:rPr lang="en-GB" sz="2400" i="1">
                <a:solidFill>
                  <a:schemeClr val="hlink"/>
                </a:solidFill>
              </a:rPr>
              <a:t>e</a:t>
            </a:r>
            <a:r>
              <a:rPr lang="en-GB" sz="2400" i="1"/>
              <a:t>			may I walk</a:t>
            </a:r>
          </a:p>
          <a:p>
            <a:pPr marL="800100" lvl="1" indent="-342900"/>
            <a:r>
              <a:rPr lang="en-GB" sz="2400" i="1"/>
              <a:t>			</a:t>
            </a:r>
            <a:r>
              <a:rPr lang="en-GB" sz="2400" i="1">
                <a:solidFill>
                  <a:schemeClr val="folHlink"/>
                </a:solidFill>
              </a:rPr>
              <a:t>and</a:t>
            </a:r>
            <a:r>
              <a:rPr lang="en-GB" sz="2400" i="1">
                <a:solidFill>
                  <a:schemeClr val="hlink"/>
                </a:solidFill>
              </a:rPr>
              <a:t>iera</a:t>
            </a:r>
            <a:r>
              <a:rPr lang="en-GB" sz="2400" i="1"/>
              <a:t>		I might walk</a:t>
            </a:r>
          </a:p>
          <a:p>
            <a:pPr marL="800100" lvl="1" indent="-342900"/>
            <a:r>
              <a:rPr lang="en-GB" sz="2400" i="1"/>
              <a:t>			estoy </a:t>
            </a:r>
            <a:r>
              <a:rPr lang="en-GB" sz="2400" i="1">
                <a:solidFill>
                  <a:schemeClr val="folHlink"/>
                </a:solidFill>
              </a:rPr>
              <a:t>and</a:t>
            </a:r>
            <a:r>
              <a:rPr lang="en-GB" sz="2400" i="1">
                <a:solidFill>
                  <a:schemeClr val="hlink"/>
                </a:solidFill>
              </a:rPr>
              <a:t>ando</a:t>
            </a:r>
            <a:r>
              <a:rPr lang="en-GB" sz="2400" i="1"/>
              <a:t>	I am walking</a:t>
            </a:r>
          </a:p>
          <a:p>
            <a:pPr marL="800100" lvl="1" indent="-342900"/>
            <a:r>
              <a:rPr lang="en-GB" sz="2400" i="1"/>
              <a:t>			he </a:t>
            </a:r>
            <a:r>
              <a:rPr lang="en-GB" sz="2400" i="1">
                <a:solidFill>
                  <a:schemeClr val="folHlink"/>
                </a:solidFill>
              </a:rPr>
              <a:t>and</a:t>
            </a:r>
            <a:r>
              <a:rPr lang="en-GB" sz="2400" i="1">
                <a:solidFill>
                  <a:schemeClr val="hlink"/>
                </a:solidFill>
              </a:rPr>
              <a:t>ado	</a:t>
            </a:r>
            <a:r>
              <a:rPr lang="en-GB" sz="2400" i="1"/>
              <a:t>	I have walked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2800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7A700D-2237-9C43-BDF8-635CF6FC0C38}" type="slidenum">
              <a:rPr lang="en-US" smtClean="0"/>
              <a:pPr/>
              <a:t>112</a:t>
            </a:fld>
            <a:endParaRPr lang="en-US" smtClean="0"/>
          </a:p>
        </p:txBody>
      </p:sp>
      <p:sp>
        <p:nvSpPr>
          <p:cNvPr id="1280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en-GB"/>
          </a:p>
        </p:txBody>
      </p:sp>
      <p:sp>
        <p:nvSpPr>
          <p:cNvPr id="125957" name="Text Box 3"/>
          <p:cNvSpPr txBox="1">
            <a:spLocks noChangeArrowheads="1"/>
          </p:cNvSpPr>
          <p:nvPr/>
        </p:nvSpPr>
        <p:spPr bwMode="auto">
          <a:xfrm>
            <a:off x="395288" y="2276475"/>
            <a:ext cx="8118475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1257300" lvl="2" indent="-342900">
              <a:defRPr/>
            </a:pPr>
            <a:r>
              <a:rPr lang="en-US" sz="2400" i="1" dirty="0"/>
              <a:t>		</a:t>
            </a:r>
            <a:r>
              <a:rPr lang="en-US" sz="2400" i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andar</a:t>
            </a:r>
            <a:r>
              <a:rPr lang="en-US" sz="24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			</a:t>
            </a:r>
            <a:r>
              <a:rPr lang="en-GB" sz="24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 walk</a:t>
            </a:r>
          </a:p>
          <a:p>
            <a:pPr marL="800100" lvl="1" indent="-342900">
              <a:defRPr/>
            </a:pPr>
            <a:r>
              <a:rPr lang="en-GB" sz="24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			</a:t>
            </a:r>
            <a:r>
              <a:rPr lang="en-GB" sz="2400" i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ando</a:t>
            </a:r>
            <a:r>
              <a:rPr lang="en-GB" sz="24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			I walk</a:t>
            </a:r>
          </a:p>
          <a:p>
            <a:pPr marL="800100" lvl="1" indent="-342900">
              <a:defRPr/>
            </a:pPr>
            <a:r>
              <a:rPr lang="en-GB" sz="24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			</a:t>
            </a:r>
            <a:r>
              <a:rPr lang="en-GB" sz="2400" i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andas</a:t>
            </a:r>
            <a:r>
              <a:rPr lang="en-GB" sz="24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			you walk</a:t>
            </a:r>
          </a:p>
          <a:p>
            <a:pPr marL="800100" lvl="1" indent="-342900">
              <a:defRPr/>
            </a:pPr>
            <a:r>
              <a:rPr lang="en-GB" sz="2400" i="1" dirty="0"/>
              <a:t>			</a:t>
            </a:r>
            <a:r>
              <a:rPr lang="en-GB" sz="2400" i="1" dirty="0" err="1">
                <a:solidFill>
                  <a:schemeClr val="folHlink"/>
                </a:solidFill>
              </a:rPr>
              <a:t>and</a:t>
            </a:r>
            <a:r>
              <a:rPr lang="en-GB" sz="2400" i="1" dirty="0" err="1">
                <a:solidFill>
                  <a:schemeClr val="hlink"/>
                </a:solidFill>
              </a:rPr>
              <a:t>a</a:t>
            </a:r>
            <a:r>
              <a:rPr lang="en-GB" sz="2400" i="1" dirty="0"/>
              <a:t>			he walks</a:t>
            </a:r>
          </a:p>
          <a:p>
            <a:pPr marL="800100" lvl="1" indent="-342900">
              <a:defRPr/>
            </a:pPr>
            <a:r>
              <a:rPr lang="en-GB" sz="2400" i="1" dirty="0"/>
              <a:t>			</a:t>
            </a:r>
            <a:r>
              <a:rPr lang="en-GB" sz="2400" i="1" dirty="0" err="1">
                <a:solidFill>
                  <a:srgbClr val="D1D1F0"/>
                </a:solidFill>
              </a:rPr>
              <a:t>andamos</a:t>
            </a:r>
            <a:r>
              <a:rPr lang="en-GB" sz="2400" i="1" dirty="0">
                <a:solidFill>
                  <a:srgbClr val="D1D1F0"/>
                </a:solidFill>
              </a:rPr>
              <a:t>		we walk</a:t>
            </a:r>
          </a:p>
          <a:p>
            <a:pPr marL="800100" lvl="1" indent="-342900">
              <a:defRPr/>
            </a:pPr>
            <a:r>
              <a:rPr lang="en-GB" sz="2400" i="1" dirty="0">
                <a:solidFill>
                  <a:srgbClr val="D1D1F0"/>
                </a:solidFill>
              </a:rPr>
              <a:t>			</a:t>
            </a:r>
            <a:r>
              <a:rPr lang="en-GB" sz="2400" i="1" dirty="0" err="1">
                <a:solidFill>
                  <a:srgbClr val="D1D1F0"/>
                </a:solidFill>
              </a:rPr>
              <a:t>andaba</a:t>
            </a:r>
            <a:r>
              <a:rPr lang="en-GB" sz="2400" i="1" dirty="0">
                <a:solidFill>
                  <a:srgbClr val="D1D1F0"/>
                </a:solidFill>
              </a:rPr>
              <a:t>		I was walking</a:t>
            </a:r>
          </a:p>
          <a:p>
            <a:pPr marL="800100" lvl="1" indent="-342900">
              <a:defRPr/>
            </a:pPr>
            <a:r>
              <a:rPr lang="en-GB" sz="2400" i="1" dirty="0">
                <a:solidFill>
                  <a:srgbClr val="D1D1F0"/>
                </a:solidFill>
              </a:rPr>
              <a:t>			</a:t>
            </a:r>
            <a:r>
              <a:rPr lang="en-GB" sz="2400" i="1" dirty="0" err="1">
                <a:solidFill>
                  <a:srgbClr val="D1D1F0"/>
                </a:solidFill>
              </a:rPr>
              <a:t>andé</a:t>
            </a:r>
            <a:r>
              <a:rPr lang="en-US" sz="2400" i="1" dirty="0">
                <a:solidFill>
                  <a:srgbClr val="D1D1F0"/>
                </a:solidFill>
              </a:rPr>
              <a:t> 			I walked</a:t>
            </a:r>
          </a:p>
          <a:p>
            <a:pPr marL="800100" lvl="1" indent="-342900">
              <a:defRPr/>
            </a:pPr>
            <a:r>
              <a:rPr lang="en-GB" sz="2400" i="1" dirty="0">
                <a:solidFill>
                  <a:srgbClr val="D1D1F0"/>
                </a:solidFill>
              </a:rPr>
              <a:t>			</a:t>
            </a:r>
            <a:r>
              <a:rPr lang="en-GB" sz="2400" i="1" dirty="0" err="1">
                <a:solidFill>
                  <a:srgbClr val="D1D1F0"/>
                </a:solidFill>
              </a:rPr>
              <a:t>ande</a:t>
            </a:r>
            <a:r>
              <a:rPr lang="en-GB" sz="2400" i="1" dirty="0">
                <a:solidFill>
                  <a:srgbClr val="D1D1F0"/>
                </a:solidFill>
              </a:rPr>
              <a:t>			may I walk</a:t>
            </a:r>
          </a:p>
          <a:p>
            <a:pPr marL="800100" lvl="1" indent="-342900">
              <a:defRPr/>
            </a:pPr>
            <a:r>
              <a:rPr lang="en-GB" sz="2400" i="1" dirty="0">
                <a:solidFill>
                  <a:srgbClr val="D1D1F0"/>
                </a:solidFill>
              </a:rPr>
              <a:t>			</a:t>
            </a:r>
            <a:r>
              <a:rPr lang="en-GB" sz="2400" i="1" dirty="0" err="1">
                <a:solidFill>
                  <a:srgbClr val="D1D1F0"/>
                </a:solidFill>
              </a:rPr>
              <a:t>andiera</a:t>
            </a:r>
            <a:r>
              <a:rPr lang="en-GB" sz="2400" i="1" dirty="0">
                <a:solidFill>
                  <a:srgbClr val="D1D1F0"/>
                </a:solidFill>
              </a:rPr>
              <a:t>		I might walk</a:t>
            </a:r>
          </a:p>
          <a:p>
            <a:pPr marL="800100" lvl="1" indent="-342900">
              <a:defRPr/>
            </a:pPr>
            <a:r>
              <a:rPr lang="en-GB" sz="2400" i="1" dirty="0">
                <a:solidFill>
                  <a:srgbClr val="D1D1F0"/>
                </a:solidFill>
              </a:rPr>
              <a:t>			</a:t>
            </a:r>
            <a:r>
              <a:rPr lang="en-GB" sz="2400" i="1" dirty="0" err="1">
                <a:solidFill>
                  <a:srgbClr val="D1D1F0"/>
                </a:solidFill>
              </a:rPr>
              <a:t>estoy</a:t>
            </a:r>
            <a:r>
              <a:rPr lang="en-GB" sz="2400" i="1" dirty="0">
                <a:solidFill>
                  <a:srgbClr val="D1D1F0"/>
                </a:solidFill>
              </a:rPr>
              <a:t> </a:t>
            </a:r>
            <a:r>
              <a:rPr lang="en-GB" sz="2400" i="1" dirty="0" err="1">
                <a:solidFill>
                  <a:srgbClr val="D1D1F0"/>
                </a:solidFill>
              </a:rPr>
              <a:t>andando</a:t>
            </a:r>
            <a:r>
              <a:rPr lang="en-GB" sz="2400" i="1" dirty="0">
                <a:solidFill>
                  <a:srgbClr val="D1D1F0"/>
                </a:solidFill>
              </a:rPr>
              <a:t>	I am walking</a:t>
            </a:r>
          </a:p>
          <a:p>
            <a:pPr marL="800100" lvl="1" indent="-342900">
              <a:defRPr/>
            </a:pPr>
            <a:r>
              <a:rPr lang="en-GB" sz="2400" i="1" dirty="0">
                <a:solidFill>
                  <a:srgbClr val="D1D1F0"/>
                </a:solidFill>
              </a:rPr>
              <a:t>			he </a:t>
            </a:r>
            <a:r>
              <a:rPr lang="en-GB" sz="2400" i="1" dirty="0" err="1">
                <a:solidFill>
                  <a:srgbClr val="D1D1F0"/>
                </a:solidFill>
              </a:rPr>
              <a:t>andado</a:t>
            </a:r>
            <a:r>
              <a:rPr lang="en-GB" sz="2400" i="1" dirty="0">
                <a:solidFill>
                  <a:srgbClr val="D1D1F0"/>
                </a:solidFill>
              </a:rPr>
              <a:t>		I have walked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290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6E573E-A078-1D4A-94F4-ACF6980928F1}" type="slidenum">
              <a:rPr lang="en-US" smtClean="0"/>
              <a:pPr/>
              <a:t>113</a:t>
            </a:fld>
            <a:endParaRPr lang="en-US" smtClean="0"/>
          </a:p>
        </p:txBody>
      </p:sp>
      <p:sp>
        <p:nvSpPr>
          <p:cNvPr id="129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en-GB"/>
          </a:p>
        </p:txBody>
      </p:sp>
      <p:sp>
        <p:nvSpPr>
          <p:cNvPr id="129029" name="Text Box 3"/>
          <p:cNvSpPr txBox="1">
            <a:spLocks noChangeArrowheads="1"/>
          </p:cNvSpPr>
          <p:nvPr/>
        </p:nvSpPr>
        <p:spPr bwMode="auto">
          <a:xfrm>
            <a:off x="1108075" y="1844675"/>
            <a:ext cx="7816850" cy="466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Source: Spanish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Indo-European (Spain; LatAm; USA; etc)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Many dialects, </a:t>
            </a:r>
            <a:r>
              <a:rPr lang="en-GB" sz="3200" b="0">
                <a:ea typeface="Times New Roman" pitchFamily="-105" charset="0"/>
                <a:cs typeface="Times New Roman" pitchFamily="-105" charset="0"/>
              </a:rPr>
              <a:t>&gt; 260.000.000 speakers</a:t>
            </a:r>
            <a:endParaRPr lang="en-US" sz="3200" b="0"/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SVO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Prepositional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GB" sz="3200" b="0"/>
              <a:t> Def and Indef articles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GB" sz="3200" b="0"/>
              <a:t> Complex verbal morphology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Specialized: V </a:t>
            </a:r>
            <a:r>
              <a:rPr lang="en-US" sz="3200" b="0">
                <a:solidFill>
                  <a:schemeClr val="hlink"/>
                </a:solidFill>
              </a:rPr>
              <a:t>|</a:t>
            </a:r>
            <a:r>
              <a:rPr lang="en-US" sz="3200" b="0"/>
              <a:t> N </a:t>
            </a:r>
            <a:r>
              <a:rPr lang="en-US" sz="3200" b="0">
                <a:solidFill>
                  <a:schemeClr val="hlink"/>
                </a:solidFill>
              </a:rPr>
              <a:t>|</a:t>
            </a:r>
            <a:r>
              <a:rPr lang="en-US" sz="3200" b="0"/>
              <a:t> 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300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5C4A9E3-F9F3-5441-9776-81B933385032}" type="slidenum">
              <a:rPr lang="en-US" smtClean="0"/>
              <a:pPr/>
              <a:t>114</a:t>
            </a:fld>
            <a:endParaRPr lang="en-US" smtClean="0"/>
          </a:p>
        </p:txBody>
      </p:sp>
      <p:sp>
        <p:nvSpPr>
          <p:cNvPr id="130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en-GB"/>
          </a:p>
        </p:txBody>
      </p:sp>
      <p:sp>
        <p:nvSpPr>
          <p:cNvPr id="130053" name="Rectangle 4"/>
          <p:cNvSpPr>
            <a:spLocks noChangeArrowheads="1"/>
          </p:cNvSpPr>
          <p:nvPr/>
        </p:nvSpPr>
        <p:spPr bwMode="auto">
          <a:xfrm>
            <a:off x="0" y="2789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sp>
        <p:nvSpPr>
          <p:cNvPr id="130054" name="Rectangle 134"/>
          <p:cNvSpPr>
            <a:spLocks noChangeArrowheads="1"/>
          </p:cNvSpPr>
          <p:nvPr/>
        </p:nvSpPr>
        <p:spPr bwMode="auto">
          <a:xfrm>
            <a:off x="395288" y="39671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graphicFrame>
        <p:nvGraphicFramePr>
          <p:cNvPr id="198984" name="Group 328"/>
          <p:cNvGraphicFramePr>
            <a:graphicFrameLocks noGrp="1"/>
          </p:cNvGraphicFramePr>
          <p:nvPr>
            <p:ph type="tbl" idx="1"/>
          </p:nvPr>
        </p:nvGraphicFramePr>
        <p:xfrm>
          <a:off x="250825" y="2233613"/>
          <a:ext cx="8640763" cy="3716338"/>
        </p:xfrm>
        <a:graphic>
          <a:graphicData uri="http://schemas.openxmlformats.org/drawingml/2006/table">
            <a:tbl>
              <a:tblPr/>
              <a:tblGrid>
                <a:gridCol w="2089150"/>
                <a:gridCol w="1512888"/>
                <a:gridCol w="1558925"/>
                <a:gridCol w="1681162"/>
                <a:gridCol w="1798638"/>
              </a:tblGrid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Parameter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SPANISH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7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Word Order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SVO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Adposition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Prep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Articles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Def N Indef N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Part of Speech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 / N / A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31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3D7297-21B6-5844-94D9-75AD91F601A4}" type="slidenum">
              <a:rPr lang="en-US" smtClean="0"/>
              <a:pPr/>
              <a:t>115</a:t>
            </a:fld>
            <a:endParaRPr lang="en-US" smtClean="0"/>
          </a:p>
        </p:txBody>
      </p:sp>
      <p:sp>
        <p:nvSpPr>
          <p:cNvPr id="131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en-GB"/>
          </a:p>
        </p:txBody>
      </p:sp>
      <p:sp>
        <p:nvSpPr>
          <p:cNvPr id="131077" name="Rectangle 3"/>
          <p:cNvSpPr>
            <a:spLocks noChangeArrowheads="1"/>
          </p:cNvSpPr>
          <p:nvPr/>
        </p:nvSpPr>
        <p:spPr bwMode="auto">
          <a:xfrm>
            <a:off x="0" y="2789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sp>
        <p:nvSpPr>
          <p:cNvPr id="131078" name="Rectangle 4"/>
          <p:cNvSpPr>
            <a:spLocks noChangeArrowheads="1"/>
          </p:cNvSpPr>
          <p:nvPr/>
        </p:nvSpPr>
        <p:spPr bwMode="auto">
          <a:xfrm>
            <a:off x="395288" y="39671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graphicFrame>
        <p:nvGraphicFramePr>
          <p:cNvPr id="306219" name="Group 43"/>
          <p:cNvGraphicFramePr>
            <a:graphicFrameLocks noGrp="1"/>
          </p:cNvGraphicFramePr>
          <p:nvPr>
            <p:ph type="tbl" idx="1"/>
          </p:nvPr>
        </p:nvGraphicFramePr>
        <p:xfrm>
          <a:off x="250825" y="2233613"/>
          <a:ext cx="8640763" cy="3716338"/>
        </p:xfrm>
        <a:graphic>
          <a:graphicData uri="http://schemas.openxmlformats.org/drawingml/2006/table">
            <a:tbl>
              <a:tblPr/>
              <a:tblGrid>
                <a:gridCol w="2089150"/>
                <a:gridCol w="1512888"/>
                <a:gridCol w="1558925"/>
                <a:gridCol w="1681162"/>
                <a:gridCol w="1798638"/>
              </a:tblGrid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Parameter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SPANISH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OTOMI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7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Word Order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SVO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SVO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/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free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Adposition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Prep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-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Articles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Def N Indef N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Def 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-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Part of Speech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 / N / A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 / N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32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77A2A59-9F37-1140-9994-C29E41C0483D}" type="slidenum">
              <a:rPr lang="en-US" smtClean="0"/>
              <a:pPr/>
              <a:t>116</a:t>
            </a:fld>
            <a:endParaRPr lang="en-US" smtClean="0"/>
          </a:p>
        </p:txBody>
      </p:sp>
      <p:sp>
        <p:nvSpPr>
          <p:cNvPr id="132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en-GB"/>
          </a:p>
        </p:txBody>
      </p:sp>
      <p:sp>
        <p:nvSpPr>
          <p:cNvPr id="132101" name="Rectangle 3"/>
          <p:cNvSpPr>
            <a:spLocks noChangeArrowheads="1"/>
          </p:cNvSpPr>
          <p:nvPr/>
        </p:nvSpPr>
        <p:spPr bwMode="auto">
          <a:xfrm>
            <a:off x="0" y="2789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sp>
        <p:nvSpPr>
          <p:cNvPr id="132102" name="Rectangle 4"/>
          <p:cNvSpPr>
            <a:spLocks noChangeArrowheads="1"/>
          </p:cNvSpPr>
          <p:nvPr/>
        </p:nvSpPr>
        <p:spPr bwMode="auto">
          <a:xfrm>
            <a:off x="395288" y="39671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graphicFrame>
        <p:nvGraphicFramePr>
          <p:cNvPr id="307243" name="Group 43"/>
          <p:cNvGraphicFramePr>
            <a:graphicFrameLocks noGrp="1"/>
          </p:cNvGraphicFramePr>
          <p:nvPr>
            <p:ph type="tbl" idx="1"/>
          </p:nvPr>
        </p:nvGraphicFramePr>
        <p:xfrm>
          <a:off x="250825" y="2233613"/>
          <a:ext cx="8640763" cy="3716338"/>
        </p:xfrm>
        <a:graphic>
          <a:graphicData uri="http://schemas.openxmlformats.org/drawingml/2006/table">
            <a:tbl>
              <a:tblPr/>
              <a:tblGrid>
                <a:gridCol w="2089150"/>
                <a:gridCol w="1512888"/>
                <a:gridCol w="1558925"/>
                <a:gridCol w="1681162"/>
                <a:gridCol w="1798638"/>
              </a:tblGrid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Parameter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SPANISH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OTOMI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GUARANI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7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Word Order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SVO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SVO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/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free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SVO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Adposition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Prep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-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Post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Articles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Def N Indef N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Def 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-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-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Part of Speech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 / N / A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 / N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 / N+A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33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47414F9-3ECF-1841-8335-7C03E15E53B6}" type="slidenum">
              <a:rPr lang="en-US" smtClean="0"/>
              <a:pPr/>
              <a:t>117</a:t>
            </a:fld>
            <a:endParaRPr lang="en-US" smtClean="0"/>
          </a:p>
        </p:txBody>
      </p:sp>
      <p:sp>
        <p:nvSpPr>
          <p:cNvPr id="133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en-GB"/>
          </a:p>
        </p:txBody>
      </p:sp>
      <p:sp>
        <p:nvSpPr>
          <p:cNvPr id="133125" name="Rectangle 3"/>
          <p:cNvSpPr>
            <a:spLocks noChangeArrowheads="1"/>
          </p:cNvSpPr>
          <p:nvPr/>
        </p:nvSpPr>
        <p:spPr bwMode="auto">
          <a:xfrm>
            <a:off x="0" y="2789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sp>
        <p:nvSpPr>
          <p:cNvPr id="133126" name="Rectangle 4"/>
          <p:cNvSpPr>
            <a:spLocks noChangeArrowheads="1"/>
          </p:cNvSpPr>
          <p:nvPr/>
        </p:nvSpPr>
        <p:spPr bwMode="auto">
          <a:xfrm>
            <a:off x="395288" y="39671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graphicFrame>
        <p:nvGraphicFramePr>
          <p:cNvPr id="310277" name="Group 5"/>
          <p:cNvGraphicFramePr>
            <a:graphicFrameLocks noGrp="1"/>
          </p:cNvGraphicFramePr>
          <p:nvPr>
            <p:ph type="tbl" idx="1"/>
          </p:nvPr>
        </p:nvGraphicFramePr>
        <p:xfrm>
          <a:off x="250825" y="2233613"/>
          <a:ext cx="8640763" cy="3716338"/>
        </p:xfrm>
        <a:graphic>
          <a:graphicData uri="http://schemas.openxmlformats.org/drawingml/2006/table">
            <a:tbl>
              <a:tblPr/>
              <a:tblGrid>
                <a:gridCol w="2089150"/>
                <a:gridCol w="1512888"/>
                <a:gridCol w="1558925"/>
                <a:gridCol w="1681162"/>
                <a:gridCol w="1798638"/>
              </a:tblGrid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Parameter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SPANISH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OTOMI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GUARANI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QUECHUA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7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Word Order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SVO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SVO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/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free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SVO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SOV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Adposition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Prep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-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Post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Post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Articles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Def N Indef N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Def 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-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-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-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Part of Speech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 / N / A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 / N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 / N+A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 / N+A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20775" y="2133600"/>
            <a:ext cx="7772400" cy="1143000"/>
          </a:xfrm>
        </p:spPr>
        <p:txBody>
          <a:bodyPr/>
          <a:lstStyle/>
          <a:p>
            <a:pPr marL="838200" indent="-838200" eaLnBrk="1" hangingPunct="1"/>
            <a:r>
              <a:rPr lang="en-US" b="1"/>
              <a:t>4. Data</a:t>
            </a:r>
            <a:endParaRPr lang="nl-NL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3517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63BE25-4F9F-5B4A-B5AB-53120CDCC6CE}" type="slidenum">
              <a:rPr lang="en-US" smtClean="0"/>
              <a:pPr/>
              <a:t>119</a:t>
            </a:fld>
            <a:endParaRPr lang="en-US" smtClean="0"/>
          </a:p>
        </p:txBody>
      </p:sp>
      <p:sp>
        <p:nvSpPr>
          <p:cNvPr id="135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Data collected</a:t>
            </a:r>
            <a:endParaRPr lang="en-GB">
              <a:solidFill>
                <a:schemeClr val="folHlink"/>
              </a:solidFill>
            </a:endParaRPr>
          </a:p>
        </p:txBody>
      </p:sp>
      <p:sp>
        <p:nvSpPr>
          <p:cNvPr id="135173" name="Text Box 3"/>
          <p:cNvSpPr txBox="1">
            <a:spLocks noChangeArrowheads="1"/>
          </p:cNvSpPr>
          <p:nvPr/>
        </p:nvSpPr>
        <p:spPr bwMode="auto">
          <a:xfrm>
            <a:off x="1114425" y="2471738"/>
            <a:ext cx="38417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2400" b="0"/>
              <a:t>			</a:t>
            </a:r>
            <a:endParaRPr lang="nl-NL" sz="2400" b="0" u="sng">
              <a:solidFill>
                <a:srgbClr val="00CC00"/>
              </a:solidFill>
            </a:endParaRPr>
          </a:p>
          <a:p>
            <a:pPr eaLnBrk="1" hangingPunct="1"/>
            <a:endParaRPr lang="nl-NL" sz="2400" b="0" u="sng"/>
          </a:p>
          <a:p>
            <a:pPr eaLnBrk="1" hangingPunct="1"/>
            <a:r>
              <a:rPr lang="nl-NL" sz="2400" b="0"/>
              <a:t>Respondents:		</a:t>
            </a:r>
          </a:p>
          <a:p>
            <a:pPr eaLnBrk="1" hangingPunct="1"/>
            <a:endParaRPr lang="nl-NL" sz="2400">
              <a:solidFill>
                <a:schemeClr val="folHlink"/>
              </a:solidFill>
            </a:endParaRPr>
          </a:p>
          <a:p>
            <a:pPr eaLnBrk="1" hangingPunct="1"/>
            <a:r>
              <a:rPr lang="nl-NL" sz="2400" b="0"/>
              <a:t>Dialects:		</a:t>
            </a:r>
            <a:endParaRPr lang="nl-NL" sz="2400">
              <a:solidFill>
                <a:srgbClr val="00CC00"/>
              </a:solidFill>
            </a:endParaRPr>
          </a:p>
          <a:p>
            <a:pPr eaLnBrk="1" hangingPunct="1"/>
            <a:endParaRPr lang="nl-NL" sz="2400" b="0">
              <a:solidFill>
                <a:schemeClr val="folHlink"/>
              </a:solidFill>
            </a:endParaRPr>
          </a:p>
          <a:p>
            <a:pPr eaLnBrk="1" hangingPunct="1"/>
            <a:r>
              <a:rPr lang="nl-NL" sz="2400" b="0"/>
              <a:t>Tokens:		</a:t>
            </a:r>
            <a:endParaRPr lang="nl-NL" sz="2400">
              <a:solidFill>
                <a:srgbClr val="00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765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A786323-7009-534C-8C9D-FD59AB4974DC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Contact + Change</a:t>
            </a:r>
            <a:endParaRPr lang="nl-NL"/>
          </a:p>
        </p:txBody>
      </p:sp>
      <p:sp>
        <p:nvSpPr>
          <p:cNvPr id="27653" name="Text Box 3"/>
          <p:cNvSpPr txBox="1">
            <a:spLocks noChangeArrowheads="1"/>
          </p:cNvSpPr>
          <p:nvPr/>
        </p:nvSpPr>
        <p:spPr bwMode="auto">
          <a:xfrm>
            <a:off x="531813" y="5172075"/>
            <a:ext cx="1620837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Minimum</a:t>
            </a:r>
            <a:endParaRPr lang="nl-NL" sz="2400">
              <a:solidFill>
                <a:srgbClr val="00CC00"/>
              </a:solidFill>
            </a:endParaRPr>
          </a:p>
        </p:txBody>
      </p:sp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6750050" y="5157788"/>
            <a:ext cx="1700213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Maximum</a:t>
            </a:r>
            <a:endParaRPr lang="nl-NL" sz="2400">
              <a:solidFill>
                <a:schemeClr val="hlink"/>
              </a:solidFill>
            </a:endParaRPr>
          </a:p>
        </p:txBody>
      </p:sp>
      <p:sp>
        <p:nvSpPr>
          <p:cNvPr id="27655" name="Text Box 5"/>
          <p:cNvSpPr txBox="1">
            <a:spLocks noChangeArrowheads="1"/>
          </p:cNvSpPr>
          <p:nvPr/>
        </p:nvSpPr>
        <p:spPr bwMode="auto">
          <a:xfrm>
            <a:off x="439738" y="3352800"/>
            <a:ext cx="1679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Target</a:t>
            </a:r>
          </a:p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Language</a:t>
            </a:r>
            <a:endParaRPr lang="nl-NL" sz="2400">
              <a:solidFill>
                <a:srgbClr val="00CC00"/>
              </a:solidFill>
            </a:endParaRPr>
          </a:p>
        </p:txBody>
      </p:sp>
      <p:sp>
        <p:nvSpPr>
          <p:cNvPr id="27656" name="Text Box 6"/>
          <p:cNvSpPr txBox="1">
            <a:spLocks noChangeArrowheads="1"/>
          </p:cNvSpPr>
          <p:nvPr/>
        </p:nvSpPr>
        <p:spPr bwMode="auto">
          <a:xfrm>
            <a:off x="1139825" y="1997075"/>
            <a:ext cx="1679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Source</a:t>
            </a:r>
          </a:p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Language</a:t>
            </a:r>
            <a:endParaRPr lang="nl-NL" sz="2400">
              <a:solidFill>
                <a:schemeClr val="hlink"/>
              </a:solidFill>
            </a:endParaRPr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>
            <a:off x="1219200" y="4648200"/>
            <a:ext cx="6400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8" name="Text Box 12"/>
          <p:cNvSpPr txBox="1">
            <a:spLocks noChangeArrowheads="1"/>
          </p:cNvSpPr>
          <p:nvPr/>
        </p:nvSpPr>
        <p:spPr bwMode="auto">
          <a:xfrm>
            <a:off x="3059113" y="2420938"/>
            <a:ext cx="5715000" cy="4953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GB" sz="2400">
                <a:solidFill>
                  <a:srgbClr val="FF0000"/>
                </a:solidFill>
              </a:rPr>
              <a:t>MOTIVATION</a:t>
            </a:r>
            <a:r>
              <a:rPr lang="en-GB" sz="2400" b="0"/>
              <a:t>: Socio-linguistic situation</a:t>
            </a:r>
          </a:p>
        </p:txBody>
      </p:sp>
      <p:sp>
        <p:nvSpPr>
          <p:cNvPr id="27659" name="Text Box 18"/>
          <p:cNvSpPr txBox="1">
            <a:spLocks noChangeArrowheads="1"/>
          </p:cNvSpPr>
          <p:nvPr/>
        </p:nvSpPr>
        <p:spPr bwMode="auto">
          <a:xfrm>
            <a:off x="663575" y="4221163"/>
            <a:ext cx="387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4400" b="0">
                <a:solidFill>
                  <a:srgbClr val="10D419"/>
                </a:solidFill>
              </a:rPr>
              <a:t>-</a:t>
            </a:r>
            <a:endParaRPr lang="en-US" sz="4400" b="0">
              <a:solidFill>
                <a:srgbClr val="10D419"/>
              </a:solidFill>
            </a:endParaRPr>
          </a:p>
        </p:txBody>
      </p:sp>
      <p:sp>
        <p:nvSpPr>
          <p:cNvPr id="27660" name="Text Box 19"/>
          <p:cNvSpPr txBox="1">
            <a:spLocks noChangeArrowheads="1"/>
          </p:cNvSpPr>
          <p:nvPr/>
        </p:nvSpPr>
        <p:spPr bwMode="auto">
          <a:xfrm>
            <a:off x="7812088" y="4279900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3600" b="0">
                <a:solidFill>
                  <a:srgbClr val="FF0000"/>
                </a:solidFill>
              </a:rPr>
              <a:t>+</a:t>
            </a:r>
            <a:endParaRPr lang="en-US" sz="3600" b="0">
              <a:solidFill>
                <a:srgbClr val="FF0000"/>
              </a:solidFill>
            </a:endParaRPr>
          </a:p>
        </p:txBody>
      </p:sp>
      <p:sp>
        <p:nvSpPr>
          <p:cNvPr id="27661" name="AutoShape 21"/>
          <p:cNvSpPr>
            <a:spLocks noChangeArrowheads="1"/>
          </p:cNvSpPr>
          <p:nvPr/>
        </p:nvSpPr>
        <p:spPr bwMode="auto">
          <a:xfrm rot="1578544">
            <a:off x="1403350" y="2852738"/>
            <a:ext cx="287338" cy="504825"/>
          </a:xfrm>
          <a:prstGeom prst="downArrow">
            <a:avLst>
              <a:gd name="adj1" fmla="val 50000"/>
              <a:gd name="adj2" fmla="val 4392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915510" y="5157788"/>
            <a:ext cx="2935156" cy="92333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  <a:scene3d>
              <a:camera prst="orthographicFront"/>
              <a:lightRig rig="sunset" dir="t"/>
            </a:scene3d>
            <a:sp3d contourW="12700">
              <a:contourClr>
                <a:schemeClr val="accent5">
                  <a:lumMod val="50000"/>
                </a:schemeClr>
              </a:contourClr>
            </a:sp3d>
          </a:bodyPr>
          <a:lstStyle/>
          <a:p>
            <a:pPr algn="ctr">
              <a:defRPr/>
            </a:pPr>
            <a:r>
              <a:rPr lang="en-GB" dirty="0">
                <a:solidFill>
                  <a:srgbClr val="FF0000"/>
                </a:solidFill>
                <a:effectLst>
                  <a:glow>
                    <a:srgbClr val="008000"/>
                  </a:glow>
                </a:effectLst>
              </a:rPr>
              <a:t>Lexical borrowing</a:t>
            </a:r>
          </a:p>
          <a:p>
            <a:pPr algn="ctr">
              <a:defRPr/>
            </a:pPr>
            <a:r>
              <a:rPr lang="en-GB" dirty="0">
                <a:solidFill>
                  <a:srgbClr val="FF0000"/>
                </a:solidFill>
                <a:effectLst>
                  <a:glow>
                    <a:srgbClr val="008000"/>
                  </a:glow>
                </a:effectLst>
              </a:rPr>
              <a:t>Grammatical borrowing</a:t>
            </a:r>
          </a:p>
          <a:p>
            <a:pPr algn="ctr">
              <a:defRPr/>
            </a:pPr>
            <a:r>
              <a:rPr lang="en-GB" dirty="0">
                <a:solidFill>
                  <a:srgbClr val="FF0000"/>
                </a:solidFill>
                <a:effectLst>
                  <a:glow>
                    <a:srgbClr val="008000"/>
                  </a:glow>
                </a:effectLst>
              </a:rPr>
              <a:t>Structural adaptation</a:t>
            </a:r>
            <a:endParaRPr lang="en-US" dirty="0">
              <a:solidFill>
                <a:srgbClr val="FF0000"/>
              </a:solidFill>
              <a:effectLst>
                <a:glow>
                  <a:srgbClr val="008000"/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3619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16DB04B-30C1-A54B-8983-0DC36A83AE02}" type="slidenum">
              <a:rPr lang="en-US" smtClean="0"/>
              <a:pPr/>
              <a:t>120</a:t>
            </a:fld>
            <a:endParaRPr lang="en-US" smtClean="0"/>
          </a:p>
        </p:txBody>
      </p:sp>
      <p:sp>
        <p:nvSpPr>
          <p:cNvPr id="136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Data collected</a:t>
            </a:r>
            <a:endParaRPr lang="en-GB">
              <a:solidFill>
                <a:schemeClr val="folHlink"/>
              </a:solidFill>
            </a:endParaRPr>
          </a:p>
        </p:txBody>
      </p:sp>
      <p:sp>
        <p:nvSpPr>
          <p:cNvPr id="136197" name="Text Box 3"/>
          <p:cNvSpPr txBox="1">
            <a:spLocks noChangeArrowheads="1"/>
          </p:cNvSpPr>
          <p:nvPr/>
        </p:nvSpPr>
        <p:spPr bwMode="auto">
          <a:xfrm>
            <a:off x="1114425" y="2471738"/>
            <a:ext cx="422592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2400" b="0"/>
              <a:t>			</a:t>
            </a:r>
            <a:r>
              <a:rPr lang="nl-NL" sz="2400" b="0" u="sng">
                <a:solidFill>
                  <a:schemeClr val="hlink"/>
                </a:solidFill>
              </a:rPr>
              <a:t>Otomí</a:t>
            </a:r>
            <a:endParaRPr lang="nl-NL" sz="2400" b="0" u="sng">
              <a:solidFill>
                <a:srgbClr val="00CC00"/>
              </a:solidFill>
            </a:endParaRPr>
          </a:p>
          <a:p>
            <a:pPr eaLnBrk="1" hangingPunct="1"/>
            <a:endParaRPr lang="nl-NL" sz="2400" b="0" u="sng"/>
          </a:p>
          <a:p>
            <a:pPr eaLnBrk="1" hangingPunct="1"/>
            <a:r>
              <a:rPr lang="nl-NL" sz="2400" b="0"/>
              <a:t>Respondents:		</a:t>
            </a:r>
            <a:r>
              <a:rPr lang="nl-NL" sz="2400">
                <a:solidFill>
                  <a:schemeClr val="hlink"/>
                </a:solidFill>
              </a:rPr>
              <a:t>59</a:t>
            </a:r>
            <a:r>
              <a:rPr lang="nl-NL" sz="2400" b="0"/>
              <a:t>	</a:t>
            </a:r>
          </a:p>
          <a:p>
            <a:pPr eaLnBrk="1" hangingPunct="1"/>
            <a:endParaRPr lang="nl-NL" sz="2400">
              <a:solidFill>
                <a:schemeClr val="folHlink"/>
              </a:solidFill>
            </a:endParaRPr>
          </a:p>
          <a:p>
            <a:pPr eaLnBrk="1" hangingPunct="1"/>
            <a:r>
              <a:rPr lang="nl-NL" sz="2400" b="0"/>
              <a:t>Dialects:		</a:t>
            </a:r>
            <a:r>
              <a:rPr lang="nl-NL" sz="2400">
                <a:solidFill>
                  <a:schemeClr val="hlink"/>
                </a:solidFill>
              </a:rPr>
              <a:t>2</a:t>
            </a:r>
            <a:endParaRPr lang="nl-NL" sz="2400">
              <a:solidFill>
                <a:srgbClr val="00CC00"/>
              </a:solidFill>
            </a:endParaRPr>
          </a:p>
          <a:p>
            <a:pPr eaLnBrk="1" hangingPunct="1"/>
            <a:endParaRPr lang="nl-NL" sz="2400" b="0">
              <a:solidFill>
                <a:schemeClr val="folHlink"/>
              </a:solidFill>
            </a:endParaRPr>
          </a:p>
          <a:p>
            <a:pPr eaLnBrk="1" hangingPunct="1"/>
            <a:r>
              <a:rPr lang="nl-NL" sz="2400" b="0"/>
              <a:t>Tokens:		</a:t>
            </a:r>
            <a:r>
              <a:rPr lang="nl-NL" sz="2400">
                <a:solidFill>
                  <a:schemeClr val="hlink"/>
                </a:solidFill>
              </a:rPr>
              <a:t>110,540</a:t>
            </a:r>
            <a:endParaRPr lang="nl-NL" sz="2400">
              <a:solidFill>
                <a:srgbClr val="00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372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0FF97B5-5CB0-CB47-B7D9-635A13A59E6B}" type="slidenum">
              <a:rPr lang="en-US" smtClean="0"/>
              <a:pPr/>
              <a:t>121</a:t>
            </a:fld>
            <a:endParaRPr lang="en-US" smtClean="0"/>
          </a:p>
        </p:txBody>
      </p:sp>
      <p:sp>
        <p:nvSpPr>
          <p:cNvPr id="137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Data collected</a:t>
            </a:r>
            <a:endParaRPr lang="en-GB">
              <a:solidFill>
                <a:schemeClr val="folHlink"/>
              </a:solidFill>
            </a:endParaRPr>
          </a:p>
        </p:txBody>
      </p:sp>
      <p:sp>
        <p:nvSpPr>
          <p:cNvPr id="137221" name="Text Box 3"/>
          <p:cNvSpPr txBox="1">
            <a:spLocks noChangeArrowheads="1"/>
          </p:cNvSpPr>
          <p:nvPr/>
        </p:nvSpPr>
        <p:spPr bwMode="auto">
          <a:xfrm>
            <a:off x="1114425" y="2471738"/>
            <a:ext cx="664845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2400" b="0"/>
              <a:t>			</a:t>
            </a:r>
            <a:r>
              <a:rPr lang="nl-NL" sz="2400" b="0" u="sng">
                <a:solidFill>
                  <a:schemeClr val="hlink"/>
                </a:solidFill>
              </a:rPr>
              <a:t>Otomí</a:t>
            </a:r>
            <a:r>
              <a:rPr lang="nl-NL" sz="2400" b="0"/>
              <a:t>		</a:t>
            </a:r>
            <a:r>
              <a:rPr lang="nl-NL" sz="2400" b="0" u="sng">
                <a:solidFill>
                  <a:schemeClr val="folHlink"/>
                </a:solidFill>
              </a:rPr>
              <a:t>Quechua</a:t>
            </a:r>
            <a:endParaRPr lang="nl-NL" sz="2400" b="0" u="sng">
              <a:solidFill>
                <a:srgbClr val="00CC00"/>
              </a:solidFill>
            </a:endParaRPr>
          </a:p>
          <a:p>
            <a:pPr eaLnBrk="1" hangingPunct="1"/>
            <a:endParaRPr lang="nl-NL" sz="2400" b="0" u="sng"/>
          </a:p>
          <a:p>
            <a:pPr eaLnBrk="1" hangingPunct="1"/>
            <a:r>
              <a:rPr lang="nl-NL" sz="2400" b="0"/>
              <a:t>Respondents:		</a:t>
            </a:r>
            <a:r>
              <a:rPr lang="nl-NL" sz="2400">
                <a:solidFill>
                  <a:schemeClr val="hlink"/>
                </a:solidFill>
              </a:rPr>
              <a:t>59</a:t>
            </a:r>
            <a:r>
              <a:rPr lang="nl-NL" sz="2400" b="0"/>
              <a:t>		</a:t>
            </a:r>
            <a:r>
              <a:rPr lang="nl-NL" sz="2400">
                <a:solidFill>
                  <a:schemeClr val="folHlink"/>
                </a:solidFill>
              </a:rPr>
              <a:t>38	</a:t>
            </a:r>
          </a:p>
          <a:p>
            <a:pPr eaLnBrk="1" hangingPunct="1"/>
            <a:endParaRPr lang="nl-NL" sz="2400">
              <a:solidFill>
                <a:schemeClr val="folHlink"/>
              </a:solidFill>
            </a:endParaRPr>
          </a:p>
          <a:p>
            <a:pPr eaLnBrk="1" hangingPunct="1"/>
            <a:r>
              <a:rPr lang="nl-NL" sz="2400" b="0"/>
              <a:t>Dialects:		</a:t>
            </a:r>
            <a:r>
              <a:rPr lang="nl-NL" sz="2400">
                <a:solidFill>
                  <a:schemeClr val="hlink"/>
                </a:solidFill>
              </a:rPr>
              <a:t>2		</a:t>
            </a:r>
            <a:r>
              <a:rPr lang="nl-NL" sz="2400">
                <a:solidFill>
                  <a:schemeClr val="folHlink"/>
                </a:solidFill>
              </a:rPr>
              <a:t>2	</a:t>
            </a:r>
            <a:endParaRPr lang="nl-NL" sz="2400">
              <a:solidFill>
                <a:srgbClr val="00CC00"/>
              </a:solidFill>
            </a:endParaRPr>
          </a:p>
          <a:p>
            <a:pPr eaLnBrk="1" hangingPunct="1"/>
            <a:endParaRPr lang="nl-NL" sz="2400" b="0">
              <a:solidFill>
                <a:schemeClr val="folHlink"/>
              </a:solidFill>
            </a:endParaRPr>
          </a:p>
          <a:p>
            <a:pPr eaLnBrk="1" hangingPunct="1"/>
            <a:r>
              <a:rPr lang="nl-NL" sz="2400" b="0"/>
              <a:t>Tokens:		</a:t>
            </a:r>
            <a:r>
              <a:rPr lang="nl-NL" sz="2400">
                <a:solidFill>
                  <a:schemeClr val="hlink"/>
                </a:solidFill>
              </a:rPr>
              <a:t>110,540</a:t>
            </a:r>
            <a:r>
              <a:rPr lang="nl-NL" sz="2400" b="0"/>
              <a:t>	</a:t>
            </a:r>
            <a:r>
              <a:rPr lang="en-GB" sz="2400">
                <a:solidFill>
                  <a:schemeClr val="folHlink"/>
                </a:solidFill>
                <a:ea typeface="MS Mincho" pitchFamily="49" charset="-128"/>
                <a:cs typeface="MS Mincho" pitchFamily="49" charset="-128"/>
              </a:rPr>
              <a:t>79,718	</a:t>
            </a:r>
            <a:endParaRPr lang="nl-NL" sz="2400">
              <a:solidFill>
                <a:srgbClr val="00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382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168A10-C3A4-3B45-8884-42FDEB295AC9}" type="slidenum">
              <a:rPr lang="en-US" smtClean="0"/>
              <a:pPr/>
              <a:t>122</a:t>
            </a:fld>
            <a:endParaRPr lang="en-US" smtClean="0"/>
          </a:p>
        </p:txBody>
      </p:sp>
      <p:sp>
        <p:nvSpPr>
          <p:cNvPr id="138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Data collected</a:t>
            </a:r>
            <a:endParaRPr lang="en-GB">
              <a:solidFill>
                <a:schemeClr val="folHlink"/>
              </a:solidFill>
            </a:endParaRPr>
          </a:p>
        </p:txBody>
      </p:sp>
      <p:sp>
        <p:nvSpPr>
          <p:cNvPr id="138245" name="Text Box 3"/>
          <p:cNvSpPr txBox="1">
            <a:spLocks noChangeArrowheads="1"/>
          </p:cNvSpPr>
          <p:nvPr/>
        </p:nvSpPr>
        <p:spPr bwMode="auto">
          <a:xfrm>
            <a:off x="1114425" y="2471738"/>
            <a:ext cx="781367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2400" b="0"/>
              <a:t>			</a:t>
            </a:r>
            <a:r>
              <a:rPr lang="nl-NL" sz="2400" b="0" u="sng">
                <a:solidFill>
                  <a:schemeClr val="hlink"/>
                </a:solidFill>
              </a:rPr>
              <a:t>Otomí</a:t>
            </a:r>
            <a:r>
              <a:rPr lang="nl-NL" sz="2400" b="0"/>
              <a:t>		</a:t>
            </a:r>
            <a:r>
              <a:rPr lang="nl-NL" sz="2400" b="0" u="sng">
                <a:solidFill>
                  <a:schemeClr val="folHlink"/>
                </a:solidFill>
              </a:rPr>
              <a:t>Quechua</a:t>
            </a:r>
            <a:r>
              <a:rPr lang="nl-NL" sz="2400" b="0"/>
              <a:t>	</a:t>
            </a:r>
            <a:r>
              <a:rPr lang="nl-NL" sz="2400" b="0" u="sng">
                <a:solidFill>
                  <a:srgbClr val="00CC00"/>
                </a:solidFill>
              </a:rPr>
              <a:t>Guaraní</a:t>
            </a:r>
          </a:p>
          <a:p>
            <a:pPr eaLnBrk="1" hangingPunct="1"/>
            <a:endParaRPr lang="nl-NL" sz="2400" b="0" u="sng"/>
          </a:p>
          <a:p>
            <a:pPr eaLnBrk="1" hangingPunct="1"/>
            <a:r>
              <a:rPr lang="nl-NL" sz="2400" b="0"/>
              <a:t>Respondents:		</a:t>
            </a:r>
            <a:r>
              <a:rPr lang="nl-NL" sz="2400">
                <a:solidFill>
                  <a:schemeClr val="hlink"/>
                </a:solidFill>
              </a:rPr>
              <a:t>59</a:t>
            </a:r>
            <a:r>
              <a:rPr lang="nl-NL" sz="2400" b="0"/>
              <a:t>		</a:t>
            </a:r>
            <a:r>
              <a:rPr lang="nl-NL" sz="2400">
                <a:solidFill>
                  <a:schemeClr val="folHlink"/>
                </a:solidFill>
              </a:rPr>
              <a:t>38		 </a:t>
            </a:r>
            <a:r>
              <a:rPr lang="nl-NL" sz="2400">
                <a:solidFill>
                  <a:srgbClr val="00CC00"/>
                </a:solidFill>
              </a:rPr>
              <a:t>38</a:t>
            </a:r>
            <a:endParaRPr lang="nl-NL" sz="2400">
              <a:solidFill>
                <a:schemeClr val="folHlink"/>
              </a:solidFill>
            </a:endParaRPr>
          </a:p>
          <a:p>
            <a:pPr eaLnBrk="1" hangingPunct="1"/>
            <a:endParaRPr lang="nl-NL" sz="2400">
              <a:solidFill>
                <a:schemeClr val="folHlink"/>
              </a:solidFill>
            </a:endParaRPr>
          </a:p>
          <a:p>
            <a:pPr eaLnBrk="1" hangingPunct="1"/>
            <a:r>
              <a:rPr lang="nl-NL" sz="2400" b="0"/>
              <a:t>Dialects:		</a:t>
            </a:r>
            <a:r>
              <a:rPr lang="nl-NL" sz="2400">
                <a:solidFill>
                  <a:schemeClr val="hlink"/>
                </a:solidFill>
              </a:rPr>
              <a:t>2		</a:t>
            </a:r>
            <a:r>
              <a:rPr lang="nl-NL" sz="2400">
                <a:solidFill>
                  <a:schemeClr val="folHlink"/>
                </a:solidFill>
              </a:rPr>
              <a:t>2		 </a:t>
            </a:r>
            <a:r>
              <a:rPr lang="nl-NL" sz="2400">
                <a:solidFill>
                  <a:srgbClr val="00CC00"/>
                </a:solidFill>
              </a:rPr>
              <a:t>2</a:t>
            </a:r>
          </a:p>
          <a:p>
            <a:pPr eaLnBrk="1" hangingPunct="1"/>
            <a:endParaRPr lang="nl-NL" sz="2400" b="0">
              <a:solidFill>
                <a:schemeClr val="folHlink"/>
              </a:solidFill>
            </a:endParaRPr>
          </a:p>
          <a:p>
            <a:pPr eaLnBrk="1" hangingPunct="1"/>
            <a:r>
              <a:rPr lang="nl-NL" sz="2400" b="0"/>
              <a:t>Tokens:		</a:t>
            </a:r>
            <a:r>
              <a:rPr lang="nl-NL" sz="2400">
                <a:solidFill>
                  <a:schemeClr val="hlink"/>
                </a:solidFill>
              </a:rPr>
              <a:t>110,540</a:t>
            </a:r>
            <a:r>
              <a:rPr lang="nl-NL" sz="2400" b="0"/>
              <a:t>	</a:t>
            </a:r>
            <a:r>
              <a:rPr lang="en-GB" sz="2400">
                <a:solidFill>
                  <a:schemeClr val="folHlink"/>
                </a:solidFill>
                <a:ea typeface="MS Mincho" pitchFamily="49" charset="-128"/>
                <a:cs typeface="MS Mincho" pitchFamily="49" charset="-128"/>
              </a:rPr>
              <a:t>79,718	 </a:t>
            </a:r>
            <a:r>
              <a:rPr lang="nl-NL" sz="2400">
                <a:solidFill>
                  <a:srgbClr val="00CC00"/>
                </a:solidFill>
              </a:rPr>
              <a:t>57,828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392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39BA2C-4290-B749-AC3C-4F4068CC8710}" type="slidenum">
              <a:rPr lang="en-US" smtClean="0"/>
              <a:pPr/>
              <a:t>123</a:t>
            </a:fld>
            <a:endParaRPr lang="en-US" smtClean="0"/>
          </a:p>
        </p:txBody>
      </p:sp>
      <p:sp>
        <p:nvSpPr>
          <p:cNvPr id="139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Data collected</a:t>
            </a:r>
            <a:endParaRPr lang="en-GB">
              <a:solidFill>
                <a:schemeClr val="folHlink"/>
              </a:solidFill>
            </a:endParaRPr>
          </a:p>
        </p:txBody>
      </p:sp>
      <p:sp>
        <p:nvSpPr>
          <p:cNvPr id="139269" name="Text Box 3"/>
          <p:cNvSpPr txBox="1">
            <a:spLocks noChangeArrowheads="1"/>
          </p:cNvSpPr>
          <p:nvPr/>
        </p:nvSpPr>
        <p:spPr bwMode="auto">
          <a:xfrm>
            <a:off x="1114425" y="2471738"/>
            <a:ext cx="781367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2400" b="0"/>
              <a:t>			</a:t>
            </a:r>
            <a:r>
              <a:rPr lang="nl-NL" sz="2400" b="0" u="sng">
                <a:solidFill>
                  <a:schemeClr val="hlink"/>
                </a:solidFill>
              </a:rPr>
              <a:t>Otomí</a:t>
            </a:r>
            <a:r>
              <a:rPr lang="nl-NL" sz="2400" b="0"/>
              <a:t>		</a:t>
            </a:r>
            <a:r>
              <a:rPr lang="nl-NL" sz="2400" b="0" u="sng">
                <a:solidFill>
                  <a:schemeClr val="folHlink"/>
                </a:solidFill>
              </a:rPr>
              <a:t>Quechua</a:t>
            </a:r>
            <a:r>
              <a:rPr lang="nl-NL" sz="2400" b="0"/>
              <a:t>	</a:t>
            </a:r>
            <a:r>
              <a:rPr lang="nl-NL" sz="2400" b="0" u="sng">
                <a:solidFill>
                  <a:srgbClr val="00CC00"/>
                </a:solidFill>
              </a:rPr>
              <a:t>Guaraní</a:t>
            </a:r>
          </a:p>
          <a:p>
            <a:pPr eaLnBrk="1" hangingPunct="1"/>
            <a:endParaRPr lang="nl-NL" sz="2400" b="0" u="sng"/>
          </a:p>
          <a:p>
            <a:pPr eaLnBrk="1" hangingPunct="1"/>
            <a:r>
              <a:rPr lang="nl-NL" sz="2400" b="0"/>
              <a:t>Respondents:		</a:t>
            </a:r>
            <a:r>
              <a:rPr lang="nl-NL" sz="2400">
                <a:solidFill>
                  <a:schemeClr val="hlink"/>
                </a:solidFill>
              </a:rPr>
              <a:t>59</a:t>
            </a:r>
            <a:r>
              <a:rPr lang="nl-NL" sz="2400" b="0"/>
              <a:t>		</a:t>
            </a:r>
            <a:r>
              <a:rPr lang="nl-NL" sz="2400">
                <a:solidFill>
                  <a:schemeClr val="folHlink"/>
                </a:solidFill>
              </a:rPr>
              <a:t>38		 </a:t>
            </a:r>
            <a:r>
              <a:rPr lang="nl-NL" sz="2400">
                <a:solidFill>
                  <a:srgbClr val="00CC00"/>
                </a:solidFill>
              </a:rPr>
              <a:t>38</a:t>
            </a:r>
            <a:endParaRPr lang="nl-NL" sz="2400">
              <a:solidFill>
                <a:schemeClr val="folHlink"/>
              </a:solidFill>
            </a:endParaRPr>
          </a:p>
          <a:p>
            <a:pPr eaLnBrk="1" hangingPunct="1"/>
            <a:endParaRPr lang="nl-NL" sz="2400">
              <a:solidFill>
                <a:schemeClr val="folHlink"/>
              </a:solidFill>
            </a:endParaRPr>
          </a:p>
          <a:p>
            <a:pPr eaLnBrk="1" hangingPunct="1"/>
            <a:r>
              <a:rPr lang="nl-NL" sz="2400" b="0"/>
              <a:t>Dialects:		</a:t>
            </a:r>
            <a:r>
              <a:rPr lang="nl-NL" sz="2400">
                <a:solidFill>
                  <a:schemeClr val="hlink"/>
                </a:solidFill>
              </a:rPr>
              <a:t>2		</a:t>
            </a:r>
            <a:r>
              <a:rPr lang="nl-NL" sz="2400">
                <a:solidFill>
                  <a:schemeClr val="folHlink"/>
                </a:solidFill>
              </a:rPr>
              <a:t>2		 </a:t>
            </a:r>
            <a:r>
              <a:rPr lang="nl-NL" sz="2400">
                <a:solidFill>
                  <a:srgbClr val="00CC00"/>
                </a:solidFill>
              </a:rPr>
              <a:t>2</a:t>
            </a:r>
          </a:p>
          <a:p>
            <a:pPr eaLnBrk="1" hangingPunct="1"/>
            <a:endParaRPr lang="nl-NL" sz="2400" b="0">
              <a:solidFill>
                <a:schemeClr val="folHlink"/>
              </a:solidFill>
            </a:endParaRPr>
          </a:p>
          <a:p>
            <a:pPr eaLnBrk="1" hangingPunct="1"/>
            <a:r>
              <a:rPr lang="nl-NL" sz="2400" b="0"/>
              <a:t>Tokens:		</a:t>
            </a:r>
            <a:r>
              <a:rPr lang="nl-NL" sz="2400">
                <a:solidFill>
                  <a:schemeClr val="hlink"/>
                </a:solidFill>
              </a:rPr>
              <a:t>110,540</a:t>
            </a:r>
            <a:r>
              <a:rPr lang="nl-NL" sz="2400" b="0"/>
              <a:t>	</a:t>
            </a:r>
            <a:r>
              <a:rPr lang="en-GB" sz="2400">
                <a:solidFill>
                  <a:schemeClr val="folHlink"/>
                </a:solidFill>
                <a:ea typeface="MS Mincho" pitchFamily="49" charset="-128"/>
                <a:cs typeface="MS Mincho" pitchFamily="49" charset="-128"/>
              </a:rPr>
              <a:t>79,718	 </a:t>
            </a:r>
            <a:r>
              <a:rPr lang="nl-NL" sz="2400">
                <a:solidFill>
                  <a:srgbClr val="00CC00"/>
                </a:solidFill>
              </a:rPr>
              <a:t>57,828</a:t>
            </a:r>
          </a:p>
        </p:txBody>
      </p:sp>
      <p:sp>
        <p:nvSpPr>
          <p:cNvPr id="139270" name="Rectangle 4"/>
          <p:cNvSpPr>
            <a:spLocks noChangeArrowheads="1"/>
          </p:cNvSpPr>
          <p:nvPr/>
        </p:nvSpPr>
        <p:spPr bwMode="auto">
          <a:xfrm>
            <a:off x="3708400" y="2997200"/>
            <a:ext cx="4608513" cy="15843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4029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1BF82C1-62EC-5645-9AB9-FA2EBA3E4793}" type="slidenum">
              <a:rPr lang="en-US" smtClean="0"/>
              <a:pPr/>
              <a:t>124</a:t>
            </a:fld>
            <a:endParaRPr lang="en-US" smtClean="0"/>
          </a:p>
        </p:txBody>
      </p:sp>
      <p:grpSp>
        <p:nvGrpSpPr>
          <p:cNvPr id="140292" name="Group 2"/>
          <p:cNvGrpSpPr>
            <a:grpSpLocks/>
          </p:cNvGrpSpPr>
          <p:nvPr/>
        </p:nvGrpSpPr>
        <p:grpSpPr bwMode="auto">
          <a:xfrm>
            <a:off x="609600" y="1981200"/>
            <a:ext cx="8305800" cy="4495800"/>
            <a:chOff x="-3" y="-3"/>
            <a:chExt cx="3708" cy="2214"/>
          </a:xfrm>
        </p:grpSpPr>
        <p:grpSp>
          <p:nvGrpSpPr>
            <p:cNvPr id="140294" name="Group 3"/>
            <p:cNvGrpSpPr>
              <a:grpSpLocks/>
            </p:cNvGrpSpPr>
            <p:nvPr/>
          </p:nvGrpSpPr>
          <p:grpSpPr bwMode="auto">
            <a:xfrm>
              <a:off x="0" y="0"/>
              <a:ext cx="3702" cy="2208"/>
              <a:chOff x="0" y="0"/>
              <a:chExt cx="3702" cy="2208"/>
            </a:xfrm>
          </p:grpSpPr>
          <p:grpSp>
            <p:nvGrpSpPr>
              <p:cNvPr id="140296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1253" cy="480"/>
                <a:chOff x="0" y="0"/>
                <a:chExt cx="1253" cy="480"/>
              </a:xfrm>
            </p:grpSpPr>
            <p:sp>
              <p:nvSpPr>
                <p:cNvPr id="140309" name="Rectangle 5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1197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Entrevista corregida </a:t>
                  </a:r>
                  <a:endParaRPr lang="nl-NL" sz="160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(marzo 2004)</a:t>
                  </a:r>
                  <a:endParaRPr lang="nl-NL" sz="160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1600">
                    <a:latin typeface="Times New Roman" pitchFamily="-105" charset="0"/>
                  </a:endParaRPr>
                </a:p>
              </p:txBody>
            </p:sp>
            <p:sp>
              <p:nvSpPr>
                <p:cNvPr id="140310" name="Rectangle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53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0297" name="Group 7"/>
              <p:cNvGrpSpPr>
                <a:grpSpLocks/>
              </p:cNvGrpSpPr>
              <p:nvPr/>
            </p:nvGrpSpPr>
            <p:grpSpPr bwMode="auto">
              <a:xfrm>
                <a:off x="1253" y="0"/>
                <a:ext cx="1196" cy="480"/>
                <a:chOff x="1253" y="0"/>
                <a:chExt cx="1196" cy="480"/>
              </a:xfrm>
            </p:grpSpPr>
            <p:sp>
              <p:nvSpPr>
                <p:cNvPr id="140307" name="Rectangle 8"/>
                <p:cNvSpPr>
                  <a:spLocks noChangeArrowheads="1"/>
                </p:cNvSpPr>
                <p:nvPr/>
              </p:nvSpPr>
              <p:spPr bwMode="auto">
                <a:xfrm>
                  <a:off x="1281" y="0"/>
                  <a:ext cx="1140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Entrevistada: 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Juana Juárez Pérez (44)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en-US" sz="1600" b="0">
                      <a:latin typeface="Times New Roman" pitchFamily="-105" charset="0"/>
                    </a:rPr>
                    <a:t>…</a:t>
                  </a:r>
                  <a:endParaRPr lang="nl-NL" sz="1600" b="0">
                    <a:latin typeface="Times New Roman" pitchFamily="-105" charset="0"/>
                  </a:endParaRPr>
                </a:p>
              </p:txBody>
            </p:sp>
            <p:sp>
              <p:nvSpPr>
                <p:cNvPr id="140308" name="Rectangle 9"/>
                <p:cNvSpPr>
                  <a:spLocks noChangeArrowheads="1"/>
                </p:cNvSpPr>
                <p:nvPr/>
              </p:nvSpPr>
              <p:spPr bwMode="auto">
                <a:xfrm>
                  <a:off x="1253" y="0"/>
                  <a:ext cx="1196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0298" name="Group 10"/>
              <p:cNvGrpSpPr>
                <a:grpSpLocks/>
              </p:cNvGrpSpPr>
              <p:nvPr/>
            </p:nvGrpSpPr>
            <p:grpSpPr bwMode="auto">
              <a:xfrm>
                <a:off x="2449" y="0"/>
                <a:ext cx="1253" cy="480"/>
                <a:chOff x="2449" y="0"/>
                <a:chExt cx="1253" cy="480"/>
              </a:xfrm>
            </p:grpSpPr>
            <p:sp>
              <p:nvSpPr>
                <p:cNvPr id="140305" name="Rectangle 11"/>
                <p:cNvSpPr>
                  <a:spLocks noChangeArrowheads="1"/>
                </p:cNvSpPr>
                <p:nvPr/>
              </p:nvSpPr>
              <p:spPr bwMode="auto">
                <a:xfrm>
                  <a:off x="2477" y="0"/>
                  <a:ext cx="1197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Entrevistador: 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Oswaldo Chaparro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1600" b="0">
                    <a:latin typeface="Times New Roman" pitchFamily="-105" charset="0"/>
                  </a:endParaRPr>
                </a:p>
              </p:txBody>
            </p:sp>
            <p:sp>
              <p:nvSpPr>
                <p:cNvPr id="140306" name="Rectangle 12"/>
                <p:cNvSpPr>
                  <a:spLocks noChangeArrowheads="1"/>
                </p:cNvSpPr>
                <p:nvPr/>
              </p:nvSpPr>
              <p:spPr bwMode="auto">
                <a:xfrm>
                  <a:off x="2449" y="0"/>
                  <a:ext cx="1253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0299" name="Group 13"/>
              <p:cNvGrpSpPr>
                <a:grpSpLocks/>
              </p:cNvGrpSpPr>
              <p:nvPr/>
            </p:nvGrpSpPr>
            <p:grpSpPr bwMode="auto">
              <a:xfrm>
                <a:off x="0" y="480"/>
                <a:ext cx="1851" cy="1728"/>
                <a:chOff x="0" y="480"/>
                <a:chExt cx="1851" cy="1728"/>
              </a:xfrm>
            </p:grpSpPr>
            <p:sp>
              <p:nvSpPr>
                <p:cNvPr id="140303" name="Rectangle 14"/>
                <p:cNvSpPr>
                  <a:spLocks noChangeArrowheads="1"/>
                </p:cNvSpPr>
                <p:nvPr/>
              </p:nvSpPr>
              <p:spPr bwMode="auto">
                <a:xfrm>
                  <a:off x="28" y="480"/>
                  <a:ext cx="1795" cy="17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Ar bätsi kät’ar tx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, ar tx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kät’ar sapo o jar xito ne ‘b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nd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xayu.</a:t>
                  </a:r>
                  <a:endParaRPr lang="nl-NL" sz="1600" b="0"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-Ar sapo bí b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x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jar xito.</a:t>
                  </a:r>
                  <a:endParaRPr lang="nl-NL" sz="1600" b="0"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-Ner bätsi bí ‘ñähä ... ähwar tx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ne ‘bond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 ya thiza ne ‘b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nd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xayu.</a:t>
                  </a:r>
                  <a:endParaRPr lang="nl-NL" sz="1600" b="0"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-Ner bätsi ya bí nangi kor tx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ne ‘b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nd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xayu ne ‘b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t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xito ne bí b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xár sapo ne ‘bond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 ya bota.</a:t>
                  </a:r>
                  <a:endParaRPr lang="nl-NL" sz="1600" b="0"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-Ar ... ar bätsi hongar sapo ... k’ät ... ya ‘b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ár bota ner tx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bí fot’ár ñä jar xito ... ne ar bätsi ya bí nangi ... ya bí nangi ... ne nör tx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xi fotár ñä jar xito.</a:t>
                  </a:r>
                  <a:endParaRPr lang="nl-NL" sz="1600" b="0"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latin typeface="Courier New" pitchFamily="-105" charset="0"/>
                      <a:ea typeface="Times New Roman" pitchFamily="-105" charset="0"/>
                      <a:cs typeface="Times New Roman" pitchFamily="-105" charset="0"/>
                    </a:rPr>
                    <a:t> </a:t>
                  </a:r>
                </a:p>
                <a:p>
                  <a:endParaRPr lang="nl-NL" sz="1600" b="0">
                    <a:latin typeface="Times New Roman" pitchFamily="-105" charset="0"/>
                  </a:endParaRPr>
                </a:p>
              </p:txBody>
            </p:sp>
            <p:sp>
              <p:nvSpPr>
                <p:cNvPr id="140304" name="Rectangle 15"/>
                <p:cNvSpPr>
                  <a:spLocks noChangeArrowheads="1"/>
                </p:cNvSpPr>
                <p:nvPr/>
              </p:nvSpPr>
              <p:spPr bwMode="auto">
                <a:xfrm>
                  <a:off x="0" y="480"/>
                  <a:ext cx="1851" cy="172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0300" name="Group 16"/>
              <p:cNvGrpSpPr>
                <a:grpSpLocks/>
              </p:cNvGrpSpPr>
              <p:nvPr/>
            </p:nvGrpSpPr>
            <p:grpSpPr bwMode="auto">
              <a:xfrm>
                <a:off x="1851" y="480"/>
                <a:ext cx="1851" cy="1728"/>
                <a:chOff x="1851" y="480"/>
                <a:chExt cx="1851" cy="1728"/>
              </a:xfrm>
            </p:grpSpPr>
            <p:sp>
              <p:nvSpPr>
                <p:cNvPr id="140301" name="Rectangle 17"/>
                <p:cNvSpPr>
                  <a:spLocks noChangeArrowheads="1"/>
                </p:cNvSpPr>
                <p:nvPr/>
              </p:nvSpPr>
              <p:spPr bwMode="auto">
                <a:xfrm>
                  <a:off x="1879" y="480"/>
                  <a:ext cx="1795" cy="17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El ... el niño está viendo (-) el perro, el perro está viendo (-) el ... el sapo, su camisa está tirado en el suelo.</a:t>
                  </a:r>
                  <a:endParaRPr lang="nl-NL" sz="1600" b="0"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... el niño está dormido con su perro y su camisa está tirado ahí. El sapo ya salió (-) la botella.</a:t>
                  </a:r>
                  <a:endParaRPr lang="nl-NL" sz="1600" b="0"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niño ya se despiertó con su perro. Y el ... su camisa está tirado ahí.</a:t>
                  </a:r>
                  <a:endParaRPr lang="nl-NL" sz="1600" b="0"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niño está buscando (-) su ... su sapo. El perro se metió la cabeza en la botella.</a:t>
                  </a:r>
                  <a:endParaRPr lang="nl-NL" sz="1600" b="0"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perro se metió su cabeza en el ... la botella y el niño está gritando.</a:t>
                  </a:r>
                  <a:endParaRPr lang="nl-NL" sz="1600" b="0"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... el ... el perro se cayó. El niño está somando la ventana.</a:t>
                  </a:r>
                  <a:endParaRPr lang="nl-NL" sz="1600" b="0"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latin typeface="Courier New" pitchFamily="-105" charset="0"/>
                      <a:ea typeface="Times New Roman" pitchFamily="-105" charset="0"/>
                      <a:cs typeface="Times New Roman" pitchFamily="-105" charset="0"/>
                    </a:rPr>
                    <a:t> </a:t>
                  </a:r>
                </a:p>
                <a:p>
                  <a:endParaRPr lang="nl-NL" sz="1600" b="0">
                    <a:latin typeface="Times New Roman" pitchFamily="-105" charset="0"/>
                  </a:endParaRPr>
                </a:p>
              </p:txBody>
            </p:sp>
            <p:sp>
              <p:nvSpPr>
                <p:cNvPr id="140302" name="Rectangle 18"/>
                <p:cNvSpPr>
                  <a:spLocks noChangeArrowheads="1"/>
                </p:cNvSpPr>
                <p:nvPr/>
              </p:nvSpPr>
              <p:spPr bwMode="auto">
                <a:xfrm>
                  <a:off x="1851" y="480"/>
                  <a:ext cx="1851" cy="172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40295" name="Rectangle 19"/>
            <p:cNvSpPr>
              <a:spLocks noChangeArrowheads="1"/>
            </p:cNvSpPr>
            <p:nvPr/>
          </p:nvSpPr>
          <p:spPr bwMode="auto">
            <a:xfrm>
              <a:off x="-3" y="-3"/>
              <a:ext cx="3708" cy="2214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0293" name="Rectangle 2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/>
              <a:t>Example data structure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4131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414244-D12B-704A-8BDB-BDD0B9521CBA}" type="slidenum">
              <a:rPr lang="en-US" smtClean="0"/>
              <a:pPr/>
              <a:t>125</a:t>
            </a:fld>
            <a:endParaRPr lang="en-US" smtClean="0"/>
          </a:p>
        </p:txBody>
      </p:sp>
      <p:grpSp>
        <p:nvGrpSpPr>
          <p:cNvPr id="141316" name="Group 2"/>
          <p:cNvGrpSpPr>
            <a:grpSpLocks/>
          </p:cNvGrpSpPr>
          <p:nvPr/>
        </p:nvGrpSpPr>
        <p:grpSpPr bwMode="auto">
          <a:xfrm>
            <a:off x="609600" y="1981200"/>
            <a:ext cx="8305800" cy="4495800"/>
            <a:chOff x="-3" y="-3"/>
            <a:chExt cx="3708" cy="2214"/>
          </a:xfrm>
        </p:grpSpPr>
        <p:grpSp>
          <p:nvGrpSpPr>
            <p:cNvPr id="141320" name="Group 3"/>
            <p:cNvGrpSpPr>
              <a:grpSpLocks/>
            </p:cNvGrpSpPr>
            <p:nvPr/>
          </p:nvGrpSpPr>
          <p:grpSpPr bwMode="auto">
            <a:xfrm>
              <a:off x="0" y="0"/>
              <a:ext cx="3702" cy="2208"/>
              <a:chOff x="0" y="0"/>
              <a:chExt cx="3702" cy="2208"/>
            </a:xfrm>
          </p:grpSpPr>
          <p:grpSp>
            <p:nvGrpSpPr>
              <p:cNvPr id="141322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1253" cy="480"/>
                <a:chOff x="0" y="0"/>
                <a:chExt cx="1253" cy="480"/>
              </a:xfrm>
            </p:grpSpPr>
            <p:sp>
              <p:nvSpPr>
                <p:cNvPr id="141335" name="Rectangle 5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1197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Entrevista corregida </a:t>
                  </a:r>
                  <a:endParaRPr lang="nl-NL" sz="160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(marzo 2004)</a:t>
                  </a:r>
                  <a:endParaRPr lang="nl-NL" sz="160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1600">
                    <a:latin typeface="Times New Roman" pitchFamily="-105" charset="0"/>
                  </a:endParaRPr>
                </a:p>
              </p:txBody>
            </p:sp>
            <p:sp>
              <p:nvSpPr>
                <p:cNvPr id="141336" name="Rectangle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53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323" name="Group 7"/>
              <p:cNvGrpSpPr>
                <a:grpSpLocks/>
              </p:cNvGrpSpPr>
              <p:nvPr/>
            </p:nvGrpSpPr>
            <p:grpSpPr bwMode="auto">
              <a:xfrm>
                <a:off x="1253" y="0"/>
                <a:ext cx="1196" cy="480"/>
                <a:chOff x="1253" y="0"/>
                <a:chExt cx="1196" cy="480"/>
              </a:xfrm>
            </p:grpSpPr>
            <p:sp>
              <p:nvSpPr>
                <p:cNvPr id="141333" name="Rectangle 8"/>
                <p:cNvSpPr>
                  <a:spLocks noChangeArrowheads="1"/>
                </p:cNvSpPr>
                <p:nvPr/>
              </p:nvSpPr>
              <p:spPr bwMode="auto">
                <a:xfrm>
                  <a:off x="1281" y="0"/>
                  <a:ext cx="1140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Entrevistada: 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Juana Juárez Pérez (44)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en-US" sz="1600" b="0">
                      <a:latin typeface="Times New Roman" pitchFamily="-105" charset="0"/>
                    </a:rPr>
                    <a:t>…</a:t>
                  </a:r>
                  <a:endParaRPr lang="nl-NL" sz="1600" b="0">
                    <a:latin typeface="Times New Roman" pitchFamily="-105" charset="0"/>
                  </a:endParaRPr>
                </a:p>
              </p:txBody>
            </p:sp>
            <p:sp>
              <p:nvSpPr>
                <p:cNvPr id="141334" name="Rectangle 9"/>
                <p:cNvSpPr>
                  <a:spLocks noChangeArrowheads="1"/>
                </p:cNvSpPr>
                <p:nvPr/>
              </p:nvSpPr>
              <p:spPr bwMode="auto">
                <a:xfrm>
                  <a:off x="1253" y="0"/>
                  <a:ext cx="1196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324" name="Group 10"/>
              <p:cNvGrpSpPr>
                <a:grpSpLocks/>
              </p:cNvGrpSpPr>
              <p:nvPr/>
            </p:nvGrpSpPr>
            <p:grpSpPr bwMode="auto">
              <a:xfrm>
                <a:off x="2449" y="0"/>
                <a:ext cx="1253" cy="480"/>
                <a:chOff x="2449" y="0"/>
                <a:chExt cx="1253" cy="480"/>
              </a:xfrm>
            </p:grpSpPr>
            <p:sp>
              <p:nvSpPr>
                <p:cNvPr id="141331" name="Rectangle 11"/>
                <p:cNvSpPr>
                  <a:spLocks noChangeArrowheads="1"/>
                </p:cNvSpPr>
                <p:nvPr/>
              </p:nvSpPr>
              <p:spPr bwMode="auto">
                <a:xfrm>
                  <a:off x="2477" y="0"/>
                  <a:ext cx="1197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Entrevistador: 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Oswaldo Chaparro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1600" b="0">
                    <a:latin typeface="Times New Roman" pitchFamily="-105" charset="0"/>
                  </a:endParaRPr>
                </a:p>
              </p:txBody>
            </p:sp>
            <p:sp>
              <p:nvSpPr>
                <p:cNvPr id="141332" name="Rectangle 12"/>
                <p:cNvSpPr>
                  <a:spLocks noChangeArrowheads="1"/>
                </p:cNvSpPr>
                <p:nvPr/>
              </p:nvSpPr>
              <p:spPr bwMode="auto">
                <a:xfrm>
                  <a:off x="2449" y="0"/>
                  <a:ext cx="1253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325" name="Group 13"/>
              <p:cNvGrpSpPr>
                <a:grpSpLocks/>
              </p:cNvGrpSpPr>
              <p:nvPr/>
            </p:nvGrpSpPr>
            <p:grpSpPr bwMode="auto">
              <a:xfrm>
                <a:off x="0" y="480"/>
                <a:ext cx="1851" cy="1728"/>
                <a:chOff x="0" y="480"/>
                <a:chExt cx="1851" cy="1728"/>
              </a:xfrm>
            </p:grpSpPr>
            <p:sp>
              <p:nvSpPr>
                <p:cNvPr id="141329" name="Rectangle 14"/>
                <p:cNvSpPr>
                  <a:spLocks noChangeArrowheads="1"/>
                </p:cNvSpPr>
                <p:nvPr/>
              </p:nvSpPr>
              <p:spPr bwMode="auto">
                <a:xfrm>
                  <a:off x="28" y="480"/>
                  <a:ext cx="1795" cy="17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Ar bätsi kät’ar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, ar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kät’ar sapo o jar xito ne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xayu.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-Ar sapo bí 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jar xito.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-Ner bätsi bí ‘ñähä ... ähwar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ne ‘bond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 ya thiza ne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xayu.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-Ner bätsi ya bí nangi kor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ne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xayu ne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t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xito ne bí 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xár sapo ne ‘bond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 ya bota.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-Ar ... ar bätsi hongar sapo ... k’ät ... ya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ár bota ner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bí fot’ár ñä jar xito ... ne ar bätsi ya bí nangi ... ya bí nangi ... ne nör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xi fotár ñä jar xito.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Courier New" pitchFamily="-105" charset="0"/>
                      <a:ea typeface="Times New Roman" pitchFamily="-105" charset="0"/>
                      <a:cs typeface="Times New Roman" pitchFamily="-105" charset="0"/>
                    </a:rPr>
                    <a:t> </a:t>
                  </a:r>
                </a:p>
                <a:p>
                  <a:endParaRPr lang="nl-NL" sz="1600" b="0">
                    <a:solidFill>
                      <a:schemeClr val="fol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41330" name="Rectangle 15"/>
                <p:cNvSpPr>
                  <a:spLocks noChangeArrowheads="1"/>
                </p:cNvSpPr>
                <p:nvPr/>
              </p:nvSpPr>
              <p:spPr bwMode="auto">
                <a:xfrm>
                  <a:off x="0" y="480"/>
                  <a:ext cx="1851" cy="172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326" name="Group 16"/>
              <p:cNvGrpSpPr>
                <a:grpSpLocks/>
              </p:cNvGrpSpPr>
              <p:nvPr/>
            </p:nvGrpSpPr>
            <p:grpSpPr bwMode="auto">
              <a:xfrm>
                <a:off x="1851" y="480"/>
                <a:ext cx="1851" cy="1728"/>
                <a:chOff x="1851" y="480"/>
                <a:chExt cx="1851" cy="1728"/>
              </a:xfrm>
            </p:grpSpPr>
            <p:sp>
              <p:nvSpPr>
                <p:cNvPr id="141327" name="Rectangle 17"/>
                <p:cNvSpPr>
                  <a:spLocks noChangeArrowheads="1"/>
                </p:cNvSpPr>
                <p:nvPr/>
              </p:nvSpPr>
              <p:spPr bwMode="auto">
                <a:xfrm>
                  <a:off x="1879" y="480"/>
                  <a:ext cx="1795" cy="17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</a:t>
                  </a:r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El ... el niño está viendo (-) el perro, el perro está viendo (-) el ... el sapo, su camisa está tirado en el suelo.</a:t>
                  </a:r>
                  <a:endParaRPr lang="nl-NL" sz="1600" b="0"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... el niño está dormido con su perro y su camisa está tirado ahí. El sapo ya salió (-) la botella.</a:t>
                  </a:r>
                  <a:endParaRPr lang="nl-NL" sz="1600" b="0"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niño ya se despiertó con su perro. Y el ... su camisa está tirado ahí.</a:t>
                  </a:r>
                  <a:endParaRPr lang="nl-NL" sz="1600" b="0"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niño está buscando (-) su ... su sapo. El perro se metió la cabeza en la botella.</a:t>
                  </a:r>
                  <a:endParaRPr lang="nl-NL" sz="1600" b="0"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perro se metió su cabeza en el ... la botella y el niño está gritando.</a:t>
                  </a:r>
                  <a:endParaRPr lang="nl-NL" sz="1600" b="0"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... el ... el perro se cayó. El niño está somando la ventana.</a:t>
                  </a:r>
                  <a:endParaRPr lang="nl-NL" sz="1600" b="0"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latin typeface="Courier New" pitchFamily="-105" charset="0"/>
                      <a:ea typeface="Times New Roman" pitchFamily="-105" charset="0"/>
                      <a:cs typeface="Times New Roman" pitchFamily="-105" charset="0"/>
                    </a:rPr>
                    <a:t> </a:t>
                  </a:r>
                </a:p>
                <a:p>
                  <a:endParaRPr lang="nl-NL" sz="1600" b="0">
                    <a:latin typeface="Times New Roman" pitchFamily="-105" charset="0"/>
                  </a:endParaRPr>
                </a:p>
              </p:txBody>
            </p:sp>
            <p:sp>
              <p:nvSpPr>
                <p:cNvPr id="141328" name="Rectangle 18"/>
                <p:cNvSpPr>
                  <a:spLocks noChangeArrowheads="1"/>
                </p:cNvSpPr>
                <p:nvPr/>
              </p:nvSpPr>
              <p:spPr bwMode="auto">
                <a:xfrm>
                  <a:off x="1851" y="480"/>
                  <a:ext cx="1851" cy="172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41321" name="Rectangle 19"/>
            <p:cNvSpPr>
              <a:spLocks noChangeArrowheads="1"/>
            </p:cNvSpPr>
            <p:nvPr/>
          </p:nvSpPr>
          <p:spPr bwMode="auto">
            <a:xfrm>
              <a:off x="-3" y="-3"/>
              <a:ext cx="3708" cy="2214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1317" name="Rectangle 2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/>
              <a:t>Example data structure</a:t>
            </a:r>
            <a:endParaRPr lang="nl-NL"/>
          </a:p>
        </p:txBody>
      </p:sp>
      <p:sp>
        <p:nvSpPr>
          <p:cNvPr id="141318" name="Line 21"/>
          <p:cNvSpPr>
            <a:spLocks noChangeShapeType="1"/>
          </p:cNvSpPr>
          <p:nvPr/>
        </p:nvSpPr>
        <p:spPr bwMode="auto">
          <a:xfrm>
            <a:off x="250825" y="2276475"/>
            <a:ext cx="1081088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319" name="Rectangle 22"/>
          <p:cNvSpPr>
            <a:spLocks noChangeArrowheads="1"/>
          </p:cNvSpPr>
          <p:nvPr/>
        </p:nvSpPr>
        <p:spPr bwMode="auto">
          <a:xfrm>
            <a:off x="611188" y="2924175"/>
            <a:ext cx="4176712" cy="35290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4233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A67E84C-FCD4-D94A-9C7F-6AB670A74E21}" type="slidenum">
              <a:rPr lang="en-US" smtClean="0"/>
              <a:pPr/>
              <a:t>126</a:t>
            </a:fld>
            <a:endParaRPr lang="en-US" smtClean="0"/>
          </a:p>
        </p:txBody>
      </p:sp>
      <p:grpSp>
        <p:nvGrpSpPr>
          <p:cNvPr id="142340" name="Group 2"/>
          <p:cNvGrpSpPr>
            <a:grpSpLocks/>
          </p:cNvGrpSpPr>
          <p:nvPr/>
        </p:nvGrpSpPr>
        <p:grpSpPr bwMode="auto">
          <a:xfrm>
            <a:off x="609600" y="1981200"/>
            <a:ext cx="8305800" cy="4495800"/>
            <a:chOff x="-3" y="-3"/>
            <a:chExt cx="3708" cy="2214"/>
          </a:xfrm>
        </p:grpSpPr>
        <p:grpSp>
          <p:nvGrpSpPr>
            <p:cNvPr id="142344" name="Group 3"/>
            <p:cNvGrpSpPr>
              <a:grpSpLocks/>
            </p:cNvGrpSpPr>
            <p:nvPr/>
          </p:nvGrpSpPr>
          <p:grpSpPr bwMode="auto">
            <a:xfrm>
              <a:off x="0" y="0"/>
              <a:ext cx="3702" cy="2208"/>
              <a:chOff x="0" y="0"/>
              <a:chExt cx="3702" cy="2208"/>
            </a:xfrm>
          </p:grpSpPr>
          <p:grpSp>
            <p:nvGrpSpPr>
              <p:cNvPr id="142346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1253" cy="480"/>
                <a:chOff x="0" y="0"/>
                <a:chExt cx="1253" cy="480"/>
              </a:xfrm>
            </p:grpSpPr>
            <p:sp>
              <p:nvSpPr>
                <p:cNvPr id="142359" name="Rectangle 5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1197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Entrevista corregida </a:t>
                  </a:r>
                  <a:endParaRPr lang="nl-NL" sz="160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(marzo 2004)</a:t>
                  </a:r>
                  <a:endParaRPr lang="nl-NL" sz="160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1600">
                    <a:latin typeface="Times New Roman" pitchFamily="-105" charset="0"/>
                  </a:endParaRPr>
                </a:p>
              </p:txBody>
            </p:sp>
            <p:sp>
              <p:nvSpPr>
                <p:cNvPr id="142360" name="Rectangle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53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347" name="Group 7"/>
              <p:cNvGrpSpPr>
                <a:grpSpLocks/>
              </p:cNvGrpSpPr>
              <p:nvPr/>
            </p:nvGrpSpPr>
            <p:grpSpPr bwMode="auto">
              <a:xfrm>
                <a:off x="1253" y="0"/>
                <a:ext cx="1196" cy="480"/>
                <a:chOff x="1253" y="0"/>
                <a:chExt cx="1196" cy="480"/>
              </a:xfrm>
            </p:grpSpPr>
            <p:sp>
              <p:nvSpPr>
                <p:cNvPr id="142357" name="Rectangle 8"/>
                <p:cNvSpPr>
                  <a:spLocks noChangeArrowheads="1"/>
                </p:cNvSpPr>
                <p:nvPr/>
              </p:nvSpPr>
              <p:spPr bwMode="auto">
                <a:xfrm>
                  <a:off x="1281" y="0"/>
                  <a:ext cx="1140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Entrevistada: 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Juana Juárez Pérez (44)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en-US" sz="1600" b="0">
                      <a:latin typeface="Times New Roman" pitchFamily="-105" charset="0"/>
                    </a:rPr>
                    <a:t>…</a:t>
                  </a:r>
                  <a:endParaRPr lang="nl-NL" sz="1600" b="0">
                    <a:latin typeface="Times New Roman" pitchFamily="-105" charset="0"/>
                  </a:endParaRPr>
                </a:p>
              </p:txBody>
            </p:sp>
            <p:sp>
              <p:nvSpPr>
                <p:cNvPr id="142358" name="Rectangle 9"/>
                <p:cNvSpPr>
                  <a:spLocks noChangeArrowheads="1"/>
                </p:cNvSpPr>
                <p:nvPr/>
              </p:nvSpPr>
              <p:spPr bwMode="auto">
                <a:xfrm>
                  <a:off x="1253" y="0"/>
                  <a:ext cx="1196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348" name="Group 10"/>
              <p:cNvGrpSpPr>
                <a:grpSpLocks/>
              </p:cNvGrpSpPr>
              <p:nvPr/>
            </p:nvGrpSpPr>
            <p:grpSpPr bwMode="auto">
              <a:xfrm>
                <a:off x="2449" y="0"/>
                <a:ext cx="1253" cy="480"/>
                <a:chOff x="2449" y="0"/>
                <a:chExt cx="1253" cy="480"/>
              </a:xfrm>
            </p:grpSpPr>
            <p:sp>
              <p:nvSpPr>
                <p:cNvPr id="142355" name="Rectangle 11"/>
                <p:cNvSpPr>
                  <a:spLocks noChangeArrowheads="1"/>
                </p:cNvSpPr>
                <p:nvPr/>
              </p:nvSpPr>
              <p:spPr bwMode="auto">
                <a:xfrm>
                  <a:off x="2477" y="0"/>
                  <a:ext cx="1197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Entrevistador: 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Oswaldo Chaparro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1600" b="0">
                    <a:latin typeface="Times New Roman" pitchFamily="-105" charset="0"/>
                  </a:endParaRPr>
                </a:p>
              </p:txBody>
            </p:sp>
            <p:sp>
              <p:nvSpPr>
                <p:cNvPr id="142356" name="Rectangle 12"/>
                <p:cNvSpPr>
                  <a:spLocks noChangeArrowheads="1"/>
                </p:cNvSpPr>
                <p:nvPr/>
              </p:nvSpPr>
              <p:spPr bwMode="auto">
                <a:xfrm>
                  <a:off x="2449" y="0"/>
                  <a:ext cx="1253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349" name="Group 13"/>
              <p:cNvGrpSpPr>
                <a:grpSpLocks/>
              </p:cNvGrpSpPr>
              <p:nvPr/>
            </p:nvGrpSpPr>
            <p:grpSpPr bwMode="auto">
              <a:xfrm>
                <a:off x="0" y="480"/>
                <a:ext cx="1851" cy="1728"/>
                <a:chOff x="0" y="480"/>
                <a:chExt cx="1851" cy="1728"/>
              </a:xfrm>
            </p:grpSpPr>
            <p:sp>
              <p:nvSpPr>
                <p:cNvPr id="142353" name="Rectangle 14"/>
                <p:cNvSpPr>
                  <a:spLocks noChangeArrowheads="1"/>
                </p:cNvSpPr>
                <p:nvPr/>
              </p:nvSpPr>
              <p:spPr bwMode="auto">
                <a:xfrm>
                  <a:off x="28" y="480"/>
                  <a:ext cx="1795" cy="17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Ar bätsi kät’ar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, ar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kät’ar sapo o jar xito ne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xayu.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-Ar sapo bí 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jar xito.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-Ner bätsi bí ‘ñähä ... ähwar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ne ‘bond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 ya thiza ne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xayu.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-Ner bätsi ya bí nangi kor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ne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xayu ne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t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xito ne bí 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xár sapo ne ‘bond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 ya bota.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-Ar ... ar bätsi hongar sapo ... k’ät ... ya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ár bota ner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bí fot’ár ñä jar xito ... ne ar bätsi ya bí nangi ... ya bí nangi ... ne nör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xi fotár ñä jar xito.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Courier New" pitchFamily="-105" charset="0"/>
                      <a:ea typeface="Times New Roman" pitchFamily="-105" charset="0"/>
                      <a:cs typeface="Times New Roman" pitchFamily="-105" charset="0"/>
                    </a:rPr>
                    <a:t> </a:t>
                  </a:r>
                </a:p>
                <a:p>
                  <a:endParaRPr lang="nl-NL" sz="1600" b="0">
                    <a:solidFill>
                      <a:schemeClr val="fol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42354" name="Rectangle 15"/>
                <p:cNvSpPr>
                  <a:spLocks noChangeArrowheads="1"/>
                </p:cNvSpPr>
                <p:nvPr/>
              </p:nvSpPr>
              <p:spPr bwMode="auto">
                <a:xfrm>
                  <a:off x="0" y="480"/>
                  <a:ext cx="1851" cy="172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350" name="Group 16"/>
              <p:cNvGrpSpPr>
                <a:grpSpLocks/>
              </p:cNvGrpSpPr>
              <p:nvPr/>
            </p:nvGrpSpPr>
            <p:grpSpPr bwMode="auto">
              <a:xfrm>
                <a:off x="1851" y="480"/>
                <a:ext cx="1851" cy="1728"/>
                <a:chOff x="1851" y="480"/>
                <a:chExt cx="1851" cy="1728"/>
              </a:xfrm>
            </p:grpSpPr>
            <p:sp>
              <p:nvSpPr>
                <p:cNvPr id="142351" name="Rectangle 17"/>
                <p:cNvSpPr>
                  <a:spLocks noChangeArrowheads="1"/>
                </p:cNvSpPr>
                <p:nvPr/>
              </p:nvSpPr>
              <p:spPr bwMode="auto">
                <a:xfrm>
                  <a:off x="1879" y="480"/>
                  <a:ext cx="1795" cy="17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</a:t>
                  </a:r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El ... el niño está viendo (-) el perro, el perro está viendo (-) el ... el sapo, su camisa está tirado en el suelo.</a:t>
                  </a:r>
                  <a:endParaRPr lang="nl-NL" sz="1600" b="0">
                    <a:solidFill>
                      <a:schemeClr val="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... el niño está dormido con su perro y su camisa está tirado ahí. El sapo ya salió (-) la botella.</a:t>
                  </a:r>
                  <a:endParaRPr lang="nl-NL" sz="1600" b="0">
                    <a:solidFill>
                      <a:schemeClr val="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niño ya se despiertó con su perro. Y el ... su camisa está tirado ahí.</a:t>
                  </a:r>
                  <a:endParaRPr lang="nl-NL" sz="1600" b="0">
                    <a:solidFill>
                      <a:schemeClr val="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niño está buscando (-) su ... su sapo. El perro se metió la cabeza en la botella.</a:t>
                  </a:r>
                  <a:endParaRPr lang="nl-NL" sz="1600" b="0">
                    <a:solidFill>
                      <a:schemeClr val="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perro se metió su cabeza en el ... la botella y el niño está gritando.</a:t>
                  </a:r>
                  <a:endParaRPr lang="nl-NL" sz="1600" b="0">
                    <a:solidFill>
                      <a:schemeClr val="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... el ... el perro se cayó. El niño está somando la ventana.</a:t>
                  </a:r>
                  <a:endParaRPr lang="nl-NL" sz="1600" b="0">
                    <a:solidFill>
                      <a:schemeClr val="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hlink"/>
                      </a:solidFill>
                      <a:latin typeface="Courier New" pitchFamily="-105" charset="0"/>
                      <a:ea typeface="Times New Roman" pitchFamily="-105" charset="0"/>
                      <a:cs typeface="Times New Roman" pitchFamily="-105" charset="0"/>
                    </a:rPr>
                    <a:t> </a:t>
                  </a:r>
                </a:p>
                <a:p>
                  <a:endParaRPr lang="nl-NL" sz="16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42352" name="Rectangle 18"/>
                <p:cNvSpPr>
                  <a:spLocks noChangeArrowheads="1"/>
                </p:cNvSpPr>
                <p:nvPr/>
              </p:nvSpPr>
              <p:spPr bwMode="auto">
                <a:xfrm>
                  <a:off x="1851" y="480"/>
                  <a:ext cx="1851" cy="172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42345" name="Rectangle 19"/>
            <p:cNvSpPr>
              <a:spLocks noChangeArrowheads="1"/>
            </p:cNvSpPr>
            <p:nvPr/>
          </p:nvSpPr>
          <p:spPr bwMode="auto">
            <a:xfrm>
              <a:off x="-3" y="-3"/>
              <a:ext cx="3708" cy="2214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2341" name="Rectangle 2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/>
              <a:t>Example data structure</a:t>
            </a:r>
            <a:endParaRPr lang="nl-NL"/>
          </a:p>
        </p:txBody>
      </p:sp>
      <p:sp>
        <p:nvSpPr>
          <p:cNvPr id="142342" name="Rectangle 21"/>
          <p:cNvSpPr>
            <a:spLocks noChangeArrowheads="1"/>
          </p:cNvSpPr>
          <p:nvPr/>
        </p:nvSpPr>
        <p:spPr bwMode="auto">
          <a:xfrm>
            <a:off x="4787900" y="2995613"/>
            <a:ext cx="4176713" cy="35290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343" name="Line 22"/>
          <p:cNvSpPr>
            <a:spLocks noChangeShapeType="1"/>
          </p:cNvSpPr>
          <p:nvPr/>
        </p:nvSpPr>
        <p:spPr bwMode="auto">
          <a:xfrm flipH="1">
            <a:off x="8243888" y="765175"/>
            <a:ext cx="215900" cy="20161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4336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E15FDE-B39D-0C43-9FB6-AD2E819D074B}" type="slidenum">
              <a:rPr lang="en-US" smtClean="0"/>
              <a:pPr/>
              <a:t>127</a:t>
            </a:fld>
            <a:endParaRPr lang="en-US" smtClean="0"/>
          </a:p>
        </p:txBody>
      </p:sp>
      <p:grpSp>
        <p:nvGrpSpPr>
          <p:cNvPr id="143364" name="Group 2"/>
          <p:cNvGrpSpPr>
            <a:grpSpLocks/>
          </p:cNvGrpSpPr>
          <p:nvPr/>
        </p:nvGrpSpPr>
        <p:grpSpPr bwMode="auto">
          <a:xfrm>
            <a:off x="609600" y="1981200"/>
            <a:ext cx="8305800" cy="4495800"/>
            <a:chOff x="-3" y="-3"/>
            <a:chExt cx="3708" cy="2214"/>
          </a:xfrm>
        </p:grpSpPr>
        <p:grpSp>
          <p:nvGrpSpPr>
            <p:cNvPr id="143367" name="Group 3"/>
            <p:cNvGrpSpPr>
              <a:grpSpLocks/>
            </p:cNvGrpSpPr>
            <p:nvPr/>
          </p:nvGrpSpPr>
          <p:grpSpPr bwMode="auto">
            <a:xfrm>
              <a:off x="0" y="0"/>
              <a:ext cx="3702" cy="2208"/>
              <a:chOff x="0" y="0"/>
              <a:chExt cx="3702" cy="2208"/>
            </a:xfrm>
          </p:grpSpPr>
          <p:grpSp>
            <p:nvGrpSpPr>
              <p:cNvPr id="14336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1253" cy="480"/>
                <a:chOff x="0" y="0"/>
                <a:chExt cx="1253" cy="480"/>
              </a:xfrm>
            </p:grpSpPr>
            <p:sp>
              <p:nvSpPr>
                <p:cNvPr id="143382" name="Rectangle 5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1197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Entrevista corregida </a:t>
                  </a:r>
                  <a:endParaRPr lang="nl-NL" sz="160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(marzo 2004)</a:t>
                  </a:r>
                  <a:endParaRPr lang="nl-NL" sz="160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1600">
                    <a:latin typeface="Times New Roman" pitchFamily="-105" charset="0"/>
                  </a:endParaRPr>
                </a:p>
              </p:txBody>
            </p:sp>
            <p:sp>
              <p:nvSpPr>
                <p:cNvPr id="143383" name="Rectangle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53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3370" name="Group 7"/>
              <p:cNvGrpSpPr>
                <a:grpSpLocks/>
              </p:cNvGrpSpPr>
              <p:nvPr/>
            </p:nvGrpSpPr>
            <p:grpSpPr bwMode="auto">
              <a:xfrm>
                <a:off x="1253" y="0"/>
                <a:ext cx="1196" cy="480"/>
                <a:chOff x="1253" y="0"/>
                <a:chExt cx="1196" cy="480"/>
              </a:xfrm>
            </p:grpSpPr>
            <p:sp>
              <p:nvSpPr>
                <p:cNvPr id="143380" name="Rectangle 8"/>
                <p:cNvSpPr>
                  <a:spLocks noChangeArrowheads="1"/>
                </p:cNvSpPr>
                <p:nvPr/>
              </p:nvSpPr>
              <p:spPr bwMode="auto">
                <a:xfrm>
                  <a:off x="1281" y="0"/>
                  <a:ext cx="1140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Entrevistada: 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Juana Juárez Pérez (44)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en-US" sz="1600" b="0">
                      <a:latin typeface="Times New Roman" pitchFamily="-105" charset="0"/>
                    </a:rPr>
                    <a:t>…</a:t>
                  </a:r>
                  <a:endParaRPr lang="nl-NL" sz="1600" b="0">
                    <a:latin typeface="Times New Roman" pitchFamily="-105" charset="0"/>
                  </a:endParaRPr>
                </a:p>
              </p:txBody>
            </p:sp>
            <p:sp>
              <p:nvSpPr>
                <p:cNvPr id="143381" name="Rectangle 9"/>
                <p:cNvSpPr>
                  <a:spLocks noChangeArrowheads="1"/>
                </p:cNvSpPr>
                <p:nvPr/>
              </p:nvSpPr>
              <p:spPr bwMode="auto">
                <a:xfrm>
                  <a:off x="1253" y="0"/>
                  <a:ext cx="1196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3371" name="Group 10"/>
              <p:cNvGrpSpPr>
                <a:grpSpLocks/>
              </p:cNvGrpSpPr>
              <p:nvPr/>
            </p:nvGrpSpPr>
            <p:grpSpPr bwMode="auto">
              <a:xfrm>
                <a:off x="2449" y="0"/>
                <a:ext cx="1253" cy="480"/>
                <a:chOff x="2449" y="0"/>
                <a:chExt cx="1253" cy="480"/>
              </a:xfrm>
            </p:grpSpPr>
            <p:sp>
              <p:nvSpPr>
                <p:cNvPr id="143378" name="Rectangle 11"/>
                <p:cNvSpPr>
                  <a:spLocks noChangeArrowheads="1"/>
                </p:cNvSpPr>
                <p:nvPr/>
              </p:nvSpPr>
              <p:spPr bwMode="auto">
                <a:xfrm>
                  <a:off x="2477" y="0"/>
                  <a:ext cx="1197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Entrevistador: 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Oswaldo Chaparro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1600" b="0">
                    <a:latin typeface="Times New Roman" pitchFamily="-105" charset="0"/>
                  </a:endParaRPr>
                </a:p>
              </p:txBody>
            </p:sp>
            <p:sp>
              <p:nvSpPr>
                <p:cNvPr id="143379" name="Rectangle 12"/>
                <p:cNvSpPr>
                  <a:spLocks noChangeArrowheads="1"/>
                </p:cNvSpPr>
                <p:nvPr/>
              </p:nvSpPr>
              <p:spPr bwMode="auto">
                <a:xfrm>
                  <a:off x="2449" y="0"/>
                  <a:ext cx="1253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3372" name="Group 13"/>
              <p:cNvGrpSpPr>
                <a:grpSpLocks/>
              </p:cNvGrpSpPr>
              <p:nvPr/>
            </p:nvGrpSpPr>
            <p:grpSpPr bwMode="auto">
              <a:xfrm>
                <a:off x="0" y="480"/>
                <a:ext cx="1851" cy="1728"/>
                <a:chOff x="0" y="480"/>
                <a:chExt cx="1851" cy="1728"/>
              </a:xfrm>
            </p:grpSpPr>
            <p:sp>
              <p:nvSpPr>
                <p:cNvPr id="143376" name="Rectangle 14"/>
                <p:cNvSpPr>
                  <a:spLocks noChangeArrowheads="1"/>
                </p:cNvSpPr>
                <p:nvPr/>
              </p:nvSpPr>
              <p:spPr bwMode="auto">
                <a:xfrm>
                  <a:off x="28" y="480"/>
                  <a:ext cx="1795" cy="17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Ar bätsi kät’ar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, ar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kät’ar 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sapo</a:t>
                  </a:r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 jar xito ne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xayu.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-Ar 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sapo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bí 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jar xito.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-Ner bätsi bí ‘ñähä ... ähwar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ne ‘bond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 ya thiza ne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xayu.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-Ner bätsi ya bí nangi 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ne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xayu ne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t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xito ne bí 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xár 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sapo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ne ‘bond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 ya 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bota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-Ar ... ar bätsi hongar 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sapo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... k’ät ... ya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ár 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bota</a:t>
                  </a:r>
                  <a:r>
                    <a:rPr lang="nl-NL" sz="1600" i="1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ner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bí fot’ár ñä jar xito ... ne ar bätsi ya bí nangi ... ya bí nangi ... ne nör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xi fotár ñä jar xito.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Courier New" pitchFamily="-105" charset="0"/>
                      <a:ea typeface="Times New Roman" pitchFamily="-105" charset="0"/>
                      <a:cs typeface="Times New Roman" pitchFamily="-105" charset="0"/>
                    </a:rPr>
                    <a:t> </a:t>
                  </a:r>
                  <a:endParaRPr lang="nl-NL" sz="1600" b="0">
                    <a:latin typeface="Times New Roman" pitchFamily="-105" charset="0"/>
                  </a:endParaRPr>
                </a:p>
              </p:txBody>
            </p:sp>
            <p:sp>
              <p:nvSpPr>
                <p:cNvPr id="143377" name="Rectangle 15"/>
                <p:cNvSpPr>
                  <a:spLocks noChangeArrowheads="1"/>
                </p:cNvSpPr>
                <p:nvPr/>
              </p:nvSpPr>
              <p:spPr bwMode="auto">
                <a:xfrm>
                  <a:off x="0" y="480"/>
                  <a:ext cx="1851" cy="172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3373" name="Group 16"/>
              <p:cNvGrpSpPr>
                <a:grpSpLocks/>
              </p:cNvGrpSpPr>
              <p:nvPr/>
            </p:nvGrpSpPr>
            <p:grpSpPr bwMode="auto">
              <a:xfrm>
                <a:off x="1851" y="480"/>
                <a:ext cx="1851" cy="1728"/>
                <a:chOff x="1851" y="480"/>
                <a:chExt cx="1851" cy="1728"/>
              </a:xfrm>
            </p:grpSpPr>
            <p:sp>
              <p:nvSpPr>
                <p:cNvPr id="143374" name="Rectangle 17"/>
                <p:cNvSpPr>
                  <a:spLocks noChangeArrowheads="1"/>
                </p:cNvSpPr>
                <p:nvPr/>
              </p:nvSpPr>
              <p:spPr bwMode="auto">
                <a:xfrm>
                  <a:off x="1879" y="480"/>
                  <a:ext cx="1795" cy="17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</a:t>
                  </a:r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El ... el niño está viendo (-) el perro, el perro está viendo (-) el ... el sapo, su camisa está tirado en el suelo.</a:t>
                  </a:r>
                  <a:endParaRPr lang="nl-NL" sz="1600" b="0">
                    <a:solidFill>
                      <a:schemeClr val="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... el niño está dormido con su perro y su camisa está tirado ahí. El sapo ya salió (-) la botella.</a:t>
                  </a:r>
                  <a:endParaRPr lang="nl-NL" sz="1600" b="0">
                    <a:solidFill>
                      <a:schemeClr val="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niño ya se despiertó con su perro. Y el ... su camisa está tirado ahí.</a:t>
                  </a:r>
                  <a:endParaRPr lang="nl-NL" sz="1600" b="0">
                    <a:solidFill>
                      <a:schemeClr val="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niño está buscando (-) su ... su sapo. El perro se metió la cabeza en la botella.</a:t>
                  </a:r>
                  <a:endParaRPr lang="nl-NL" sz="1600" b="0">
                    <a:solidFill>
                      <a:schemeClr val="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perro se metió su cabeza en el ... la botella y el niño está gritando.</a:t>
                  </a:r>
                  <a:endParaRPr lang="nl-NL" sz="1600" b="0">
                    <a:solidFill>
                      <a:schemeClr val="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... el ... el perro se cayó. El niño está somando la ventana.</a:t>
                  </a:r>
                  <a:endParaRPr lang="nl-NL" sz="1600" b="0">
                    <a:solidFill>
                      <a:schemeClr val="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latin typeface="Courier New" pitchFamily="-105" charset="0"/>
                      <a:ea typeface="Times New Roman" pitchFamily="-105" charset="0"/>
                      <a:cs typeface="Times New Roman" pitchFamily="-105" charset="0"/>
                    </a:rPr>
                    <a:t> </a:t>
                  </a:r>
                </a:p>
                <a:p>
                  <a:endParaRPr lang="nl-NL" sz="1600" b="0">
                    <a:latin typeface="Times New Roman" pitchFamily="-105" charset="0"/>
                  </a:endParaRPr>
                </a:p>
              </p:txBody>
            </p:sp>
            <p:sp>
              <p:nvSpPr>
                <p:cNvPr id="143375" name="Rectangle 18"/>
                <p:cNvSpPr>
                  <a:spLocks noChangeArrowheads="1"/>
                </p:cNvSpPr>
                <p:nvPr/>
              </p:nvSpPr>
              <p:spPr bwMode="auto">
                <a:xfrm>
                  <a:off x="1851" y="480"/>
                  <a:ext cx="1851" cy="172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43368" name="Rectangle 19"/>
            <p:cNvSpPr>
              <a:spLocks noChangeArrowheads="1"/>
            </p:cNvSpPr>
            <p:nvPr/>
          </p:nvSpPr>
          <p:spPr bwMode="auto">
            <a:xfrm>
              <a:off x="-3" y="-3"/>
              <a:ext cx="3708" cy="2214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3365" name="Rectangle 2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/>
              <a:t>Example data structure</a:t>
            </a:r>
            <a:endParaRPr lang="nl-NL"/>
          </a:p>
        </p:txBody>
      </p:sp>
      <p:sp>
        <p:nvSpPr>
          <p:cNvPr id="143366" name="Rectangle 21"/>
          <p:cNvSpPr>
            <a:spLocks noChangeArrowheads="1"/>
          </p:cNvSpPr>
          <p:nvPr/>
        </p:nvSpPr>
        <p:spPr bwMode="auto">
          <a:xfrm>
            <a:off x="611188" y="2924175"/>
            <a:ext cx="4176712" cy="35290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4438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FFAAD3-E369-5D43-AACF-204DF2D2BA83}" type="slidenum">
              <a:rPr lang="en-US" smtClean="0"/>
              <a:pPr/>
              <a:t>128</a:t>
            </a:fld>
            <a:endParaRPr lang="en-US" smtClean="0"/>
          </a:p>
        </p:txBody>
      </p:sp>
      <p:grpSp>
        <p:nvGrpSpPr>
          <p:cNvPr id="144388" name="Group 2"/>
          <p:cNvGrpSpPr>
            <a:grpSpLocks/>
          </p:cNvGrpSpPr>
          <p:nvPr/>
        </p:nvGrpSpPr>
        <p:grpSpPr bwMode="auto">
          <a:xfrm>
            <a:off x="609600" y="1981200"/>
            <a:ext cx="8305800" cy="4495800"/>
            <a:chOff x="-3" y="-3"/>
            <a:chExt cx="3708" cy="2214"/>
          </a:xfrm>
        </p:grpSpPr>
        <p:grpSp>
          <p:nvGrpSpPr>
            <p:cNvPr id="144391" name="Group 3"/>
            <p:cNvGrpSpPr>
              <a:grpSpLocks/>
            </p:cNvGrpSpPr>
            <p:nvPr/>
          </p:nvGrpSpPr>
          <p:grpSpPr bwMode="auto">
            <a:xfrm>
              <a:off x="0" y="0"/>
              <a:ext cx="3702" cy="2208"/>
              <a:chOff x="0" y="0"/>
              <a:chExt cx="3702" cy="2208"/>
            </a:xfrm>
          </p:grpSpPr>
          <p:grpSp>
            <p:nvGrpSpPr>
              <p:cNvPr id="144393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1253" cy="480"/>
                <a:chOff x="0" y="0"/>
                <a:chExt cx="1253" cy="480"/>
              </a:xfrm>
            </p:grpSpPr>
            <p:sp>
              <p:nvSpPr>
                <p:cNvPr id="144406" name="Rectangle 5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1197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Entrevista corregida </a:t>
                  </a:r>
                  <a:endParaRPr lang="nl-NL" sz="160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(marzo 2004)</a:t>
                  </a:r>
                  <a:endParaRPr lang="nl-NL" sz="1600">
                    <a:latin typeface="Times New Roman" pitchFamily="-105" charset="0"/>
                  </a:endParaRPr>
                </a:p>
              </p:txBody>
            </p:sp>
            <p:sp>
              <p:nvSpPr>
                <p:cNvPr id="144407" name="Rectangle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53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4394" name="Group 7"/>
              <p:cNvGrpSpPr>
                <a:grpSpLocks/>
              </p:cNvGrpSpPr>
              <p:nvPr/>
            </p:nvGrpSpPr>
            <p:grpSpPr bwMode="auto">
              <a:xfrm>
                <a:off x="1253" y="0"/>
                <a:ext cx="1196" cy="480"/>
                <a:chOff x="1253" y="0"/>
                <a:chExt cx="1196" cy="480"/>
              </a:xfrm>
            </p:grpSpPr>
            <p:sp>
              <p:nvSpPr>
                <p:cNvPr id="144404" name="Rectangle 8"/>
                <p:cNvSpPr>
                  <a:spLocks noChangeArrowheads="1"/>
                </p:cNvSpPr>
                <p:nvPr/>
              </p:nvSpPr>
              <p:spPr bwMode="auto">
                <a:xfrm>
                  <a:off x="1281" y="0"/>
                  <a:ext cx="1140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Entrevistada: 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Juana Juárez Pérez (44)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en-US" sz="1600" b="0">
                      <a:latin typeface="Times New Roman" pitchFamily="-105" charset="0"/>
                    </a:rPr>
                    <a:t>…</a:t>
                  </a:r>
                  <a:endParaRPr lang="nl-NL" sz="1600" b="0">
                    <a:latin typeface="Times New Roman" pitchFamily="-105" charset="0"/>
                  </a:endParaRPr>
                </a:p>
              </p:txBody>
            </p:sp>
            <p:sp>
              <p:nvSpPr>
                <p:cNvPr id="144405" name="Rectangle 9"/>
                <p:cNvSpPr>
                  <a:spLocks noChangeArrowheads="1"/>
                </p:cNvSpPr>
                <p:nvPr/>
              </p:nvSpPr>
              <p:spPr bwMode="auto">
                <a:xfrm>
                  <a:off x="1253" y="0"/>
                  <a:ext cx="1196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4395" name="Group 10"/>
              <p:cNvGrpSpPr>
                <a:grpSpLocks/>
              </p:cNvGrpSpPr>
              <p:nvPr/>
            </p:nvGrpSpPr>
            <p:grpSpPr bwMode="auto">
              <a:xfrm>
                <a:off x="2449" y="0"/>
                <a:ext cx="1253" cy="480"/>
                <a:chOff x="2449" y="0"/>
                <a:chExt cx="1253" cy="480"/>
              </a:xfrm>
            </p:grpSpPr>
            <p:sp>
              <p:nvSpPr>
                <p:cNvPr id="144402" name="Rectangle 11"/>
                <p:cNvSpPr>
                  <a:spLocks noChangeArrowheads="1"/>
                </p:cNvSpPr>
                <p:nvPr/>
              </p:nvSpPr>
              <p:spPr bwMode="auto">
                <a:xfrm>
                  <a:off x="2477" y="0"/>
                  <a:ext cx="1197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Entrevistador: 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Oswaldo Chaparro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1600" b="0">
                    <a:latin typeface="Times New Roman" pitchFamily="-105" charset="0"/>
                  </a:endParaRPr>
                </a:p>
              </p:txBody>
            </p:sp>
            <p:sp>
              <p:nvSpPr>
                <p:cNvPr id="144403" name="Rectangle 12"/>
                <p:cNvSpPr>
                  <a:spLocks noChangeArrowheads="1"/>
                </p:cNvSpPr>
                <p:nvPr/>
              </p:nvSpPr>
              <p:spPr bwMode="auto">
                <a:xfrm>
                  <a:off x="2449" y="0"/>
                  <a:ext cx="1253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4396" name="Group 13"/>
              <p:cNvGrpSpPr>
                <a:grpSpLocks/>
              </p:cNvGrpSpPr>
              <p:nvPr/>
            </p:nvGrpSpPr>
            <p:grpSpPr bwMode="auto">
              <a:xfrm>
                <a:off x="0" y="480"/>
                <a:ext cx="1851" cy="1728"/>
                <a:chOff x="0" y="480"/>
                <a:chExt cx="1851" cy="1728"/>
              </a:xfrm>
            </p:grpSpPr>
            <p:sp>
              <p:nvSpPr>
                <p:cNvPr id="144400" name="Rectangle 14"/>
                <p:cNvSpPr>
                  <a:spLocks noChangeArrowheads="1"/>
                </p:cNvSpPr>
                <p:nvPr/>
              </p:nvSpPr>
              <p:spPr bwMode="auto">
                <a:xfrm>
                  <a:off x="28" y="480"/>
                  <a:ext cx="1795" cy="17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Ar bätsi kät’ar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, ar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kät’ar 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sapo</a:t>
                  </a:r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 jar xito ne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xayu.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-Ar 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sapo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bí 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jar xito.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-Ner bätsi bí ‘ñähä ... ähwar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ne ‘bond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 ya thiza ne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xayu.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-Ner bätsi ya bí nangi 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ko</a:t>
                  </a:r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r 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ne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xayu ne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t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xito ne bí 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xár 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sapo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ne ‘bond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 ya 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bota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-Ar ... ar bätsi hongar 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sapo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... k’ät ... ya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ár 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bota</a:t>
                  </a:r>
                  <a:r>
                    <a:rPr lang="nl-NL" sz="1600" i="1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ner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bí fot’ár ñä jar xito ... ne ar bätsi ya bí nangi ... ya bí nangi ... ne nör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xi fotár ñä jar xito.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Courier New" pitchFamily="-105" charset="0"/>
                      <a:ea typeface="Times New Roman" pitchFamily="-105" charset="0"/>
                      <a:cs typeface="Times New Roman" pitchFamily="-105" charset="0"/>
                    </a:rPr>
                    <a:t> </a:t>
                  </a:r>
                </a:p>
                <a:p>
                  <a:endParaRPr lang="nl-NL" sz="1600" b="0">
                    <a:solidFill>
                      <a:schemeClr val="fol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44401" name="Rectangle 15"/>
                <p:cNvSpPr>
                  <a:spLocks noChangeArrowheads="1"/>
                </p:cNvSpPr>
                <p:nvPr/>
              </p:nvSpPr>
              <p:spPr bwMode="auto">
                <a:xfrm>
                  <a:off x="0" y="480"/>
                  <a:ext cx="1851" cy="172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4397" name="Group 16"/>
              <p:cNvGrpSpPr>
                <a:grpSpLocks/>
              </p:cNvGrpSpPr>
              <p:nvPr/>
            </p:nvGrpSpPr>
            <p:grpSpPr bwMode="auto">
              <a:xfrm>
                <a:off x="1851" y="480"/>
                <a:ext cx="1851" cy="1728"/>
                <a:chOff x="1851" y="480"/>
                <a:chExt cx="1851" cy="1728"/>
              </a:xfrm>
            </p:grpSpPr>
            <p:sp>
              <p:nvSpPr>
                <p:cNvPr id="144398" name="Rectangle 17"/>
                <p:cNvSpPr>
                  <a:spLocks noChangeArrowheads="1"/>
                </p:cNvSpPr>
                <p:nvPr/>
              </p:nvSpPr>
              <p:spPr bwMode="auto">
                <a:xfrm>
                  <a:off x="1879" y="480"/>
                  <a:ext cx="1795" cy="17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</a:t>
                  </a:r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El ... el niño está viendo </a:t>
                  </a:r>
                  <a:r>
                    <a:rPr lang="nl-NL" sz="1600" i="1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(-) </a:t>
                  </a:r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el perro, el perro está viendo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</a:t>
                  </a:r>
                  <a:r>
                    <a:rPr lang="nl-NL" sz="1600" i="1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(-)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</a:t>
                  </a:r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el ... el sapo, su camisa está </a:t>
                  </a:r>
                  <a:r>
                    <a:rPr lang="nl-NL" sz="1600" i="1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tirado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</a:t>
                  </a:r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en el suelo.</a:t>
                  </a:r>
                  <a:endParaRPr lang="nl-NL" sz="1600" b="0">
                    <a:solidFill>
                      <a:schemeClr val="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... el niño está dormido con su perro y su camisa está </a:t>
                  </a:r>
                  <a:r>
                    <a:rPr lang="nl-NL" sz="1600" i="1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tirado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</a:t>
                  </a:r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ahí. El sapo ya salió </a:t>
                  </a:r>
                  <a:r>
                    <a:rPr lang="nl-NL" sz="1600" i="1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(-) </a:t>
                  </a:r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la botella.</a:t>
                  </a:r>
                  <a:endParaRPr lang="nl-NL" sz="1600" b="0">
                    <a:solidFill>
                      <a:schemeClr val="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niño ya se </a:t>
                  </a:r>
                  <a:r>
                    <a:rPr lang="nl-NL" sz="1600" i="1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despiertó</a:t>
                  </a:r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con su perro. Y el ... su camisa está </a:t>
                  </a:r>
                  <a:r>
                    <a:rPr lang="nl-NL" sz="1600" i="1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tirado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</a:t>
                  </a:r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ahí.</a:t>
                  </a:r>
                  <a:endParaRPr lang="nl-NL" sz="1600" b="0">
                    <a:solidFill>
                      <a:schemeClr val="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niño está buscando </a:t>
                  </a:r>
                  <a:r>
                    <a:rPr lang="nl-NL" sz="1600" i="1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(-) </a:t>
                  </a:r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su ... su sapo. El perro </a:t>
                  </a:r>
                  <a:r>
                    <a:rPr lang="nl-NL" sz="1600" i="1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se metió</a:t>
                  </a:r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la cabeza en la botella.</a:t>
                  </a:r>
                  <a:endParaRPr lang="nl-NL" sz="1600" b="0">
                    <a:solidFill>
                      <a:schemeClr val="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perro </a:t>
                  </a:r>
                  <a:r>
                    <a:rPr lang="nl-NL" sz="1600" i="1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se metió</a:t>
                  </a:r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</a:t>
                  </a:r>
                  <a:r>
                    <a:rPr lang="nl-NL" sz="1600" i="1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su cabeza</a:t>
                  </a:r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en </a:t>
                  </a:r>
                  <a:r>
                    <a:rPr lang="nl-NL" sz="1600" i="1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el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... </a:t>
                  </a:r>
                  <a:r>
                    <a:rPr lang="nl-NL" sz="1600" i="1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la botella</a:t>
                  </a:r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y el niño está gritando.</a:t>
                  </a:r>
                  <a:endParaRPr lang="nl-NL" sz="1600" b="0">
                    <a:solidFill>
                      <a:schemeClr val="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-El ... el ... el perro se cayó. El niño está </a:t>
                  </a:r>
                  <a:r>
                    <a:rPr lang="nl-NL" sz="1600" i="1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somando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</a:t>
                  </a:r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la ventana.</a:t>
                  </a:r>
                  <a:endParaRPr lang="nl-NL" sz="1600" b="0">
                    <a:solidFill>
                      <a:schemeClr val="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Courier New" pitchFamily="-105" charset="0"/>
                      <a:ea typeface="Times New Roman" pitchFamily="-105" charset="0"/>
                      <a:cs typeface="Times New Roman" pitchFamily="-105" charset="0"/>
                    </a:rPr>
                    <a:t> </a:t>
                  </a:r>
                </a:p>
                <a:p>
                  <a:endParaRPr lang="nl-NL" sz="1600" b="0">
                    <a:solidFill>
                      <a:schemeClr val="fol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44399" name="Rectangle 18"/>
                <p:cNvSpPr>
                  <a:spLocks noChangeArrowheads="1"/>
                </p:cNvSpPr>
                <p:nvPr/>
              </p:nvSpPr>
              <p:spPr bwMode="auto">
                <a:xfrm>
                  <a:off x="1851" y="480"/>
                  <a:ext cx="1851" cy="172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44392" name="Rectangle 19"/>
            <p:cNvSpPr>
              <a:spLocks noChangeArrowheads="1"/>
            </p:cNvSpPr>
            <p:nvPr/>
          </p:nvSpPr>
          <p:spPr bwMode="auto">
            <a:xfrm>
              <a:off x="-3" y="-3"/>
              <a:ext cx="3708" cy="2214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4389" name="Rectangle 2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/>
              <a:t>Example data structure</a:t>
            </a:r>
            <a:endParaRPr lang="nl-NL"/>
          </a:p>
        </p:txBody>
      </p:sp>
      <p:sp>
        <p:nvSpPr>
          <p:cNvPr id="144390" name="Rectangle 21"/>
          <p:cNvSpPr>
            <a:spLocks noChangeArrowheads="1"/>
          </p:cNvSpPr>
          <p:nvPr/>
        </p:nvSpPr>
        <p:spPr bwMode="auto">
          <a:xfrm>
            <a:off x="4787900" y="2924175"/>
            <a:ext cx="4176713" cy="35290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454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AADB69-C1A2-904D-B256-9217545DBC22}" type="slidenum">
              <a:rPr lang="en-US" smtClean="0"/>
              <a:pPr/>
              <a:t>129</a:t>
            </a:fld>
            <a:endParaRPr lang="en-US" smtClean="0"/>
          </a:p>
        </p:txBody>
      </p:sp>
      <p:sp>
        <p:nvSpPr>
          <p:cNvPr id="145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Data collected</a:t>
            </a:r>
            <a:endParaRPr lang="en-GB">
              <a:solidFill>
                <a:schemeClr val="folHlink"/>
              </a:solidFill>
            </a:endParaRPr>
          </a:p>
        </p:txBody>
      </p:sp>
      <p:sp>
        <p:nvSpPr>
          <p:cNvPr id="145413" name="Text Box 5"/>
          <p:cNvSpPr txBox="1">
            <a:spLocks noChangeArrowheads="1"/>
          </p:cNvSpPr>
          <p:nvPr/>
        </p:nvSpPr>
        <p:spPr bwMode="auto">
          <a:xfrm>
            <a:off x="684213" y="2420938"/>
            <a:ext cx="44529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>
                <a:solidFill>
                  <a:schemeClr val="folHlink"/>
                </a:solidFill>
              </a:rPr>
              <a:t>Spanish collected to assess:</a:t>
            </a:r>
          </a:p>
          <a:p>
            <a:endParaRPr lang="en-GB" sz="240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867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511A6F2-B816-1B46-AB14-91CB431ABF1B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Contact + Change</a:t>
            </a:r>
            <a:endParaRPr lang="nl-NL"/>
          </a:p>
        </p:txBody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531813" y="5172075"/>
            <a:ext cx="1620837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Minimum</a:t>
            </a:r>
            <a:endParaRPr lang="nl-NL" sz="2400">
              <a:solidFill>
                <a:srgbClr val="00CC00"/>
              </a:solidFill>
            </a:endParaRPr>
          </a:p>
        </p:txBody>
      </p:sp>
      <p:sp>
        <p:nvSpPr>
          <p:cNvPr id="28678" name="Text Box 4"/>
          <p:cNvSpPr txBox="1">
            <a:spLocks noChangeArrowheads="1"/>
          </p:cNvSpPr>
          <p:nvPr/>
        </p:nvSpPr>
        <p:spPr bwMode="auto">
          <a:xfrm>
            <a:off x="6750050" y="5157788"/>
            <a:ext cx="1700213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Maximum</a:t>
            </a:r>
            <a:endParaRPr lang="nl-NL" sz="2400">
              <a:solidFill>
                <a:schemeClr val="hlink"/>
              </a:solidFill>
            </a:endParaRPr>
          </a:p>
        </p:txBody>
      </p:sp>
      <p:sp>
        <p:nvSpPr>
          <p:cNvPr id="28679" name="Text Box 5"/>
          <p:cNvSpPr txBox="1">
            <a:spLocks noChangeArrowheads="1"/>
          </p:cNvSpPr>
          <p:nvPr/>
        </p:nvSpPr>
        <p:spPr bwMode="auto">
          <a:xfrm>
            <a:off x="439738" y="3352800"/>
            <a:ext cx="1679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Target</a:t>
            </a:r>
          </a:p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Language</a:t>
            </a:r>
            <a:endParaRPr lang="nl-NL" sz="2400">
              <a:solidFill>
                <a:srgbClr val="00CC00"/>
              </a:solidFill>
            </a:endParaRPr>
          </a:p>
        </p:txBody>
      </p:sp>
      <p:sp>
        <p:nvSpPr>
          <p:cNvPr id="28680" name="Text Box 6"/>
          <p:cNvSpPr txBox="1">
            <a:spLocks noChangeArrowheads="1"/>
          </p:cNvSpPr>
          <p:nvPr/>
        </p:nvSpPr>
        <p:spPr bwMode="auto">
          <a:xfrm>
            <a:off x="1139825" y="1997075"/>
            <a:ext cx="1679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Source</a:t>
            </a:r>
          </a:p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Language</a:t>
            </a:r>
            <a:endParaRPr lang="nl-NL" sz="2400">
              <a:solidFill>
                <a:schemeClr val="hlink"/>
              </a:solidFill>
            </a:endParaRPr>
          </a:p>
        </p:txBody>
      </p:sp>
      <p:sp>
        <p:nvSpPr>
          <p:cNvPr id="28681" name="Line 7"/>
          <p:cNvSpPr>
            <a:spLocks noChangeShapeType="1"/>
          </p:cNvSpPr>
          <p:nvPr/>
        </p:nvSpPr>
        <p:spPr bwMode="auto">
          <a:xfrm>
            <a:off x="1219200" y="4648200"/>
            <a:ext cx="6400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2" name="Text Box 8"/>
          <p:cNvSpPr txBox="1">
            <a:spLocks noChangeArrowheads="1"/>
          </p:cNvSpPr>
          <p:nvPr/>
        </p:nvSpPr>
        <p:spPr bwMode="auto">
          <a:xfrm>
            <a:off x="3059113" y="2420938"/>
            <a:ext cx="5715000" cy="12255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GB" sz="2400">
                <a:solidFill>
                  <a:srgbClr val="FF0000"/>
                </a:solidFill>
              </a:rPr>
              <a:t>MOTIVATION</a:t>
            </a:r>
            <a:r>
              <a:rPr lang="en-GB" sz="2400" b="0"/>
              <a:t>: Socio-linguistic situation</a:t>
            </a:r>
          </a:p>
          <a:p>
            <a:pPr marL="457200" indent="-457200" eaLnBrk="1" hangingPunct="1"/>
            <a:endParaRPr lang="en-GB" sz="2400" b="0"/>
          </a:p>
          <a:p>
            <a:pPr marL="457200" indent="-457200" eaLnBrk="1" hangingPunct="1"/>
            <a:r>
              <a:rPr lang="en-GB" sz="2400">
                <a:solidFill>
                  <a:srgbClr val="FF0000"/>
                </a:solidFill>
              </a:rPr>
              <a:t>CONSTRAINTS</a:t>
            </a:r>
            <a:r>
              <a:rPr lang="en-GB" sz="2400" b="0"/>
              <a:t>: Typology of </a:t>
            </a:r>
            <a:r>
              <a:rPr lang="en-GB" sz="2400" b="0">
                <a:solidFill>
                  <a:srgbClr val="10D419"/>
                </a:solidFill>
              </a:rPr>
              <a:t>TL</a:t>
            </a:r>
            <a:r>
              <a:rPr lang="en-GB" sz="2400" b="0"/>
              <a:t> and </a:t>
            </a:r>
            <a:r>
              <a:rPr lang="en-GB" sz="2400" b="0">
                <a:solidFill>
                  <a:schemeClr val="hlink"/>
                </a:solidFill>
              </a:rPr>
              <a:t>SL</a:t>
            </a:r>
          </a:p>
        </p:txBody>
      </p:sp>
      <p:sp>
        <p:nvSpPr>
          <p:cNvPr id="28683" name="Text Box 13"/>
          <p:cNvSpPr txBox="1">
            <a:spLocks noChangeArrowheads="1"/>
          </p:cNvSpPr>
          <p:nvPr/>
        </p:nvSpPr>
        <p:spPr bwMode="auto">
          <a:xfrm>
            <a:off x="663575" y="4221163"/>
            <a:ext cx="387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4400" b="0">
                <a:solidFill>
                  <a:srgbClr val="10D419"/>
                </a:solidFill>
              </a:rPr>
              <a:t>-</a:t>
            </a:r>
            <a:endParaRPr lang="en-US" sz="4400" b="0">
              <a:solidFill>
                <a:srgbClr val="10D419"/>
              </a:solidFill>
            </a:endParaRPr>
          </a:p>
        </p:txBody>
      </p:sp>
      <p:sp>
        <p:nvSpPr>
          <p:cNvPr id="28684" name="Text Box 14"/>
          <p:cNvSpPr txBox="1">
            <a:spLocks noChangeArrowheads="1"/>
          </p:cNvSpPr>
          <p:nvPr/>
        </p:nvSpPr>
        <p:spPr bwMode="auto">
          <a:xfrm>
            <a:off x="7812088" y="4279900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3600" b="0">
                <a:solidFill>
                  <a:srgbClr val="FF0000"/>
                </a:solidFill>
              </a:rPr>
              <a:t>+</a:t>
            </a:r>
            <a:endParaRPr lang="en-US" sz="3600" b="0">
              <a:solidFill>
                <a:srgbClr val="FF0000"/>
              </a:solidFill>
            </a:endParaRPr>
          </a:p>
        </p:txBody>
      </p:sp>
      <p:sp>
        <p:nvSpPr>
          <p:cNvPr id="28685" name="AutoShape 16"/>
          <p:cNvSpPr>
            <a:spLocks noChangeArrowheads="1"/>
          </p:cNvSpPr>
          <p:nvPr/>
        </p:nvSpPr>
        <p:spPr bwMode="auto">
          <a:xfrm rot="1578544">
            <a:off x="1403350" y="2852738"/>
            <a:ext cx="287338" cy="504825"/>
          </a:xfrm>
          <a:prstGeom prst="downArrow">
            <a:avLst>
              <a:gd name="adj1" fmla="val 50000"/>
              <a:gd name="adj2" fmla="val 4392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915510" y="5157788"/>
            <a:ext cx="2935156" cy="92333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  <a:scene3d>
              <a:camera prst="orthographicFront"/>
              <a:lightRig rig="sunset" dir="t"/>
            </a:scene3d>
            <a:sp3d contourW="12700">
              <a:contourClr>
                <a:schemeClr val="accent5">
                  <a:lumMod val="50000"/>
                </a:schemeClr>
              </a:contourClr>
            </a:sp3d>
          </a:bodyPr>
          <a:lstStyle/>
          <a:p>
            <a:pPr algn="ctr">
              <a:defRPr/>
            </a:pPr>
            <a:r>
              <a:rPr lang="en-GB" dirty="0">
                <a:solidFill>
                  <a:srgbClr val="FF0000"/>
                </a:solidFill>
                <a:effectLst>
                  <a:glow>
                    <a:srgbClr val="008000"/>
                  </a:glow>
                </a:effectLst>
              </a:rPr>
              <a:t>Lexical borrowing</a:t>
            </a:r>
          </a:p>
          <a:p>
            <a:pPr algn="ctr">
              <a:defRPr/>
            </a:pPr>
            <a:r>
              <a:rPr lang="en-GB" dirty="0">
                <a:solidFill>
                  <a:srgbClr val="FF0000"/>
                </a:solidFill>
                <a:effectLst>
                  <a:glow>
                    <a:srgbClr val="008000"/>
                  </a:glow>
                </a:effectLst>
              </a:rPr>
              <a:t>Grammatical borrowing</a:t>
            </a:r>
          </a:p>
          <a:p>
            <a:pPr algn="ctr">
              <a:defRPr/>
            </a:pPr>
            <a:r>
              <a:rPr lang="en-GB" dirty="0">
                <a:solidFill>
                  <a:srgbClr val="FF0000"/>
                </a:solidFill>
                <a:effectLst>
                  <a:glow>
                    <a:srgbClr val="008000"/>
                  </a:glow>
                </a:effectLst>
              </a:rPr>
              <a:t>Structural adaptation</a:t>
            </a:r>
            <a:endParaRPr lang="en-US" dirty="0">
              <a:solidFill>
                <a:srgbClr val="FF0000"/>
              </a:solidFill>
              <a:effectLst>
                <a:glow>
                  <a:srgbClr val="008000"/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4643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68B4A7D-24AB-124A-9DE2-B2FE3F13DE4A}" type="slidenum">
              <a:rPr lang="en-US" smtClean="0"/>
              <a:pPr/>
              <a:t>130</a:t>
            </a:fld>
            <a:endParaRPr lang="en-US" smtClean="0"/>
          </a:p>
        </p:txBody>
      </p:sp>
      <p:sp>
        <p:nvSpPr>
          <p:cNvPr id="146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Data collected</a:t>
            </a:r>
            <a:endParaRPr lang="en-GB">
              <a:solidFill>
                <a:schemeClr val="folHlink"/>
              </a:solidFill>
            </a:endParaRPr>
          </a:p>
        </p:txBody>
      </p:sp>
      <p:sp>
        <p:nvSpPr>
          <p:cNvPr id="146437" name="Text Box 3"/>
          <p:cNvSpPr txBox="1">
            <a:spLocks noChangeArrowheads="1"/>
          </p:cNvSpPr>
          <p:nvPr/>
        </p:nvSpPr>
        <p:spPr bwMode="auto">
          <a:xfrm>
            <a:off x="684213" y="2420938"/>
            <a:ext cx="6681787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>
                <a:solidFill>
                  <a:schemeClr val="folHlink"/>
                </a:solidFill>
              </a:rPr>
              <a:t>Spanish collected to assess:</a:t>
            </a:r>
          </a:p>
          <a:p>
            <a:endParaRPr lang="en-GB" sz="2400">
              <a:solidFill>
                <a:schemeClr val="folHlink"/>
              </a:solidFill>
            </a:endParaRPr>
          </a:p>
          <a:p>
            <a:r>
              <a:rPr lang="en-GB" sz="2400">
                <a:solidFill>
                  <a:schemeClr val="folHlink"/>
                </a:solidFill>
              </a:rPr>
              <a:t>1. </a:t>
            </a:r>
            <a:r>
              <a:rPr lang="en-GB" sz="2400">
                <a:solidFill>
                  <a:schemeClr val="hlink"/>
                </a:solidFill>
              </a:rPr>
              <a:t>Level of bilingualism (individual; group)</a:t>
            </a:r>
          </a:p>
          <a:p>
            <a:endParaRPr lang="en-GB" sz="2400">
              <a:solidFill>
                <a:schemeClr val="folHlink"/>
              </a:solidFill>
            </a:endParaRPr>
          </a:p>
          <a:p>
            <a:pPr>
              <a:buFontTx/>
              <a:buChar char="-"/>
            </a:pPr>
            <a:endParaRPr lang="en-US" sz="240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4745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7C7B306-76A5-964E-BA77-444B7A2CCD5A}" type="slidenum">
              <a:rPr lang="en-US" smtClean="0"/>
              <a:pPr/>
              <a:t>131</a:t>
            </a:fld>
            <a:endParaRPr lang="en-US" smtClean="0"/>
          </a:p>
        </p:txBody>
      </p:sp>
      <p:sp>
        <p:nvSpPr>
          <p:cNvPr id="147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Data collected</a:t>
            </a:r>
            <a:endParaRPr lang="en-GB">
              <a:solidFill>
                <a:schemeClr val="folHlink"/>
              </a:solidFill>
            </a:endParaRPr>
          </a:p>
        </p:txBody>
      </p:sp>
      <p:sp>
        <p:nvSpPr>
          <p:cNvPr id="154629" name="Text Box 3"/>
          <p:cNvSpPr txBox="1">
            <a:spLocks noChangeArrowheads="1"/>
          </p:cNvSpPr>
          <p:nvPr/>
        </p:nvSpPr>
        <p:spPr bwMode="auto">
          <a:xfrm>
            <a:off x="684213" y="2420938"/>
            <a:ext cx="8202612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chemeClr val="folHlink"/>
                </a:solidFill>
              </a:rPr>
              <a:t>Spanish collected to assess:</a:t>
            </a:r>
          </a:p>
          <a:p>
            <a:pPr>
              <a:defRPr/>
            </a:pPr>
            <a:endParaRPr lang="en-GB" sz="2400" dirty="0">
              <a:solidFill>
                <a:schemeClr val="folHlink"/>
              </a:solidFill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en-GB" sz="2400" dirty="0">
                <a:solidFill>
                  <a:schemeClr val="folHlink"/>
                </a:solidFill>
              </a:rPr>
              <a:t>Level of bilingualism</a:t>
            </a:r>
          </a:p>
          <a:p>
            <a:pPr marL="457200" indent="-457200">
              <a:defRPr/>
            </a:pPr>
            <a:endParaRPr lang="en-GB" sz="2400" dirty="0">
              <a:solidFill>
                <a:schemeClr val="folHlink"/>
              </a:solidFill>
            </a:endParaRPr>
          </a:p>
          <a:p>
            <a:pPr marL="457200" indent="-457200">
              <a:defRPr/>
            </a:pPr>
            <a:endParaRPr lang="en-GB" sz="2400" dirty="0">
              <a:solidFill>
                <a:schemeClr val="folHlink"/>
              </a:solidFill>
            </a:endParaRPr>
          </a:p>
          <a:p>
            <a:pPr>
              <a:defRPr/>
            </a:pPr>
            <a:r>
              <a:rPr lang="en-GB" sz="2400" dirty="0">
                <a:solidFill>
                  <a:schemeClr val="folHlink"/>
                </a:solidFill>
              </a:rPr>
              <a:t>2. </a:t>
            </a:r>
            <a:r>
              <a:rPr lang="en-GB" sz="2400" dirty="0">
                <a:solidFill>
                  <a:schemeClr val="hlink"/>
                </a:solidFill>
              </a:rPr>
              <a:t>Influence of Target language on Source language</a:t>
            </a:r>
          </a:p>
          <a:p>
            <a:pPr>
              <a:defRPr/>
            </a:pPr>
            <a:endParaRPr lang="en-US" sz="2400" dirty="0">
              <a:solidFill>
                <a:schemeClr val="hlink"/>
              </a:solidFill>
            </a:endParaRPr>
          </a:p>
        </p:txBody>
      </p:sp>
      <p:sp>
        <p:nvSpPr>
          <p:cNvPr id="147462" name="AutoShape 4"/>
          <p:cNvSpPr>
            <a:spLocks noChangeArrowheads="1"/>
          </p:cNvSpPr>
          <p:nvPr/>
        </p:nvSpPr>
        <p:spPr bwMode="auto">
          <a:xfrm>
            <a:off x="3348038" y="4775200"/>
            <a:ext cx="3960812" cy="863600"/>
          </a:xfrm>
          <a:prstGeom prst="curvedUpArrow">
            <a:avLst>
              <a:gd name="adj1" fmla="val 91728"/>
              <a:gd name="adj2" fmla="val 183456"/>
              <a:gd name="adj3" fmla="val 3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4848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A310E28-A739-0342-9160-7F8C65D6F029}" type="slidenum">
              <a:rPr lang="en-US" smtClean="0"/>
              <a:pPr/>
              <a:t>132</a:t>
            </a:fld>
            <a:endParaRPr lang="en-US" smtClean="0"/>
          </a:p>
        </p:txBody>
      </p:sp>
      <p:sp>
        <p:nvSpPr>
          <p:cNvPr id="148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Data collected</a:t>
            </a:r>
            <a:endParaRPr lang="en-GB">
              <a:solidFill>
                <a:schemeClr val="folHlink"/>
              </a:solidFill>
            </a:endParaRPr>
          </a:p>
        </p:txBody>
      </p:sp>
      <p:sp>
        <p:nvSpPr>
          <p:cNvPr id="148485" name="Text Box 3"/>
          <p:cNvSpPr txBox="1">
            <a:spLocks noChangeArrowheads="1"/>
          </p:cNvSpPr>
          <p:nvPr/>
        </p:nvSpPr>
        <p:spPr bwMode="auto">
          <a:xfrm>
            <a:off x="684213" y="2420938"/>
            <a:ext cx="8202612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>
                <a:solidFill>
                  <a:schemeClr val="folHlink"/>
                </a:solidFill>
              </a:rPr>
              <a:t>Spanish collected to assess:</a:t>
            </a:r>
          </a:p>
          <a:p>
            <a:endParaRPr lang="en-GB" sz="2400">
              <a:solidFill>
                <a:schemeClr val="folHlink"/>
              </a:solidFill>
            </a:endParaRPr>
          </a:p>
          <a:p>
            <a:r>
              <a:rPr lang="en-GB" sz="2400">
                <a:solidFill>
                  <a:schemeClr val="folHlink"/>
                </a:solidFill>
              </a:rPr>
              <a:t>1. Level of bilingualism</a:t>
            </a:r>
          </a:p>
          <a:p>
            <a:endParaRPr lang="en-GB" sz="2400">
              <a:solidFill>
                <a:schemeClr val="folHlink"/>
              </a:solidFill>
            </a:endParaRPr>
          </a:p>
          <a:p>
            <a:endParaRPr lang="en-GB" sz="2400">
              <a:solidFill>
                <a:schemeClr val="folHlink"/>
              </a:solidFill>
            </a:endParaRPr>
          </a:p>
          <a:p>
            <a:r>
              <a:rPr lang="en-GB" sz="2400">
                <a:solidFill>
                  <a:schemeClr val="folHlink"/>
                </a:solidFill>
              </a:rPr>
              <a:t>2. </a:t>
            </a:r>
            <a:r>
              <a:rPr lang="en-GB" sz="2400">
                <a:solidFill>
                  <a:schemeClr val="hlink"/>
                </a:solidFill>
              </a:rPr>
              <a:t>Influence of Target language on Source language</a:t>
            </a:r>
          </a:p>
          <a:p>
            <a:endParaRPr lang="en-US" sz="2400">
              <a:solidFill>
                <a:schemeClr val="hlink"/>
              </a:solidFill>
            </a:endParaRPr>
          </a:p>
        </p:txBody>
      </p:sp>
      <p:sp>
        <p:nvSpPr>
          <p:cNvPr id="148486" name="AutoShape 4"/>
          <p:cNvSpPr>
            <a:spLocks noChangeArrowheads="1"/>
          </p:cNvSpPr>
          <p:nvPr/>
        </p:nvSpPr>
        <p:spPr bwMode="auto">
          <a:xfrm>
            <a:off x="3348038" y="4775200"/>
            <a:ext cx="3960812" cy="863600"/>
          </a:xfrm>
          <a:prstGeom prst="curvedUpArrow">
            <a:avLst>
              <a:gd name="adj1" fmla="val 91728"/>
              <a:gd name="adj2" fmla="val 183456"/>
              <a:gd name="adj3" fmla="val 3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487" name="AutoShape 4"/>
          <p:cNvSpPr>
            <a:spLocks noChangeArrowheads="1"/>
          </p:cNvSpPr>
          <p:nvPr/>
        </p:nvSpPr>
        <p:spPr bwMode="auto">
          <a:xfrm rot="10800000">
            <a:off x="3048000" y="3429000"/>
            <a:ext cx="3960813" cy="863600"/>
          </a:xfrm>
          <a:prstGeom prst="curvedUpArrow">
            <a:avLst>
              <a:gd name="adj1" fmla="val 91728"/>
              <a:gd name="adj2" fmla="val 183456"/>
              <a:gd name="adj3" fmla="val 3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4950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F06A6B9-7A83-5740-975C-E44BD1386ADB}" type="slidenum">
              <a:rPr lang="en-US" smtClean="0"/>
              <a:pPr/>
              <a:t>133</a:t>
            </a:fld>
            <a:endParaRPr lang="en-US" smtClean="0"/>
          </a:p>
        </p:txBody>
      </p:sp>
      <p:sp>
        <p:nvSpPr>
          <p:cNvPr id="149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Data collected</a:t>
            </a:r>
            <a:endParaRPr lang="en-GB">
              <a:solidFill>
                <a:schemeClr val="folHlink"/>
              </a:solidFill>
            </a:endParaRPr>
          </a:p>
        </p:txBody>
      </p:sp>
      <p:sp>
        <p:nvSpPr>
          <p:cNvPr id="149509" name="Text Box 3"/>
          <p:cNvSpPr txBox="1">
            <a:spLocks noChangeArrowheads="1"/>
          </p:cNvSpPr>
          <p:nvPr/>
        </p:nvSpPr>
        <p:spPr bwMode="auto">
          <a:xfrm>
            <a:off x="684213" y="2420938"/>
            <a:ext cx="8142287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>
                <a:solidFill>
                  <a:schemeClr val="folHlink"/>
                </a:solidFill>
              </a:rPr>
              <a:t>Spanish collected to assess:</a:t>
            </a:r>
          </a:p>
          <a:p>
            <a:endParaRPr lang="en-GB" sz="2400">
              <a:solidFill>
                <a:schemeClr val="folHlink"/>
              </a:solidFill>
            </a:endParaRPr>
          </a:p>
          <a:p>
            <a:r>
              <a:rPr lang="en-GB" sz="2400">
                <a:solidFill>
                  <a:schemeClr val="folHlink"/>
                </a:solidFill>
              </a:rPr>
              <a:t>1. Level of bilingualism</a:t>
            </a:r>
          </a:p>
          <a:p>
            <a:endParaRPr lang="en-GB" sz="2400">
              <a:solidFill>
                <a:schemeClr val="folHlink"/>
              </a:solidFill>
            </a:endParaRPr>
          </a:p>
          <a:p>
            <a:r>
              <a:rPr lang="en-GB" sz="2400">
                <a:solidFill>
                  <a:schemeClr val="folHlink"/>
                </a:solidFill>
              </a:rPr>
              <a:t>2. Influence of target language on source language</a:t>
            </a:r>
          </a:p>
          <a:p>
            <a:endParaRPr lang="en-GB" sz="2400">
              <a:solidFill>
                <a:schemeClr val="folHlink"/>
              </a:solidFill>
            </a:endParaRPr>
          </a:p>
          <a:p>
            <a:r>
              <a:rPr lang="en-GB" sz="2400">
                <a:solidFill>
                  <a:schemeClr val="folHlink"/>
                </a:solidFill>
              </a:rPr>
              <a:t>3. </a:t>
            </a:r>
            <a:r>
              <a:rPr lang="en-GB" sz="2400">
                <a:solidFill>
                  <a:schemeClr val="hlink"/>
                </a:solidFill>
              </a:rPr>
              <a:t>Study the local variety of Source language</a:t>
            </a:r>
            <a:endParaRPr lang="en-US" sz="24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Constraints on Borrowing</a:t>
            </a:r>
          </a:p>
        </p:txBody>
      </p:sp>
      <p:sp>
        <p:nvSpPr>
          <p:cNvPr id="15053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CD58642-29B2-CA41-B2B3-325C6B93FE46}" type="slidenum">
              <a:rPr lang="en-US"/>
              <a:pPr/>
              <a:t>134</a:t>
            </a:fld>
            <a:endParaRPr lang="en-US"/>
          </a:p>
        </p:txBody>
      </p:sp>
      <p:grpSp>
        <p:nvGrpSpPr>
          <p:cNvPr id="150532" name="Group 2"/>
          <p:cNvGrpSpPr>
            <a:grpSpLocks/>
          </p:cNvGrpSpPr>
          <p:nvPr/>
        </p:nvGrpSpPr>
        <p:grpSpPr bwMode="auto">
          <a:xfrm>
            <a:off x="609600" y="1981200"/>
            <a:ext cx="8305800" cy="4495800"/>
            <a:chOff x="-3" y="-3"/>
            <a:chExt cx="3708" cy="2214"/>
          </a:xfrm>
        </p:grpSpPr>
        <p:grpSp>
          <p:nvGrpSpPr>
            <p:cNvPr id="150537" name="Group 3"/>
            <p:cNvGrpSpPr>
              <a:grpSpLocks/>
            </p:cNvGrpSpPr>
            <p:nvPr/>
          </p:nvGrpSpPr>
          <p:grpSpPr bwMode="auto">
            <a:xfrm>
              <a:off x="0" y="0"/>
              <a:ext cx="3702" cy="2208"/>
              <a:chOff x="0" y="0"/>
              <a:chExt cx="3702" cy="2208"/>
            </a:xfrm>
          </p:grpSpPr>
          <p:grpSp>
            <p:nvGrpSpPr>
              <p:cNvPr id="15053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1253" cy="480"/>
                <a:chOff x="0" y="0"/>
                <a:chExt cx="1253" cy="480"/>
              </a:xfrm>
            </p:grpSpPr>
            <p:sp>
              <p:nvSpPr>
                <p:cNvPr id="150552" name="Rectangle 5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1197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Entrevista corregida </a:t>
                  </a:r>
                  <a:endParaRPr lang="nl-NL" sz="160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(marzo 2004)</a:t>
                  </a:r>
                  <a:endParaRPr lang="nl-NL" sz="1600">
                    <a:latin typeface="Times New Roman" pitchFamily="-105" charset="0"/>
                  </a:endParaRPr>
                </a:p>
              </p:txBody>
            </p:sp>
            <p:sp>
              <p:nvSpPr>
                <p:cNvPr id="150553" name="Rectangle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53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0540" name="Group 7"/>
              <p:cNvGrpSpPr>
                <a:grpSpLocks/>
              </p:cNvGrpSpPr>
              <p:nvPr/>
            </p:nvGrpSpPr>
            <p:grpSpPr bwMode="auto">
              <a:xfrm>
                <a:off x="1253" y="0"/>
                <a:ext cx="1196" cy="480"/>
                <a:chOff x="1253" y="0"/>
                <a:chExt cx="1196" cy="480"/>
              </a:xfrm>
            </p:grpSpPr>
            <p:sp>
              <p:nvSpPr>
                <p:cNvPr id="150550" name="Rectangle 8"/>
                <p:cNvSpPr>
                  <a:spLocks noChangeArrowheads="1"/>
                </p:cNvSpPr>
                <p:nvPr/>
              </p:nvSpPr>
              <p:spPr bwMode="auto">
                <a:xfrm>
                  <a:off x="1281" y="0"/>
                  <a:ext cx="1140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Entrevistada: 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Juana Juárez Pérez (44)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en-US" sz="1600" b="0">
                      <a:latin typeface="Times New Roman" pitchFamily="-105" charset="0"/>
                    </a:rPr>
                    <a:t>…</a:t>
                  </a:r>
                  <a:endParaRPr lang="nl-NL" sz="1600" b="0">
                    <a:latin typeface="Times New Roman" pitchFamily="-105" charset="0"/>
                  </a:endParaRPr>
                </a:p>
              </p:txBody>
            </p:sp>
            <p:sp>
              <p:nvSpPr>
                <p:cNvPr id="150551" name="Rectangle 9"/>
                <p:cNvSpPr>
                  <a:spLocks noChangeArrowheads="1"/>
                </p:cNvSpPr>
                <p:nvPr/>
              </p:nvSpPr>
              <p:spPr bwMode="auto">
                <a:xfrm>
                  <a:off x="1253" y="0"/>
                  <a:ext cx="1196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0541" name="Group 10"/>
              <p:cNvGrpSpPr>
                <a:grpSpLocks/>
              </p:cNvGrpSpPr>
              <p:nvPr/>
            </p:nvGrpSpPr>
            <p:grpSpPr bwMode="auto">
              <a:xfrm>
                <a:off x="2449" y="0"/>
                <a:ext cx="1253" cy="480"/>
                <a:chOff x="2449" y="0"/>
                <a:chExt cx="1253" cy="480"/>
              </a:xfrm>
            </p:grpSpPr>
            <p:sp>
              <p:nvSpPr>
                <p:cNvPr id="150548" name="Rectangle 11"/>
                <p:cNvSpPr>
                  <a:spLocks noChangeArrowheads="1"/>
                </p:cNvSpPr>
                <p:nvPr/>
              </p:nvSpPr>
              <p:spPr bwMode="auto">
                <a:xfrm>
                  <a:off x="2477" y="0"/>
                  <a:ext cx="1197" cy="4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Entrevistador: 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Oswaldo Chaparro</a:t>
                  </a:r>
                  <a:endParaRPr lang="nl-NL" sz="16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1600" b="0">
                    <a:latin typeface="Times New Roman" pitchFamily="-105" charset="0"/>
                  </a:endParaRPr>
                </a:p>
              </p:txBody>
            </p:sp>
            <p:sp>
              <p:nvSpPr>
                <p:cNvPr id="150549" name="Rectangle 12"/>
                <p:cNvSpPr>
                  <a:spLocks noChangeArrowheads="1"/>
                </p:cNvSpPr>
                <p:nvPr/>
              </p:nvSpPr>
              <p:spPr bwMode="auto">
                <a:xfrm>
                  <a:off x="2449" y="0"/>
                  <a:ext cx="1253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0542" name="Group 13"/>
              <p:cNvGrpSpPr>
                <a:grpSpLocks/>
              </p:cNvGrpSpPr>
              <p:nvPr/>
            </p:nvGrpSpPr>
            <p:grpSpPr bwMode="auto">
              <a:xfrm>
                <a:off x="0" y="480"/>
                <a:ext cx="1851" cy="1728"/>
                <a:chOff x="0" y="480"/>
                <a:chExt cx="1851" cy="1728"/>
              </a:xfrm>
            </p:grpSpPr>
            <p:sp>
              <p:nvSpPr>
                <p:cNvPr id="150546" name="Rectangle 14"/>
                <p:cNvSpPr>
                  <a:spLocks noChangeArrowheads="1"/>
                </p:cNvSpPr>
                <p:nvPr/>
              </p:nvSpPr>
              <p:spPr bwMode="auto">
                <a:xfrm>
                  <a:off x="28" y="480"/>
                  <a:ext cx="1795" cy="17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Ar bätsi kät’ar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, ar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kät’ar 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sapo</a:t>
                  </a:r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 jar xito ne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xayu.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-Ar 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sapo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bí 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jar xito.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-Ner bätsi bí ‘ñähä ... ähwar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ne ‘bond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 ya thiza ne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xayu.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-Ner bätsi ya bí nangi 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ko</a:t>
                  </a:r>
                  <a:r>
                    <a:rPr lang="nl-NL" sz="1600" b="0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r 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ne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xayu ne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t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war xito ne bí 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xár 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sapo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ne ‘bond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wa ya 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bota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-Ar ... ar bätsi hongar 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sapo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... k’ät ... ya ‘b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ár </a:t>
                  </a:r>
                  <a:r>
                    <a:rPr lang="nl-NL" sz="1600" i="1">
                      <a:solidFill>
                        <a:schemeClr val="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bota</a:t>
                  </a:r>
                  <a:r>
                    <a:rPr lang="nl-NL" sz="1600" i="1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ner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bí fot’ár ñä jar xito ... ne ar bätsi ya bí nangi ... ya bí nangi ... ne nör tx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k</a:t>
                  </a:r>
                  <a:r>
                    <a:rPr lang="nl-NL" sz="1600" b="0" u="sng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u</a:t>
                  </a:r>
                  <a:r>
                    <a:rPr lang="nl-NL" sz="16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 xi fotár ñä jar xito.</a:t>
                  </a:r>
                  <a:endParaRPr lang="nl-NL" sz="1600" b="0">
                    <a:solidFill>
                      <a:schemeClr val="folHlink"/>
                    </a:solidFill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r>
                    <a:rPr lang="nl-NL" sz="1600" b="0">
                      <a:solidFill>
                        <a:schemeClr val="folHlink"/>
                      </a:solidFill>
                      <a:latin typeface="Courier New" pitchFamily="-105" charset="0"/>
                      <a:ea typeface="Times New Roman" pitchFamily="-105" charset="0"/>
                      <a:cs typeface="Times New Roman" pitchFamily="-105" charset="0"/>
                    </a:rPr>
                    <a:t> </a:t>
                  </a:r>
                </a:p>
                <a:p>
                  <a:endParaRPr lang="nl-NL" sz="1600" b="0">
                    <a:solidFill>
                      <a:schemeClr val="fol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50547" name="Rectangle 15"/>
                <p:cNvSpPr>
                  <a:spLocks noChangeArrowheads="1"/>
                </p:cNvSpPr>
                <p:nvPr/>
              </p:nvSpPr>
              <p:spPr bwMode="auto">
                <a:xfrm>
                  <a:off x="0" y="480"/>
                  <a:ext cx="1851" cy="172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0543" name="Group 16"/>
              <p:cNvGrpSpPr>
                <a:grpSpLocks/>
              </p:cNvGrpSpPr>
              <p:nvPr/>
            </p:nvGrpSpPr>
            <p:grpSpPr bwMode="auto">
              <a:xfrm>
                <a:off x="1851" y="480"/>
                <a:ext cx="1851" cy="1728"/>
                <a:chOff x="1851" y="480"/>
                <a:chExt cx="1851" cy="1728"/>
              </a:xfrm>
            </p:grpSpPr>
            <p:sp>
              <p:nvSpPr>
                <p:cNvPr id="150544" name="Rectangle 17"/>
                <p:cNvSpPr>
                  <a:spLocks noChangeArrowheads="1"/>
                </p:cNvSpPr>
                <p:nvPr/>
              </p:nvSpPr>
              <p:spPr bwMode="auto">
                <a:xfrm>
                  <a:off x="1879" y="480"/>
                  <a:ext cx="1795" cy="17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solidFill>
                        <a:schemeClr val="folHlink"/>
                      </a:solidFill>
                      <a:latin typeface="Arial" pitchFamily="-105" charset="0"/>
                      <a:ea typeface="Times New Roman" pitchFamily="-105" charset="0"/>
                      <a:cs typeface="Times New Roman" pitchFamily="-105" charset="0"/>
                    </a:rPr>
                    <a:t>-</a:t>
                  </a:r>
                  <a:endParaRPr lang="nl-NL" sz="1600" b="0">
                    <a:solidFill>
                      <a:schemeClr val="fol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50545" name="Rectangle 18"/>
                <p:cNvSpPr>
                  <a:spLocks noChangeArrowheads="1"/>
                </p:cNvSpPr>
                <p:nvPr/>
              </p:nvSpPr>
              <p:spPr bwMode="auto">
                <a:xfrm>
                  <a:off x="1851" y="480"/>
                  <a:ext cx="1851" cy="172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50538" name="Rectangle 19"/>
            <p:cNvSpPr>
              <a:spLocks noChangeArrowheads="1"/>
            </p:cNvSpPr>
            <p:nvPr/>
          </p:nvSpPr>
          <p:spPr bwMode="auto">
            <a:xfrm>
              <a:off x="-3" y="-3"/>
              <a:ext cx="3708" cy="2214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0533" name="Rectangle 2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Example data structure</a:t>
            </a:r>
            <a:endParaRPr lang="nl-NL"/>
          </a:p>
        </p:txBody>
      </p:sp>
      <p:sp>
        <p:nvSpPr>
          <p:cNvPr id="150534" name="Line 21"/>
          <p:cNvSpPr>
            <a:spLocks noChangeShapeType="1"/>
          </p:cNvSpPr>
          <p:nvPr/>
        </p:nvSpPr>
        <p:spPr bwMode="auto">
          <a:xfrm>
            <a:off x="4876800" y="3048000"/>
            <a:ext cx="4038600" cy="3352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5" name="Line 22"/>
          <p:cNvSpPr>
            <a:spLocks noChangeShapeType="1"/>
          </p:cNvSpPr>
          <p:nvPr/>
        </p:nvSpPr>
        <p:spPr bwMode="auto">
          <a:xfrm flipH="1">
            <a:off x="4800600" y="2971800"/>
            <a:ext cx="4038600" cy="3505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6" name="Rectangle 23"/>
          <p:cNvSpPr>
            <a:spLocks noChangeArrowheads="1"/>
          </p:cNvSpPr>
          <p:nvPr/>
        </p:nvSpPr>
        <p:spPr bwMode="auto">
          <a:xfrm>
            <a:off x="611188" y="2924175"/>
            <a:ext cx="4176712" cy="35290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Constraints on Borrowing</a:t>
            </a:r>
          </a:p>
        </p:txBody>
      </p:sp>
      <p:sp>
        <p:nvSpPr>
          <p:cNvPr id="15155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4FC384F-4FB5-EF41-8B8B-CDB2BC9F6C88}" type="slidenum">
              <a:rPr lang="en-US"/>
              <a:pPr/>
              <a:t>135</a:t>
            </a:fld>
            <a:endParaRPr lang="en-US"/>
          </a:p>
        </p:txBody>
      </p:sp>
      <p:sp>
        <p:nvSpPr>
          <p:cNvPr id="151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Digitalized data structure</a:t>
            </a:r>
            <a:endParaRPr lang="nl-NL" sz="4000"/>
          </a:p>
        </p:txBody>
      </p:sp>
      <p:sp>
        <p:nvSpPr>
          <p:cNvPr id="151557" name="Rectangle 3"/>
          <p:cNvSpPr>
            <a:spLocks noChangeArrowheads="1"/>
          </p:cNvSpPr>
          <p:nvPr/>
        </p:nvSpPr>
        <p:spPr bwMode="auto">
          <a:xfrm>
            <a:off x="838200" y="2209800"/>
            <a:ext cx="78486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Informant: Simon Eleuterio Lucio (SEL)</a:t>
            </a:r>
            <a:endParaRPr lang="nl-NL" sz="200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Target: Otomí</a:t>
            </a:r>
            <a:endParaRPr lang="nl-NL" sz="200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Source: Spanish</a:t>
            </a:r>
            <a:endParaRPr lang="nl-NL" sz="200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00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Ne nör 'yo mi hong</a:t>
            </a:r>
            <a:r>
              <a:rPr lang="nl-NL" sz="2000" u="sng">
                <a:solidFill>
                  <a:schemeClr val="fol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u</a:t>
            </a:r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ja ya ... ja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</a:t>
            </a:r>
            <a:r>
              <a:rPr lang="en-GB" sz="20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000">
                <a:solidFill>
                  <a:srgbClr val="FF00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kolmenä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N-HR</a:t>
            </a:r>
            <a:r>
              <a:rPr lang="en-GB" sz="20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.</a:t>
            </a:r>
            <a:endParaRPr lang="nl-NL" sz="200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&lt; . . . &gt;</a:t>
            </a:r>
            <a:endParaRPr lang="nl-NL" sz="200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Bí kaku jar ... jar ñö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</a:t>
            </a:r>
            <a:r>
              <a:rPr lang="en-GB" sz="20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000">
                <a:solidFill>
                  <a:srgbClr val="FF00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kong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PR</a:t>
            </a:r>
            <a:r>
              <a:rPr lang="en-GB" sz="20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ar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... </a:t>
            </a:r>
            <a:r>
              <a:rPr lang="en-GB" sz="20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000">
                <a:solidFill>
                  <a:srgbClr val="FF00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kong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PR</a:t>
            </a:r>
            <a:r>
              <a:rPr lang="en-GB" sz="20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ar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</a:t>
            </a:r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'yo.</a:t>
            </a:r>
            <a:endParaRPr lang="nl-NL" sz="2000">
              <a:solidFill>
                <a:schemeClr val="folHlink"/>
              </a:solidFill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fr-FR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&lt; . . . &gt;</a:t>
            </a:r>
          </a:p>
          <a:p>
            <a:r>
              <a:rPr lang="nl-NL" sz="2000">
                <a:solidFill>
                  <a:schemeClr val="fol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yo mi ... mi hong</a:t>
            </a:r>
            <a:r>
              <a:rPr lang="nl-NL" sz="2000" u="sng">
                <a:solidFill>
                  <a:schemeClr val="fol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u</a:t>
            </a:r>
            <a:r>
              <a:rPr lang="nl-NL" sz="2000">
                <a:solidFill>
                  <a:schemeClr val="fol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 jar </a:t>
            </a:r>
            <a:r>
              <a:rPr lang="nl-NL" sz="2000">
                <a:solidFill>
                  <a:srgbClr val="00CC00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/</a:t>
            </a:r>
            <a:r>
              <a:rPr lang="nl-NL" sz="2000">
                <a:solidFill>
                  <a:schemeClr val="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frasko</a:t>
            </a:r>
            <a:r>
              <a:rPr lang="en-US" sz="2000"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N-HR</a:t>
            </a:r>
            <a:r>
              <a:rPr lang="nl-NL" sz="2000">
                <a:solidFill>
                  <a:srgbClr val="00CC00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/</a:t>
            </a:r>
            <a:r>
              <a:rPr lang="nl-NL" sz="2000">
                <a:solidFill>
                  <a:schemeClr val="fol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.</a:t>
            </a:r>
            <a:endParaRPr lang="en-US" sz="2000">
              <a:latin typeface="Courier New" pitchFamily="-105" charset="0"/>
              <a:ea typeface="MS Mincho" pitchFamily="49" charset="-128"/>
              <a:cs typeface="MS Mincho" pitchFamily="49" charset="-128"/>
            </a:endParaRPr>
          </a:p>
          <a:p>
            <a:r>
              <a:rPr lang="fr-FR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&lt; . . . &gt;</a:t>
            </a:r>
            <a:endParaRPr lang="nl-NL" sz="2000">
              <a:latin typeface="Courier New" pitchFamily="-105" charset="0"/>
              <a:ea typeface="MS Mincho" pitchFamily="49" charset="-128"/>
              <a:cs typeface="MS Mincho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Constraints on Borrowing</a:t>
            </a:r>
          </a:p>
        </p:txBody>
      </p:sp>
      <p:sp>
        <p:nvSpPr>
          <p:cNvPr id="15257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5B5DE0C-8ABE-6D41-9531-EA2A426495E5}" type="slidenum">
              <a:rPr lang="en-US"/>
              <a:pPr/>
              <a:t>136</a:t>
            </a:fld>
            <a:endParaRPr lang="en-US"/>
          </a:p>
        </p:txBody>
      </p:sp>
      <p:sp>
        <p:nvSpPr>
          <p:cNvPr id="152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Digitalized data structure</a:t>
            </a:r>
            <a:endParaRPr lang="nl-NL" sz="4000"/>
          </a:p>
        </p:txBody>
      </p:sp>
      <p:sp>
        <p:nvSpPr>
          <p:cNvPr id="152581" name="Rectangle 3"/>
          <p:cNvSpPr>
            <a:spLocks noChangeArrowheads="1"/>
          </p:cNvSpPr>
          <p:nvPr/>
        </p:nvSpPr>
        <p:spPr bwMode="auto">
          <a:xfrm>
            <a:off x="838200" y="2209800"/>
            <a:ext cx="7848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Informant: Simon Eleuterio Lucio (SEL)</a:t>
            </a:r>
            <a:endParaRPr lang="nl-NL" sz="200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2000">
                <a:latin typeface="Courier New" pitchFamily="-105" charset="0"/>
              </a:rPr>
              <a:t>Target: Otomí</a:t>
            </a:r>
            <a:endParaRPr lang="nl-NL" sz="2000">
              <a:latin typeface="Courier New" pitchFamily="-105" charset="0"/>
            </a:endParaRPr>
          </a:p>
          <a:p>
            <a:r>
              <a:rPr lang="en-GB" sz="2000">
                <a:latin typeface="Courier New" pitchFamily="-105" charset="0"/>
              </a:rPr>
              <a:t>Source: Spanish</a:t>
            </a:r>
            <a:endParaRPr lang="nl-NL" sz="200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00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Ne nör 'yo mi hong</a:t>
            </a:r>
            <a:r>
              <a:rPr lang="nl-NL" sz="2000" u="sng">
                <a:solidFill>
                  <a:schemeClr val="fol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u</a:t>
            </a:r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ja ya ... ja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</a:t>
            </a:r>
            <a:r>
              <a:rPr lang="en-GB" sz="24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400">
                <a:solidFill>
                  <a:srgbClr val="FF00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kolmenä</a:t>
            </a:r>
            <a:r>
              <a:rPr lang="en-GB" sz="24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N-HR</a:t>
            </a:r>
            <a:r>
              <a:rPr lang="en-GB" sz="24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4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.</a:t>
            </a:r>
            <a:endParaRPr lang="nl-NL" sz="240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&lt; . . . &gt;</a:t>
            </a:r>
            <a:endParaRPr lang="nl-NL" sz="200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Bí kaku jar ... jar ñö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</a:t>
            </a:r>
            <a:r>
              <a:rPr lang="en-GB" sz="20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000">
                <a:solidFill>
                  <a:srgbClr val="FF00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kong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PR</a:t>
            </a:r>
            <a:r>
              <a:rPr lang="en-GB" sz="20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ar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... </a:t>
            </a:r>
            <a:r>
              <a:rPr lang="en-GB" sz="20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000">
                <a:solidFill>
                  <a:srgbClr val="FF00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kong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PR</a:t>
            </a:r>
            <a:r>
              <a:rPr lang="en-GB" sz="20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ar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</a:t>
            </a:r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'yo.</a:t>
            </a:r>
            <a:endParaRPr lang="nl-NL" sz="2000">
              <a:solidFill>
                <a:schemeClr val="folHlink"/>
              </a:solidFill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fr-FR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&lt; . . . &gt;</a:t>
            </a:r>
          </a:p>
          <a:p>
            <a:r>
              <a:rPr lang="nl-NL" sz="2000">
                <a:solidFill>
                  <a:schemeClr val="fol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yo mi ... mi hong</a:t>
            </a:r>
            <a:r>
              <a:rPr lang="nl-NL" sz="2000" u="sng">
                <a:solidFill>
                  <a:schemeClr val="fol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u</a:t>
            </a:r>
            <a:r>
              <a:rPr lang="nl-NL" sz="2000">
                <a:solidFill>
                  <a:schemeClr val="fol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 jar </a:t>
            </a:r>
            <a:r>
              <a:rPr lang="nl-NL" sz="2000">
                <a:solidFill>
                  <a:srgbClr val="00CC00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/</a:t>
            </a:r>
            <a:r>
              <a:rPr lang="nl-NL" sz="2000">
                <a:solidFill>
                  <a:schemeClr val="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frasko</a:t>
            </a:r>
            <a:r>
              <a:rPr lang="en-US" sz="2000"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N-HR</a:t>
            </a:r>
            <a:r>
              <a:rPr lang="nl-NL" sz="2000">
                <a:solidFill>
                  <a:srgbClr val="00CC00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/</a:t>
            </a:r>
            <a:r>
              <a:rPr lang="nl-NL" sz="2000">
                <a:solidFill>
                  <a:schemeClr val="fol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.</a:t>
            </a:r>
            <a:endParaRPr lang="en-US" sz="2000">
              <a:latin typeface="Courier New" pitchFamily="-105" charset="0"/>
              <a:ea typeface="MS Mincho" pitchFamily="49" charset="-128"/>
              <a:cs typeface="MS Mincho" pitchFamily="49" charset="-128"/>
            </a:endParaRPr>
          </a:p>
          <a:p>
            <a:r>
              <a:rPr lang="fr-FR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&lt; . . . &gt;</a:t>
            </a:r>
            <a:endParaRPr lang="nl-NL" sz="2000">
              <a:latin typeface="Courier New" pitchFamily="-105" charset="0"/>
              <a:ea typeface="MS Mincho" pitchFamily="49" charset="-128"/>
              <a:cs typeface="MS Mincho" pitchFamily="49" charset="-128"/>
            </a:endParaRPr>
          </a:p>
        </p:txBody>
      </p:sp>
      <p:sp>
        <p:nvSpPr>
          <p:cNvPr id="152582" name="Oval 4"/>
          <p:cNvSpPr>
            <a:spLocks noChangeArrowheads="1"/>
          </p:cNvSpPr>
          <p:nvPr/>
        </p:nvSpPr>
        <p:spPr bwMode="auto">
          <a:xfrm>
            <a:off x="5791200" y="3276600"/>
            <a:ext cx="2743200" cy="7620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583" name="AutoShape 5"/>
          <p:cNvSpPr>
            <a:spLocks noChangeArrowheads="1"/>
          </p:cNvSpPr>
          <p:nvPr/>
        </p:nvSpPr>
        <p:spPr bwMode="auto">
          <a:xfrm>
            <a:off x="7380288" y="2205038"/>
            <a:ext cx="360362" cy="936625"/>
          </a:xfrm>
          <a:prstGeom prst="downArrow">
            <a:avLst>
              <a:gd name="adj1" fmla="val 50000"/>
              <a:gd name="adj2" fmla="val 64978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Constraints on Borrowing</a:t>
            </a:r>
          </a:p>
        </p:txBody>
      </p:sp>
      <p:sp>
        <p:nvSpPr>
          <p:cNvPr id="15360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DBE1DA-4849-7A4F-8D6F-F13F97C8F332}" type="slidenum">
              <a:rPr lang="en-US"/>
              <a:pPr/>
              <a:t>137</a:t>
            </a:fld>
            <a:endParaRPr lang="en-US"/>
          </a:p>
        </p:txBody>
      </p:sp>
      <p:sp>
        <p:nvSpPr>
          <p:cNvPr id="153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Digitalized data structure</a:t>
            </a:r>
            <a:endParaRPr lang="nl-NL" sz="4000"/>
          </a:p>
        </p:txBody>
      </p:sp>
      <p:sp>
        <p:nvSpPr>
          <p:cNvPr id="153605" name="Rectangle 3"/>
          <p:cNvSpPr>
            <a:spLocks noChangeArrowheads="1"/>
          </p:cNvSpPr>
          <p:nvPr/>
        </p:nvSpPr>
        <p:spPr bwMode="auto">
          <a:xfrm>
            <a:off x="838200" y="2209800"/>
            <a:ext cx="7848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2000">
                <a:latin typeface="Courier New" pitchFamily="-105" charset="0"/>
              </a:rPr>
              <a:t>Informant: Simon Eleuterio Lucio (SEL)</a:t>
            </a:r>
            <a:endParaRPr lang="nl-NL" sz="2000">
              <a:latin typeface="Courier New" pitchFamily="-105" charset="0"/>
            </a:endParaRPr>
          </a:p>
          <a:p>
            <a:r>
              <a:rPr lang="en-GB" sz="2000">
                <a:latin typeface="Courier New" pitchFamily="-105" charset="0"/>
              </a:rPr>
              <a:t>Target: Otomí</a:t>
            </a:r>
            <a:endParaRPr lang="nl-NL" sz="2000">
              <a:latin typeface="Courier New" pitchFamily="-105" charset="0"/>
            </a:endParaRPr>
          </a:p>
          <a:p>
            <a:r>
              <a:rPr lang="en-GB" sz="2000">
                <a:latin typeface="Courier New" pitchFamily="-105" charset="0"/>
              </a:rPr>
              <a:t>Source: Spanish</a:t>
            </a:r>
            <a:endParaRPr lang="nl-NL" sz="200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00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Ne nör 'yo mi hong</a:t>
            </a:r>
            <a:r>
              <a:rPr lang="nl-NL" sz="2000" u="sng">
                <a:solidFill>
                  <a:schemeClr val="fol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u</a:t>
            </a:r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ja ya ... ja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</a:t>
            </a:r>
            <a:r>
              <a:rPr lang="en-GB" sz="24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400">
                <a:solidFill>
                  <a:srgbClr val="FF00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kolmenä</a:t>
            </a:r>
            <a:r>
              <a:rPr lang="en-GB" sz="24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N-HR</a:t>
            </a:r>
            <a:r>
              <a:rPr lang="en-GB" sz="24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4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.</a:t>
            </a:r>
            <a:endParaRPr lang="nl-NL" sz="240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&lt; . . . &gt;</a:t>
            </a:r>
            <a:endParaRPr lang="nl-NL" sz="200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Bí kaku jar ... jar ñö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</a:t>
            </a:r>
            <a:r>
              <a:rPr lang="en-GB" sz="20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000">
                <a:solidFill>
                  <a:srgbClr val="FF00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kong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PR</a:t>
            </a:r>
            <a:r>
              <a:rPr lang="en-GB" sz="20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ar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... </a:t>
            </a:r>
            <a:r>
              <a:rPr lang="en-GB" sz="20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000">
                <a:solidFill>
                  <a:srgbClr val="FF00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kong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PR</a:t>
            </a:r>
            <a:r>
              <a:rPr lang="en-GB" sz="20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ar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</a:t>
            </a:r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'yo.</a:t>
            </a:r>
            <a:endParaRPr lang="nl-NL" sz="2000">
              <a:solidFill>
                <a:schemeClr val="folHlink"/>
              </a:solidFill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fr-FR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&lt; . . . &gt;</a:t>
            </a:r>
          </a:p>
          <a:p>
            <a:r>
              <a:rPr lang="nl-NL" sz="2000">
                <a:solidFill>
                  <a:schemeClr val="fol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yo mi ... mi hong</a:t>
            </a:r>
            <a:r>
              <a:rPr lang="nl-NL" sz="2000" u="sng">
                <a:solidFill>
                  <a:schemeClr val="fol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u</a:t>
            </a:r>
            <a:r>
              <a:rPr lang="nl-NL" sz="2000">
                <a:solidFill>
                  <a:schemeClr val="fol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 jar </a:t>
            </a:r>
            <a:r>
              <a:rPr lang="nl-NL" sz="2000">
                <a:solidFill>
                  <a:srgbClr val="00CC00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/</a:t>
            </a:r>
            <a:r>
              <a:rPr lang="nl-NL" sz="2000">
                <a:solidFill>
                  <a:schemeClr val="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frasko</a:t>
            </a:r>
            <a:r>
              <a:rPr lang="en-US" sz="2000"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N-HR</a:t>
            </a:r>
            <a:r>
              <a:rPr lang="nl-NL" sz="2000">
                <a:solidFill>
                  <a:srgbClr val="00CC00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/</a:t>
            </a:r>
            <a:r>
              <a:rPr lang="nl-NL" sz="2000">
                <a:solidFill>
                  <a:schemeClr val="fol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.</a:t>
            </a:r>
            <a:endParaRPr lang="en-US" sz="2000">
              <a:latin typeface="Courier New" pitchFamily="-105" charset="0"/>
              <a:ea typeface="MS Mincho" pitchFamily="49" charset="-128"/>
              <a:cs typeface="MS Mincho" pitchFamily="49" charset="-128"/>
            </a:endParaRPr>
          </a:p>
          <a:p>
            <a:r>
              <a:rPr lang="fr-FR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&lt; . . . &gt;</a:t>
            </a:r>
            <a:endParaRPr lang="nl-NL" sz="2000">
              <a:latin typeface="Courier New" pitchFamily="-105" charset="0"/>
              <a:ea typeface="MS Mincho" pitchFamily="49" charset="-128"/>
              <a:cs typeface="MS Mincho" pitchFamily="49" charset="-128"/>
            </a:endParaRPr>
          </a:p>
        </p:txBody>
      </p:sp>
      <p:sp>
        <p:nvSpPr>
          <p:cNvPr id="153606" name="Oval 4"/>
          <p:cNvSpPr>
            <a:spLocks noChangeArrowheads="1"/>
          </p:cNvSpPr>
          <p:nvPr/>
        </p:nvSpPr>
        <p:spPr bwMode="auto">
          <a:xfrm>
            <a:off x="5791200" y="3276600"/>
            <a:ext cx="2743200" cy="7620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07" name="Line 5"/>
          <p:cNvSpPr>
            <a:spLocks noChangeShapeType="1"/>
          </p:cNvSpPr>
          <p:nvPr/>
        </p:nvSpPr>
        <p:spPr bwMode="auto">
          <a:xfrm flipH="1">
            <a:off x="3276600" y="3787775"/>
            <a:ext cx="4248150" cy="20891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08" name="Text Box 6"/>
          <p:cNvSpPr txBox="1">
            <a:spLocks noChangeArrowheads="1"/>
          </p:cNvSpPr>
          <p:nvPr/>
        </p:nvSpPr>
        <p:spPr bwMode="auto">
          <a:xfrm>
            <a:off x="2339975" y="5918200"/>
            <a:ext cx="1893888" cy="6794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/>
              <a:t>Part of Speech</a:t>
            </a:r>
          </a:p>
          <a:p>
            <a:pPr algn="ctr"/>
            <a:r>
              <a:rPr lang="en-GB">
                <a:solidFill>
                  <a:srgbClr val="FF0000"/>
                </a:solidFill>
              </a:rPr>
              <a:t>Spanish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53609" name="Oval 7"/>
          <p:cNvSpPr>
            <a:spLocks noChangeArrowheads="1"/>
          </p:cNvSpPr>
          <p:nvPr/>
        </p:nvSpPr>
        <p:spPr bwMode="auto">
          <a:xfrm>
            <a:off x="7308850" y="3429000"/>
            <a:ext cx="431800" cy="4318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Constraints on Borrowing</a:t>
            </a:r>
          </a:p>
        </p:txBody>
      </p:sp>
      <p:sp>
        <p:nvSpPr>
          <p:cNvPr id="1546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54AE1B-5F86-DB43-8A8F-5A4B498A8CA8}" type="slidenum">
              <a:rPr lang="en-US"/>
              <a:pPr/>
              <a:t>138</a:t>
            </a:fld>
            <a:endParaRPr lang="en-US"/>
          </a:p>
        </p:txBody>
      </p:sp>
      <p:sp>
        <p:nvSpPr>
          <p:cNvPr id="154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Digitalized data structure</a:t>
            </a:r>
            <a:endParaRPr lang="nl-NL" sz="4000"/>
          </a:p>
        </p:txBody>
      </p:sp>
      <p:sp>
        <p:nvSpPr>
          <p:cNvPr id="154629" name="Rectangle 3"/>
          <p:cNvSpPr>
            <a:spLocks noChangeArrowheads="1"/>
          </p:cNvSpPr>
          <p:nvPr/>
        </p:nvSpPr>
        <p:spPr bwMode="auto">
          <a:xfrm>
            <a:off x="838200" y="2209800"/>
            <a:ext cx="7848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2000">
                <a:latin typeface="Courier New" pitchFamily="-105" charset="0"/>
              </a:rPr>
              <a:t>Informant: Simon Eleuterio Lucio (SEL)</a:t>
            </a:r>
            <a:endParaRPr lang="nl-NL" sz="2000">
              <a:latin typeface="Courier New" pitchFamily="-105" charset="0"/>
            </a:endParaRPr>
          </a:p>
          <a:p>
            <a:r>
              <a:rPr lang="en-GB" sz="2000">
                <a:latin typeface="Courier New" pitchFamily="-105" charset="0"/>
              </a:rPr>
              <a:t>Target: Otomí</a:t>
            </a:r>
            <a:endParaRPr lang="nl-NL" sz="2000">
              <a:latin typeface="Courier New" pitchFamily="-105" charset="0"/>
            </a:endParaRPr>
          </a:p>
          <a:p>
            <a:r>
              <a:rPr lang="en-GB" sz="2000">
                <a:latin typeface="Courier New" pitchFamily="-105" charset="0"/>
              </a:rPr>
              <a:t>Source: Spanish</a:t>
            </a:r>
            <a:endParaRPr lang="nl-NL" sz="200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00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Ne nör 'yo mi hong</a:t>
            </a:r>
            <a:r>
              <a:rPr lang="nl-NL" sz="2000" u="sng">
                <a:solidFill>
                  <a:schemeClr val="fol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u</a:t>
            </a:r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ja ya ... ja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</a:t>
            </a:r>
            <a:r>
              <a:rPr lang="en-GB" sz="24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400">
                <a:solidFill>
                  <a:srgbClr val="FF00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kolmenä</a:t>
            </a:r>
            <a:r>
              <a:rPr lang="en-GB" sz="24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N-HR</a:t>
            </a:r>
            <a:r>
              <a:rPr lang="en-GB" sz="24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4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.</a:t>
            </a:r>
            <a:endParaRPr lang="nl-NL" sz="240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&lt; . . . &gt;</a:t>
            </a:r>
            <a:endParaRPr lang="nl-NL" sz="200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Bí kaku jar ... jar ñö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</a:t>
            </a:r>
            <a:r>
              <a:rPr lang="en-GB" sz="20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000">
                <a:solidFill>
                  <a:srgbClr val="FF00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kong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PR</a:t>
            </a:r>
            <a:r>
              <a:rPr lang="en-GB" sz="20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ar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... </a:t>
            </a:r>
            <a:r>
              <a:rPr lang="en-GB" sz="20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000">
                <a:solidFill>
                  <a:srgbClr val="FF00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kong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PR</a:t>
            </a:r>
            <a:r>
              <a:rPr lang="en-GB" sz="2000">
                <a:solidFill>
                  <a:srgbClr val="00CC00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/</a:t>
            </a:r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ar</a:t>
            </a:r>
            <a:r>
              <a:rPr lang="en-GB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</a:t>
            </a:r>
            <a:r>
              <a:rPr lang="en-GB" sz="2000">
                <a:solidFill>
                  <a:schemeClr val="fol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'yo.</a:t>
            </a:r>
            <a:endParaRPr lang="nl-NL" sz="2000">
              <a:solidFill>
                <a:schemeClr val="folHlink"/>
              </a:solidFill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fr-FR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&lt; . . . &gt;</a:t>
            </a:r>
          </a:p>
          <a:p>
            <a:r>
              <a:rPr lang="nl-NL" sz="2000">
                <a:solidFill>
                  <a:schemeClr val="fol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yo mi ... mi hong</a:t>
            </a:r>
            <a:r>
              <a:rPr lang="nl-NL" sz="2000" u="sng">
                <a:solidFill>
                  <a:schemeClr val="fol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u</a:t>
            </a:r>
            <a:r>
              <a:rPr lang="nl-NL" sz="2000">
                <a:solidFill>
                  <a:schemeClr val="fol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 jar </a:t>
            </a:r>
            <a:r>
              <a:rPr lang="nl-NL" sz="2000">
                <a:solidFill>
                  <a:srgbClr val="00CC00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/</a:t>
            </a:r>
            <a:r>
              <a:rPr lang="nl-NL" sz="2000">
                <a:solidFill>
                  <a:schemeClr val="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frasko</a:t>
            </a:r>
            <a:r>
              <a:rPr lang="en-US" sz="2000"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N-HR</a:t>
            </a:r>
            <a:r>
              <a:rPr lang="nl-NL" sz="2000">
                <a:solidFill>
                  <a:srgbClr val="00CC00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/</a:t>
            </a:r>
            <a:r>
              <a:rPr lang="nl-NL" sz="2000">
                <a:solidFill>
                  <a:schemeClr val="folHlink"/>
                </a:solidFill>
                <a:latin typeface="Courier New" pitchFamily="-105" charset="0"/>
                <a:ea typeface="Times New Roman" pitchFamily="-105" charset="0"/>
                <a:cs typeface="Times New Roman" pitchFamily="-105" charset="0"/>
              </a:rPr>
              <a:t>.</a:t>
            </a:r>
            <a:endParaRPr lang="en-US" sz="2000">
              <a:latin typeface="Courier New" pitchFamily="-105" charset="0"/>
              <a:ea typeface="MS Mincho" pitchFamily="49" charset="-128"/>
              <a:cs typeface="MS Mincho" pitchFamily="49" charset="-128"/>
            </a:endParaRPr>
          </a:p>
          <a:p>
            <a:r>
              <a:rPr lang="fr-FR" sz="20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&lt; . . . &gt;</a:t>
            </a:r>
            <a:endParaRPr lang="nl-NL" sz="2000">
              <a:latin typeface="Courier New" pitchFamily="-105" charset="0"/>
              <a:ea typeface="MS Mincho" pitchFamily="49" charset="-128"/>
              <a:cs typeface="MS Mincho" pitchFamily="49" charset="-128"/>
            </a:endParaRPr>
          </a:p>
        </p:txBody>
      </p:sp>
      <p:sp>
        <p:nvSpPr>
          <p:cNvPr id="154630" name="Oval 4"/>
          <p:cNvSpPr>
            <a:spLocks noChangeArrowheads="1"/>
          </p:cNvSpPr>
          <p:nvPr/>
        </p:nvSpPr>
        <p:spPr bwMode="auto">
          <a:xfrm>
            <a:off x="5791200" y="3276600"/>
            <a:ext cx="2743200" cy="7620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631" name="Line 5"/>
          <p:cNvSpPr>
            <a:spLocks noChangeShapeType="1"/>
          </p:cNvSpPr>
          <p:nvPr/>
        </p:nvSpPr>
        <p:spPr bwMode="auto">
          <a:xfrm flipH="1">
            <a:off x="3276600" y="3787775"/>
            <a:ext cx="4248150" cy="20891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632" name="Text Box 6"/>
          <p:cNvSpPr txBox="1">
            <a:spLocks noChangeArrowheads="1"/>
          </p:cNvSpPr>
          <p:nvPr/>
        </p:nvSpPr>
        <p:spPr bwMode="auto">
          <a:xfrm>
            <a:off x="2339975" y="5918200"/>
            <a:ext cx="1893888" cy="6794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/>
              <a:t>Part of Speech</a:t>
            </a:r>
          </a:p>
          <a:p>
            <a:pPr algn="ctr"/>
            <a:r>
              <a:rPr lang="en-GB">
                <a:solidFill>
                  <a:srgbClr val="FF0000"/>
                </a:solidFill>
              </a:rPr>
              <a:t>Spanish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54633" name="Text Box 8"/>
          <p:cNvSpPr txBox="1">
            <a:spLocks noChangeArrowheads="1"/>
          </p:cNvSpPr>
          <p:nvPr/>
        </p:nvSpPr>
        <p:spPr bwMode="auto">
          <a:xfrm>
            <a:off x="6545263" y="5949950"/>
            <a:ext cx="1219200" cy="679450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/>
              <a:t>Function</a:t>
            </a:r>
          </a:p>
          <a:p>
            <a:pPr algn="ctr"/>
            <a:r>
              <a:rPr lang="en-GB">
                <a:solidFill>
                  <a:schemeClr val="folHlink"/>
                </a:solidFill>
              </a:rPr>
              <a:t>Otomi</a:t>
            </a:r>
            <a:endParaRPr lang="en-US">
              <a:solidFill>
                <a:schemeClr val="folHlink"/>
              </a:solidFill>
            </a:endParaRPr>
          </a:p>
        </p:txBody>
      </p:sp>
      <p:sp>
        <p:nvSpPr>
          <p:cNvPr id="154634" name="Line 9"/>
          <p:cNvSpPr>
            <a:spLocks noChangeShapeType="1"/>
          </p:cNvSpPr>
          <p:nvPr/>
        </p:nvSpPr>
        <p:spPr bwMode="auto">
          <a:xfrm flipH="1">
            <a:off x="7164388" y="3789363"/>
            <a:ext cx="792162" cy="20875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635" name="Oval 10"/>
          <p:cNvSpPr>
            <a:spLocks noChangeArrowheads="1"/>
          </p:cNvSpPr>
          <p:nvPr/>
        </p:nvSpPr>
        <p:spPr bwMode="auto">
          <a:xfrm>
            <a:off x="7308850" y="3429000"/>
            <a:ext cx="431800" cy="4318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636" name="Oval 11"/>
          <p:cNvSpPr>
            <a:spLocks noChangeArrowheads="1"/>
          </p:cNvSpPr>
          <p:nvPr/>
        </p:nvSpPr>
        <p:spPr bwMode="auto">
          <a:xfrm>
            <a:off x="7740650" y="3429000"/>
            <a:ext cx="431800" cy="4318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7750" y="2133600"/>
            <a:ext cx="7772400" cy="1143000"/>
          </a:xfrm>
        </p:spPr>
        <p:txBody>
          <a:bodyPr/>
          <a:lstStyle/>
          <a:p>
            <a:pPr marL="838200" indent="-838200" eaLnBrk="1" hangingPunct="1"/>
            <a:r>
              <a:rPr lang="en-US" b="1"/>
              <a:t>5. Analysis</a:t>
            </a:r>
            <a:endParaRPr lang="nl-NL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96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1ED8643-0706-384C-B815-F780FD56DAF9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Contact + Change</a:t>
            </a:r>
            <a:endParaRPr lang="nl-NL"/>
          </a:p>
        </p:txBody>
      </p:sp>
      <p:sp>
        <p:nvSpPr>
          <p:cNvPr id="29701" name="Text Box 3"/>
          <p:cNvSpPr txBox="1">
            <a:spLocks noChangeArrowheads="1"/>
          </p:cNvSpPr>
          <p:nvPr/>
        </p:nvSpPr>
        <p:spPr bwMode="auto">
          <a:xfrm>
            <a:off x="531813" y="5172075"/>
            <a:ext cx="1620837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rgbClr val="B9E4FF"/>
                </a:solidFill>
              </a:rPr>
              <a:t>Minimum</a:t>
            </a:r>
            <a:endParaRPr lang="nl-NL" sz="2400">
              <a:solidFill>
                <a:srgbClr val="B9E4FF"/>
              </a:solidFill>
            </a:endParaRPr>
          </a:p>
        </p:txBody>
      </p:sp>
      <p:sp>
        <p:nvSpPr>
          <p:cNvPr id="29702" name="Text Box 4"/>
          <p:cNvSpPr txBox="1">
            <a:spLocks noChangeArrowheads="1"/>
          </p:cNvSpPr>
          <p:nvPr/>
        </p:nvSpPr>
        <p:spPr bwMode="auto">
          <a:xfrm>
            <a:off x="6750050" y="5157788"/>
            <a:ext cx="1700213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rgbClr val="B9E4FF"/>
                </a:solidFill>
              </a:rPr>
              <a:t>Maximum</a:t>
            </a:r>
            <a:endParaRPr lang="nl-NL" sz="2400">
              <a:solidFill>
                <a:srgbClr val="B9E4FF"/>
              </a:solidFill>
            </a:endParaRPr>
          </a:p>
        </p:txBody>
      </p:sp>
      <p:sp>
        <p:nvSpPr>
          <p:cNvPr id="29703" name="Text Box 5"/>
          <p:cNvSpPr txBox="1">
            <a:spLocks noChangeArrowheads="1"/>
          </p:cNvSpPr>
          <p:nvPr/>
        </p:nvSpPr>
        <p:spPr bwMode="auto">
          <a:xfrm>
            <a:off x="433388" y="3352800"/>
            <a:ext cx="16922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rgbClr val="B9E4FF"/>
                </a:solidFill>
              </a:rPr>
              <a:t>Target</a:t>
            </a:r>
          </a:p>
          <a:p>
            <a:pPr algn="ctr" eaLnBrk="1" hangingPunct="1"/>
            <a:r>
              <a:rPr lang="en-US" sz="2400">
                <a:solidFill>
                  <a:srgbClr val="B9E4FF"/>
                </a:solidFill>
              </a:rPr>
              <a:t>Language</a:t>
            </a:r>
            <a:endParaRPr lang="nl-NL" sz="2400">
              <a:solidFill>
                <a:srgbClr val="B9E4FF"/>
              </a:solidFill>
            </a:endParaRPr>
          </a:p>
        </p:txBody>
      </p:sp>
      <p:sp>
        <p:nvSpPr>
          <p:cNvPr id="29704" name="Text Box 6"/>
          <p:cNvSpPr txBox="1">
            <a:spLocks noChangeArrowheads="1"/>
          </p:cNvSpPr>
          <p:nvPr/>
        </p:nvSpPr>
        <p:spPr bwMode="auto">
          <a:xfrm>
            <a:off x="1133475" y="1997075"/>
            <a:ext cx="16922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rgbClr val="B9E4FF"/>
                </a:solidFill>
              </a:rPr>
              <a:t>Source</a:t>
            </a:r>
          </a:p>
          <a:p>
            <a:pPr algn="ctr" eaLnBrk="1" hangingPunct="1"/>
            <a:r>
              <a:rPr lang="en-US" sz="2400">
                <a:solidFill>
                  <a:srgbClr val="B9E4FF"/>
                </a:solidFill>
              </a:rPr>
              <a:t>Language</a:t>
            </a:r>
            <a:endParaRPr lang="nl-NL" sz="2400">
              <a:solidFill>
                <a:srgbClr val="B9E4FF"/>
              </a:solidFill>
            </a:endParaRPr>
          </a:p>
        </p:txBody>
      </p:sp>
      <p:sp>
        <p:nvSpPr>
          <p:cNvPr id="29705" name="Line 7"/>
          <p:cNvSpPr>
            <a:spLocks noChangeShapeType="1"/>
          </p:cNvSpPr>
          <p:nvPr/>
        </p:nvSpPr>
        <p:spPr bwMode="auto">
          <a:xfrm>
            <a:off x="1219200" y="4648200"/>
            <a:ext cx="6400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6" name="Text Box 8"/>
          <p:cNvSpPr txBox="1">
            <a:spLocks noChangeArrowheads="1"/>
          </p:cNvSpPr>
          <p:nvPr/>
        </p:nvSpPr>
        <p:spPr bwMode="auto">
          <a:xfrm>
            <a:off x="3059113" y="2420938"/>
            <a:ext cx="5715000" cy="12255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GB" sz="2400">
                <a:solidFill>
                  <a:srgbClr val="B9E4FF"/>
                </a:solidFill>
              </a:rPr>
              <a:t>MOTIVATION</a:t>
            </a:r>
            <a:r>
              <a:rPr lang="en-GB" sz="2400" b="0">
                <a:solidFill>
                  <a:srgbClr val="B9E4FF"/>
                </a:solidFill>
              </a:rPr>
              <a:t>: Socio-linguistic situation</a:t>
            </a:r>
          </a:p>
          <a:p>
            <a:pPr marL="457200" indent="-457200" eaLnBrk="1" hangingPunct="1"/>
            <a:endParaRPr lang="en-GB" sz="2400" b="0"/>
          </a:p>
          <a:p>
            <a:pPr marL="457200" indent="-457200" eaLnBrk="1" hangingPunct="1"/>
            <a:r>
              <a:rPr lang="en-GB" sz="2400">
                <a:solidFill>
                  <a:srgbClr val="FF0000"/>
                </a:solidFill>
              </a:rPr>
              <a:t>CONSTRAINTS</a:t>
            </a:r>
            <a:r>
              <a:rPr lang="en-GB" sz="2400" b="0">
                <a:solidFill>
                  <a:srgbClr val="FF0000"/>
                </a:solidFill>
              </a:rPr>
              <a:t>: Typology of TL and SL</a:t>
            </a:r>
          </a:p>
        </p:txBody>
      </p:sp>
      <p:sp>
        <p:nvSpPr>
          <p:cNvPr id="29707" name="Text Box 13"/>
          <p:cNvSpPr txBox="1">
            <a:spLocks noChangeArrowheads="1"/>
          </p:cNvSpPr>
          <p:nvPr/>
        </p:nvSpPr>
        <p:spPr bwMode="auto">
          <a:xfrm>
            <a:off x="663575" y="4221163"/>
            <a:ext cx="387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4400" b="0">
                <a:solidFill>
                  <a:srgbClr val="B9E4FF"/>
                </a:solidFill>
              </a:rPr>
              <a:t>-</a:t>
            </a:r>
            <a:endParaRPr lang="en-US" sz="4400" b="0">
              <a:solidFill>
                <a:srgbClr val="B9E4FF"/>
              </a:solidFill>
            </a:endParaRPr>
          </a:p>
        </p:txBody>
      </p:sp>
      <p:sp>
        <p:nvSpPr>
          <p:cNvPr id="29708" name="Text Box 14"/>
          <p:cNvSpPr txBox="1">
            <a:spLocks noChangeArrowheads="1"/>
          </p:cNvSpPr>
          <p:nvPr/>
        </p:nvSpPr>
        <p:spPr bwMode="auto">
          <a:xfrm>
            <a:off x="7812088" y="4279900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3600" b="0">
                <a:solidFill>
                  <a:srgbClr val="B9E4FF"/>
                </a:solidFill>
              </a:rPr>
              <a:t>+</a:t>
            </a:r>
            <a:endParaRPr lang="en-US" sz="3600" b="0">
              <a:solidFill>
                <a:srgbClr val="B9E4FF"/>
              </a:solidFill>
            </a:endParaRPr>
          </a:p>
        </p:txBody>
      </p:sp>
      <p:sp>
        <p:nvSpPr>
          <p:cNvPr id="29709" name="Text Box 15"/>
          <p:cNvSpPr txBox="1">
            <a:spLocks noChangeArrowheads="1"/>
          </p:cNvSpPr>
          <p:nvPr/>
        </p:nvSpPr>
        <p:spPr bwMode="auto">
          <a:xfrm>
            <a:off x="2916238" y="5157788"/>
            <a:ext cx="2933700" cy="9239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>
                <a:solidFill>
                  <a:srgbClr val="FF0000"/>
                </a:solidFill>
              </a:rPr>
              <a:t>Lexical borrowing</a:t>
            </a:r>
          </a:p>
          <a:p>
            <a:pPr algn="ctr"/>
            <a:r>
              <a:rPr lang="en-GB">
                <a:solidFill>
                  <a:srgbClr val="FF0000"/>
                </a:solidFill>
              </a:rPr>
              <a:t>Grammatical borrowing</a:t>
            </a:r>
          </a:p>
          <a:p>
            <a:pPr algn="ctr"/>
            <a:r>
              <a:rPr lang="en-GB">
                <a:solidFill>
                  <a:srgbClr val="FF0000"/>
                </a:solidFill>
              </a:rPr>
              <a:t>Structural adaptation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29710" name="AutoShape 16"/>
          <p:cNvSpPr>
            <a:spLocks noChangeArrowheads="1"/>
          </p:cNvSpPr>
          <p:nvPr/>
        </p:nvSpPr>
        <p:spPr bwMode="auto">
          <a:xfrm rot="1578544">
            <a:off x="1403350" y="2852738"/>
            <a:ext cx="287338" cy="504825"/>
          </a:xfrm>
          <a:prstGeom prst="downArrow">
            <a:avLst>
              <a:gd name="adj1" fmla="val 50000"/>
              <a:gd name="adj2" fmla="val 43923"/>
            </a:avLst>
          </a:prstGeom>
          <a:solidFill>
            <a:srgbClr val="B9E4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9711" name="Straight Arrow Connector 17"/>
          <p:cNvCxnSpPr>
            <a:cxnSpLocks noChangeShapeType="1"/>
          </p:cNvCxnSpPr>
          <p:nvPr/>
        </p:nvCxnSpPr>
        <p:spPr bwMode="auto">
          <a:xfrm rot="5400000">
            <a:off x="3619501" y="4381500"/>
            <a:ext cx="1447800" cy="3175"/>
          </a:xfrm>
          <a:prstGeom prst="straightConnector1">
            <a:avLst/>
          </a:prstGeom>
          <a:noFill/>
          <a:ln w="53975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5667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D58616E-5624-2F42-B733-DE03243B91AB}" type="slidenum">
              <a:rPr lang="en-US" smtClean="0"/>
              <a:pPr/>
              <a:t>140</a:t>
            </a:fld>
            <a:endParaRPr lang="en-US" smtClean="0"/>
          </a:p>
        </p:txBody>
      </p:sp>
      <p:sp>
        <p:nvSpPr>
          <p:cNvPr id="156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</a:t>
            </a:r>
            <a:r>
              <a:rPr lang="nl-NL"/>
              <a:t> </a:t>
            </a:r>
            <a:r>
              <a:rPr lang="en-US"/>
              <a:t>overall (tokens)</a:t>
            </a:r>
            <a:endParaRPr lang="en-GB"/>
          </a:p>
        </p:txBody>
      </p:sp>
      <p:sp>
        <p:nvSpPr>
          <p:cNvPr id="156677" name="Rectangle 3"/>
          <p:cNvSpPr>
            <a:spLocks noChangeArrowheads="1"/>
          </p:cNvSpPr>
          <p:nvPr/>
        </p:nvSpPr>
        <p:spPr bwMode="auto">
          <a:xfrm>
            <a:off x="3175" y="1247775"/>
            <a:ext cx="9144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56678" name="Rectangle 4"/>
          <p:cNvSpPr>
            <a:spLocks noChangeArrowheads="1"/>
          </p:cNvSpPr>
          <p:nvPr/>
        </p:nvSpPr>
        <p:spPr bwMode="auto">
          <a:xfrm>
            <a:off x="3175" y="497046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56679" name="Rectangle 5"/>
          <p:cNvSpPr>
            <a:spLocks noChangeArrowheads="1"/>
          </p:cNvSpPr>
          <p:nvPr/>
        </p:nvSpPr>
        <p:spPr bwMode="auto">
          <a:xfrm>
            <a:off x="3175" y="9048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56680" name="Rectangle 6"/>
          <p:cNvSpPr>
            <a:spLocks noChangeArrowheads="1"/>
          </p:cNvSpPr>
          <p:nvPr/>
        </p:nvSpPr>
        <p:spPr bwMode="auto">
          <a:xfrm>
            <a:off x="3175" y="5946775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56681" name="Rectangle 7"/>
          <p:cNvSpPr>
            <a:spLocks noChangeArrowheads="1"/>
          </p:cNvSpPr>
          <p:nvPr/>
        </p:nvSpPr>
        <p:spPr bwMode="auto">
          <a:xfrm>
            <a:off x="3175" y="728663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156682" name="Group 8"/>
          <p:cNvGrpSpPr>
            <a:grpSpLocks/>
          </p:cNvGrpSpPr>
          <p:nvPr/>
        </p:nvGrpSpPr>
        <p:grpSpPr bwMode="auto">
          <a:xfrm>
            <a:off x="746125" y="2274888"/>
            <a:ext cx="5730875" cy="3668712"/>
            <a:chOff x="-3" y="515"/>
            <a:chExt cx="3610" cy="2311"/>
          </a:xfrm>
        </p:grpSpPr>
        <p:grpSp>
          <p:nvGrpSpPr>
            <p:cNvPr id="156684" name="Group 9"/>
            <p:cNvGrpSpPr>
              <a:grpSpLocks/>
            </p:cNvGrpSpPr>
            <p:nvPr/>
          </p:nvGrpSpPr>
          <p:grpSpPr bwMode="auto">
            <a:xfrm>
              <a:off x="0" y="518"/>
              <a:ext cx="3604" cy="2305"/>
              <a:chOff x="0" y="518"/>
              <a:chExt cx="3604" cy="2305"/>
            </a:xfrm>
          </p:grpSpPr>
          <p:grpSp>
            <p:nvGrpSpPr>
              <p:cNvPr id="156686" name="Group 10"/>
              <p:cNvGrpSpPr>
                <a:grpSpLocks/>
              </p:cNvGrpSpPr>
              <p:nvPr/>
            </p:nvGrpSpPr>
            <p:grpSpPr bwMode="auto">
              <a:xfrm>
                <a:off x="0" y="518"/>
                <a:ext cx="1031" cy="461"/>
                <a:chOff x="0" y="518"/>
                <a:chExt cx="1031" cy="461"/>
              </a:xfrm>
            </p:grpSpPr>
            <p:sp>
              <p:nvSpPr>
                <p:cNvPr id="156744" name="Rectangle 11"/>
                <p:cNvSpPr>
                  <a:spLocks noChangeArrowheads="1"/>
                </p:cNvSpPr>
                <p:nvPr/>
              </p:nvSpPr>
              <p:spPr bwMode="auto">
                <a:xfrm>
                  <a:off x="28" y="51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200" b="0">
                      <a:latin typeface="Times New Roman" pitchFamily="-105" charset="0"/>
                      <a:ea typeface="Times New Roman" pitchFamily="-105" charset="0"/>
                      <a:cs typeface="Times New Roman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6745" name="Rectangle 12"/>
                <p:cNvSpPr>
                  <a:spLocks noChangeArrowheads="1"/>
                </p:cNvSpPr>
                <p:nvPr/>
              </p:nvSpPr>
              <p:spPr bwMode="auto">
                <a:xfrm>
                  <a:off x="0" y="51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6687" name="Group 13"/>
              <p:cNvGrpSpPr>
                <a:grpSpLocks/>
              </p:cNvGrpSpPr>
              <p:nvPr/>
            </p:nvGrpSpPr>
            <p:grpSpPr bwMode="auto">
              <a:xfrm>
                <a:off x="1031" y="518"/>
                <a:ext cx="879" cy="461"/>
                <a:chOff x="1031" y="518"/>
                <a:chExt cx="879" cy="461"/>
              </a:xfrm>
            </p:grpSpPr>
            <p:sp>
              <p:nvSpPr>
                <p:cNvPr id="156742" name="Rectangle 14"/>
                <p:cNvSpPr>
                  <a:spLocks noChangeArrowheads="1"/>
                </p:cNvSpPr>
                <p:nvPr/>
              </p:nvSpPr>
              <p:spPr bwMode="auto">
                <a:xfrm>
                  <a:off x="1059" y="51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6743" name="Rectangle 15"/>
                <p:cNvSpPr>
                  <a:spLocks noChangeArrowheads="1"/>
                </p:cNvSpPr>
                <p:nvPr/>
              </p:nvSpPr>
              <p:spPr bwMode="auto">
                <a:xfrm>
                  <a:off x="1031" y="51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6688" name="Group 16"/>
              <p:cNvGrpSpPr>
                <a:grpSpLocks/>
              </p:cNvGrpSpPr>
              <p:nvPr/>
            </p:nvGrpSpPr>
            <p:grpSpPr bwMode="auto">
              <a:xfrm>
                <a:off x="1910" y="518"/>
                <a:ext cx="815" cy="461"/>
                <a:chOff x="1910" y="518"/>
                <a:chExt cx="815" cy="461"/>
              </a:xfrm>
            </p:grpSpPr>
            <p:sp>
              <p:nvSpPr>
                <p:cNvPr id="156740" name="Rectangle 17"/>
                <p:cNvSpPr>
                  <a:spLocks noChangeArrowheads="1"/>
                </p:cNvSpPr>
                <p:nvPr/>
              </p:nvSpPr>
              <p:spPr bwMode="auto">
                <a:xfrm>
                  <a:off x="1938" y="51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6741" name="Rectangle 18"/>
                <p:cNvSpPr>
                  <a:spLocks noChangeArrowheads="1"/>
                </p:cNvSpPr>
                <p:nvPr/>
              </p:nvSpPr>
              <p:spPr bwMode="auto">
                <a:xfrm>
                  <a:off x="1910" y="51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6689" name="Group 19"/>
              <p:cNvGrpSpPr>
                <a:grpSpLocks/>
              </p:cNvGrpSpPr>
              <p:nvPr/>
            </p:nvGrpSpPr>
            <p:grpSpPr bwMode="auto">
              <a:xfrm>
                <a:off x="2725" y="518"/>
                <a:ext cx="879" cy="461"/>
                <a:chOff x="2725" y="518"/>
                <a:chExt cx="879" cy="461"/>
              </a:xfrm>
            </p:grpSpPr>
            <p:sp>
              <p:nvSpPr>
                <p:cNvPr id="156738" name="Rectangle 20"/>
                <p:cNvSpPr>
                  <a:spLocks noChangeArrowheads="1"/>
                </p:cNvSpPr>
                <p:nvPr/>
              </p:nvSpPr>
              <p:spPr bwMode="auto">
                <a:xfrm>
                  <a:off x="2753" y="51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6739" name="Rectangle 21"/>
                <p:cNvSpPr>
                  <a:spLocks noChangeArrowheads="1"/>
                </p:cNvSpPr>
                <p:nvPr/>
              </p:nvSpPr>
              <p:spPr bwMode="auto">
                <a:xfrm>
                  <a:off x="2725" y="51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6690" name="Group 22"/>
              <p:cNvGrpSpPr>
                <a:grpSpLocks/>
              </p:cNvGrpSpPr>
              <p:nvPr/>
            </p:nvGrpSpPr>
            <p:grpSpPr bwMode="auto">
              <a:xfrm>
                <a:off x="0" y="979"/>
                <a:ext cx="1031" cy="461"/>
                <a:chOff x="0" y="979"/>
                <a:chExt cx="1031" cy="461"/>
              </a:xfrm>
            </p:grpSpPr>
            <p:sp>
              <p:nvSpPr>
                <p:cNvPr id="156736" name="Rectangle 23"/>
                <p:cNvSpPr>
                  <a:spLocks noChangeArrowheads="1"/>
                </p:cNvSpPr>
                <p:nvPr/>
              </p:nvSpPr>
              <p:spPr bwMode="auto">
                <a:xfrm>
                  <a:off x="28" y="97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Mimimum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6737" name="Rectangle 24"/>
                <p:cNvSpPr>
                  <a:spLocks noChangeArrowheads="1"/>
                </p:cNvSpPr>
                <p:nvPr/>
              </p:nvSpPr>
              <p:spPr bwMode="auto">
                <a:xfrm>
                  <a:off x="0" y="97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6691" name="Group 25"/>
              <p:cNvGrpSpPr>
                <a:grpSpLocks/>
              </p:cNvGrpSpPr>
              <p:nvPr/>
            </p:nvGrpSpPr>
            <p:grpSpPr bwMode="auto">
              <a:xfrm>
                <a:off x="1031" y="979"/>
                <a:ext cx="879" cy="461"/>
                <a:chOff x="1031" y="979"/>
                <a:chExt cx="879" cy="461"/>
              </a:xfrm>
            </p:grpSpPr>
            <p:sp>
              <p:nvSpPr>
                <p:cNvPr id="156734" name="Rectangle 26"/>
                <p:cNvSpPr>
                  <a:spLocks noChangeArrowheads="1"/>
                </p:cNvSpPr>
                <p:nvPr/>
              </p:nvSpPr>
              <p:spPr bwMode="auto">
                <a:xfrm>
                  <a:off x="1059" y="97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4.0%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6735" name="Rectangle 27"/>
                <p:cNvSpPr>
                  <a:spLocks noChangeArrowheads="1"/>
                </p:cNvSpPr>
                <p:nvPr/>
              </p:nvSpPr>
              <p:spPr bwMode="auto">
                <a:xfrm>
                  <a:off x="1031" y="97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6692" name="Group 28"/>
              <p:cNvGrpSpPr>
                <a:grpSpLocks/>
              </p:cNvGrpSpPr>
              <p:nvPr/>
            </p:nvGrpSpPr>
            <p:grpSpPr bwMode="auto">
              <a:xfrm>
                <a:off x="1910" y="979"/>
                <a:ext cx="815" cy="461"/>
                <a:chOff x="1910" y="979"/>
                <a:chExt cx="815" cy="461"/>
              </a:xfrm>
            </p:grpSpPr>
            <p:sp>
              <p:nvSpPr>
                <p:cNvPr id="156732" name="Rectangle 29"/>
                <p:cNvSpPr>
                  <a:spLocks noChangeArrowheads="1"/>
                </p:cNvSpPr>
                <p:nvPr/>
              </p:nvSpPr>
              <p:spPr bwMode="auto">
                <a:xfrm>
                  <a:off x="1938" y="97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5.7%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6733" name="Rectangle 30"/>
                <p:cNvSpPr>
                  <a:spLocks noChangeArrowheads="1"/>
                </p:cNvSpPr>
                <p:nvPr/>
              </p:nvSpPr>
              <p:spPr bwMode="auto">
                <a:xfrm>
                  <a:off x="1910" y="97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6693" name="Group 31"/>
              <p:cNvGrpSpPr>
                <a:grpSpLocks/>
              </p:cNvGrpSpPr>
              <p:nvPr/>
            </p:nvGrpSpPr>
            <p:grpSpPr bwMode="auto">
              <a:xfrm>
                <a:off x="2725" y="979"/>
                <a:ext cx="879" cy="461"/>
                <a:chOff x="2725" y="979"/>
                <a:chExt cx="879" cy="461"/>
              </a:xfrm>
            </p:grpSpPr>
            <p:sp>
              <p:nvSpPr>
                <p:cNvPr id="156730" name="Rectangle 32"/>
                <p:cNvSpPr>
                  <a:spLocks noChangeArrowheads="1"/>
                </p:cNvSpPr>
                <p:nvPr/>
              </p:nvSpPr>
              <p:spPr bwMode="auto">
                <a:xfrm>
                  <a:off x="2753" y="97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6.7%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6731" name="Rectangle 33"/>
                <p:cNvSpPr>
                  <a:spLocks noChangeArrowheads="1"/>
                </p:cNvSpPr>
                <p:nvPr/>
              </p:nvSpPr>
              <p:spPr bwMode="auto">
                <a:xfrm>
                  <a:off x="2725" y="97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6694" name="Group 34"/>
              <p:cNvGrpSpPr>
                <a:grpSpLocks/>
              </p:cNvGrpSpPr>
              <p:nvPr/>
            </p:nvGrpSpPr>
            <p:grpSpPr bwMode="auto">
              <a:xfrm>
                <a:off x="0" y="1440"/>
                <a:ext cx="1031" cy="461"/>
                <a:chOff x="0" y="1440"/>
                <a:chExt cx="1031" cy="461"/>
              </a:xfrm>
            </p:grpSpPr>
            <p:sp>
              <p:nvSpPr>
                <p:cNvPr id="156728" name="Rectangle 35"/>
                <p:cNvSpPr>
                  <a:spLocks noChangeArrowheads="1"/>
                </p:cNvSpPr>
                <p:nvPr/>
              </p:nvSpPr>
              <p:spPr bwMode="auto">
                <a:xfrm>
                  <a:off x="28" y="144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Maximum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6729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144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6695" name="Group 37"/>
              <p:cNvGrpSpPr>
                <a:grpSpLocks/>
              </p:cNvGrpSpPr>
              <p:nvPr/>
            </p:nvGrpSpPr>
            <p:grpSpPr bwMode="auto">
              <a:xfrm>
                <a:off x="1031" y="1440"/>
                <a:ext cx="879" cy="461"/>
                <a:chOff x="1031" y="1440"/>
                <a:chExt cx="879" cy="461"/>
              </a:xfrm>
            </p:grpSpPr>
            <p:sp>
              <p:nvSpPr>
                <p:cNvPr id="156726" name="Rectangle 38"/>
                <p:cNvSpPr>
                  <a:spLocks noChangeArrowheads="1"/>
                </p:cNvSpPr>
                <p:nvPr/>
              </p:nvSpPr>
              <p:spPr bwMode="auto">
                <a:xfrm>
                  <a:off x="1059" y="144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27.0%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6727" name="Rectangle 39"/>
                <p:cNvSpPr>
                  <a:spLocks noChangeArrowheads="1"/>
                </p:cNvSpPr>
                <p:nvPr/>
              </p:nvSpPr>
              <p:spPr bwMode="auto">
                <a:xfrm>
                  <a:off x="1031" y="144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6696" name="Group 40"/>
              <p:cNvGrpSpPr>
                <a:grpSpLocks/>
              </p:cNvGrpSpPr>
              <p:nvPr/>
            </p:nvGrpSpPr>
            <p:grpSpPr bwMode="auto">
              <a:xfrm>
                <a:off x="1910" y="1440"/>
                <a:ext cx="815" cy="461"/>
                <a:chOff x="1910" y="1440"/>
                <a:chExt cx="815" cy="461"/>
              </a:xfrm>
            </p:grpSpPr>
            <p:sp>
              <p:nvSpPr>
                <p:cNvPr id="156724" name="Rectangle 41"/>
                <p:cNvSpPr>
                  <a:spLocks noChangeArrowheads="1"/>
                </p:cNvSpPr>
                <p:nvPr/>
              </p:nvSpPr>
              <p:spPr bwMode="auto">
                <a:xfrm>
                  <a:off x="1938" y="144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28.5%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6725" name="Rectangle 42"/>
                <p:cNvSpPr>
                  <a:spLocks noChangeArrowheads="1"/>
                </p:cNvSpPr>
                <p:nvPr/>
              </p:nvSpPr>
              <p:spPr bwMode="auto">
                <a:xfrm>
                  <a:off x="1910" y="144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6697" name="Group 43"/>
              <p:cNvGrpSpPr>
                <a:grpSpLocks/>
              </p:cNvGrpSpPr>
              <p:nvPr/>
            </p:nvGrpSpPr>
            <p:grpSpPr bwMode="auto">
              <a:xfrm>
                <a:off x="2725" y="1440"/>
                <a:ext cx="879" cy="461"/>
                <a:chOff x="2725" y="1440"/>
                <a:chExt cx="879" cy="461"/>
              </a:xfrm>
            </p:grpSpPr>
            <p:sp>
              <p:nvSpPr>
                <p:cNvPr id="156722" name="Rectangle 44"/>
                <p:cNvSpPr>
                  <a:spLocks noChangeArrowheads="1"/>
                </p:cNvSpPr>
                <p:nvPr/>
              </p:nvSpPr>
              <p:spPr bwMode="auto">
                <a:xfrm>
                  <a:off x="2753" y="144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26.0%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6723" name="Rectangle 45"/>
                <p:cNvSpPr>
                  <a:spLocks noChangeArrowheads="1"/>
                </p:cNvSpPr>
                <p:nvPr/>
              </p:nvSpPr>
              <p:spPr bwMode="auto">
                <a:xfrm>
                  <a:off x="2725" y="144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6698" name="Group 46"/>
              <p:cNvGrpSpPr>
                <a:grpSpLocks/>
              </p:cNvGrpSpPr>
              <p:nvPr/>
            </p:nvGrpSpPr>
            <p:grpSpPr bwMode="auto">
              <a:xfrm>
                <a:off x="0" y="1901"/>
                <a:ext cx="1031" cy="461"/>
                <a:chOff x="0" y="1901"/>
                <a:chExt cx="1031" cy="461"/>
              </a:xfrm>
            </p:grpSpPr>
            <p:sp>
              <p:nvSpPr>
                <p:cNvPr id="156720" name="Rectangle 47"/>
                <p:cNvSpPr>
                  <a:spLocks noChangeArrowheads="1"/>
                </p:cNvSpPr>
                <p:nvPr/>
              </p:nvSpPr>
              <p:spPr bwMode="auto">
                <a:xfrm>
                  <a:off x="28" y="190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Mean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6721" name="Rectangle 48"/>
                <p:cNvSpPr>
                  <a:spLocks noChangeArrowheads="1"/>
                </p:cNvSpPr>
                <p:nvPr/>
              </p:nvSpPr>
              <p:spPr bwMode="auto">
                <a:xfrm>
                  <a:off x="0" y="190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6699" name="Group 49"/>
              <p:cNvGrpSpPr>
                <a:grpSpLocks/>
              </p:cNvGrpSpPr>
              <p:nvPr/>
            </p:nvGrpSpPr>
            <p:grpSpPr bwMode="auto">
              <a:xfrm>
                <a:off x="1031" y="1901"/>
                <a:ext cx="879" cy="461"/>
                <a:chOff x="1031" y="1901"/>
                <a:chExt cx="879" cy="461"/>
              </a:xfrm>
            </p:grpSpPr>
            <p:sp>
              <p:nvSpPr>
                <p:cNvPr id="156718" name="Rectangle 50"/>
                <p:cNvSpPr>
                  <a:spLocks noChangeArrowheads="1"/>
                </p:cNvSpPr>
                <p:nvPr/>
              </p:nvSpPr>
              <p:spPr bwMode="auto">
                <a:xfrm>
                  <a:off x="1059" y="190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18.9%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6719" name="Rectangle 51"/>
                <p:cNvSpPr>
                  <a:spLocks noChangeArrowheads="1"/>
                </p:cNvSpPr>
                <p:nvPr/>
              </p:nvSpPr>
              <p:spPr bwMode="auto">
                <a:xfrm>
                  <a:off x="1031" y="190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6700" name="Group 52"/>
              <p:cNvGrpSpPr>
                <a:grpSpLocks/>
              </p:cNvGrpSpPr>
              <p:nvPr/>
            </p:nvGrpSpPr>
            <p:grpSpPr bwMode="auto">
              <a:xfrm>
                <a:off x="1910" y="1901"/>
                <a:ext cx="815" cy="461"/>
                <a:chOff x="1910" y="1901"/>
                <a:chExt cx="815" cy="461"/>
              </a:xfrm>
            </p:grpSpPr>
            <p:sp>
              <p:nvSpPr>
                <p:cNvPr id="156716" name="Rectangle 53"/>
                <p:cNvSpPr>
                  <a:spLocks noChangeArrowheads="1"/>
                </p:cNvSpPr>
                <p:nvPr/>
              </p:nvSpPr>
              <p:spPr bwMode="auto">
                <a:xfrm>
                  <a:off x="1938" y="190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17.4%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6717" name="Rectangle 54"/>
                <p:cNvSpPr>
                  <a:spLocks noChangeArrowheads="1"/>
                </p:cNvSpPr>
                <p:nvPr/>
              </p:nvSpPr>
              <p:spPr bwMode="auto">
                <a:xfrm>
                  <a:off x="1910" y="190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6701" name="Group 55"/>
              <p:cNvGrpSpPr>
                <a:grpSpLocks/>
              </p:cNvGrpSpPr>
              <p:nvPr/>
            </p:nvGrpSpPr>
            <p:grpSpPr bwMode="auto">
              <a:xfrm>
                <a:off x="2725" y="1901"/>
                <a:ext cx="879" cy="461"/>
                <a:chOff x="2725" y="1901"/>
                <a:chExt cx="879" cy="461"/>
              </a:xfrm>
            </p:grpSpPr>
            <p:sp>
              <p:nvSpPr>
                <p:cNvPr id="156714" name="Rectangle 56"/>
                <p:cNvSpPr>
                  <a:spLocks noChangeArrowheads="1"/>
                </p:cNvSpPr>
                <p:nvPr/>
              </p:nvSpPr>
              <p:spPr bwMode="auto">
                <a:xfrm>
                  <a:off x="2753" y="190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14.1%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6715" name="Rectangle 57"/>
                <p:cNvSpPr>
                  <a:spLocks noChangeArrowheads="1"/>
                </p:cNvSpPr>
                <p:nvPr/>
              </p:nvSpPr>
              <p:spPr bwMode="auto">
                <a:xfrm>
                  <a:off x="2725" y="190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6702" name="Group 58"/>
              <p:cNvGrpSpPr>
                <a:grpSpLocks/>
              </p:cNvGrpSpPr>
              <p:nvPr/>
            </p:nvGrpSpPr>
            <p:grpSpPr bwMode="auto">
              <a:xfrm>
                <a:off x="0" y="2362"/>
                <a:ext cx="1031" cy="461"/>
                <a:chOff x="0" y="2362"/>
                <a:chExt cx="1031" cy="461"/>
              </a:xfrm>
            </p:grpSpPr>
            <p:sp>
              <p:nvSpPr>
                <p:cNvPr id="156712" name="Rectangle 59"/>
                <p:cNvSpPr>
                  <a:spLocks noChangeArrowheads="1"/>
                </p:cNvSpPr>
                <p:nvPr/>
              </p:nvSpPr>
              <p:spPr bwMode="auto">
                <a:xfrm>
                  <a:off x="28" y="236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SD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6713" name="Rectangle 60"/>
                <p:cNvSpPr>
                  <a:spLocks noChangeArrowheads="1"/>
                </p:cNvSpPr>
                <p:nvPr/>
              </p:nvSpPr>
              <p:spPr bwMode="auto">
                <a:xfrm>
                  <a:off x="0" y="236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6703" name="Group 61"/>
              <p:cNvGrpSpPr>
                <a:grpSpLocks/>
              </p:cNvGrpSpPr>
              <p:nvPr/>
            </p:nvGrpSpPr>
            <p:grpSpPr bwMode="auto">
              <a:xfrm>
                <a:off x="1031" y="2362"/>
                <a:ext cx="879" cy="461"/>
                <a:chOff x="1031" y="2362"/>
                <a:chExt cx="879" cy="461"/>
              </a:xfrm>
            </p:grpSpPr>
            <p:sp>
              <p:nvSpPr>
                <p:cNvPr id="156710" name="Rectangle 62"/>
                <p:cNvSpPr>
                  <a:spLocks noChangeArrowheads="1"/>
                </p:cNvSpPr>
                <p:nvPr/>
              </p:nvSpPr>
              <p:spPr bwMode="auto">
                <a:xfrm>
                  <a:off x="1059" y="236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8.92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6711" name="Rectangle 63"/>
                <p:cNvSpPr>
                  <a:spLocks noChangeArrowheads="1"/>
                </p:cNvSpPr>
                <p:nvPr/>
              </p:nvSpPr>
              <p:spPr bwMode="auto">
                <a:xfrm>
                  <a:off x="1031" y="236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6704" name="Group 64"/>
              <p:cNvGrpSpPr>
                <a:grpSpLocks/>
              </p:cNvGrpSpPr>
              <p:nvPr/>
            </p:nvGrpSpPr>
            <p:grpSpPr bwMode="auto">
              <a:xfrm>
                <a:off x="1910" y="2362"/>
                <a:ext cx="815" cy="461"/>
                <a:chOff x="1910" y="2362"/>
                <a:chExt cx="815" cy="461"/>
              </a:xfrm>
            </p:grpSpPr>
            <p:sp>
              <p:nvSpPr>
                <p:cNvPr id="156708" name="Rectangle 65"/>
                <p:cNvSpPr>
                  <a:spLocks noChangeArrowheads="1"/>
                </p:cNvSpPr>
                <p:nvPr/>
              </p:nvSpPr>
              <p:spPr bwMode="auto">
                <a:xfrm>
                  <a:off x="1938" y="236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6.42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6709" name="Rectangle 66"/>
                <p:cNvSpPr>
                  <a:spLocks noChangeArrowheads="1"/>
                </p:cNvSpPr>
                <p:nvPr/>
              </p:nvSpPr>
              <p:spPr bwMode="auto">
                <a:xfrm>
                  <a:off x="1910" y="236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6705" name="Group 67"/>
              <p:cNvGrpSpPr>
                <a:grpSpLocks/>
              </p:cNvGrpSpPr>
              <p:nvPr/>
            </p:nvGrpSpPr>
            <p:grpSpPr bwMode="auto">
              <a:xfrm>
                <a:off x="2725" y="2362"/>
                <a:ext cx="879" cy="461"/>
                <a:chOff x="2725" y="2362"/>
                <a:chExt cx="879" cy="461"/>
              </a:xfrm>
            </p:grpSpPr>
            <p:sp>
              <p:nvSpPr>
                <p:cNvPr id="156706" name="Rectangle 68"/>
                <p:cNvSpPr>
                  <a:spLocks noChangeArrowheads="1"/>
                </p:cNvSpPr>
                <p:nvPr/>
              </p:nvSpPr>
              <p:spPr bwMode="auto">
                <a:xfrm>
                  <a:off x="2753" y="236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3.97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6707" name="Rectangle 69"/>
                <p:cNvSpPr>
                  <a:spLocks noChangeArrowheads="1"/>
                </p:cNvSpPr>
                <p:nvPr/>
              </p:nvSpPr>
              <p:spPr bwMode="auto">
                <a:xfrm>
                  <a:off x="2725" y="236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56685" name="Rectangle 70"/>
            <p:cNvSpPr>
              <a:spLocks noChangeArrowheads="1"/>
            </p:cNvSpPr>
            <p:nvPr/>
          </p:nvSpPr>
          <p:spPr bwMode="auto">
            <a:xfrm>
              <a:off x="-3" y="515"/>
              <a:ext cx="3610" cy="2311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6683" name="Rectangle 71"/>
          <p:cNvSpPr>
            <a:spLocks noChangeArrowheads="1"/>
          </p:cNvSpPr>
          <p:nvPr/>
        </p:nvSpPr>
        <p:spPr bwMode="auto">
          <a:xfrm>
            <a:off x="3175" y="5214938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576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23F735-0B52-2547-ABD0-465BA3FB56C4}" type="slidenum">
              <a:rPr lang="en-US" smtClean="0"/>
              <a:pPr/>
              <a:t>141</a:t>
            </a:fld>
            <a:endParaRPr lang="en-US" smtClean="0"/>
          </a:p>
        </p:txBody>
      </p:sp>
      <p:sp>
        <p:nvSpPr>
          <p:cNvPr id="157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</a:t>
            </a:r>
            <a:r>
              <a:rPr lang="nl-NL"/>
              <a:t> </a:t>
            </a:r>
            <a:r>
              <a:rPr lang="en-US"/>
              <a:t>overall (tokens)</a:t>
            </a:r>
            <a:endParaRPr lang="en-GB"/>
          </a:p>
        </p:txBody>
      </p:sp>
      <p:sp>
        <p:nvSpPr>
          <p:cNvPr id="157701" name="Rectangle 3"/>
          <p:cNvSpPr>
            <a:spLocks noChangeArrowheads="1"/>
          </p:cNvSpPr>
          <p:nvPr/>
        </p:nvSpPr>
        <p:spPr bwMode="auto">
          <a:xfrm>
            <a:off x="3175" y="1247775"/>
            <a:ext cx="9144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57702" name="Rectangle 4"/>
          <p:cNvSpPr>
            <a:spLocks noChangeArrowheads="1"/>
          </p:cNvSpPr>
          <p:nvPr/>
        </p:nvSpPr>
        <p:spPr bwMode="auto">
          <a:xfrm>
            <a:off x="3175" y="497046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57703" name="Rectangle 5"/>
          <p:cNvSpPr>
            <a:spLocks noChangeArrowheads="1"/>
          </p:cNvSpPr>
          <p:nvPr/>
        </p:nvSpPr>
        <p:spPr bwMode="auto">
          <a:xfrm>
            <a:off x="3175" y="9048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57704" name="Rectangle 6"/>
          <p:cNvSpPr>
            <a:spLocks noChangeArrowheads="1"/>
          </p:cNvSpPr>
          <p:nvPr/>
        </p:nvSpPr>
        <p:spPr bwMode="auto">
          <a:xfrm>
            <a:off x="3175" y="5946775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57705" name="Rectangle 7"/>
          <p:cNvSpPr>
            <a:spLocks noChangeArrowheads="1"/>
          </p:cNvSpPr>
          <p:nvPr/>
        </p:nvSpPr>
        <p:spPr bwMode="auto">
          <a:xfrm>
            <a:off x="3175" y="728663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157706" name="Group 8"/>
          <p:cNvGrpSpPr>
            <a:grpSpLocks/>
          </p:cNvGrpSpPr>
          <p:nvPr/>
        </p:nvGrpSpPr>
        <p:grpSpPr bwMode="auto">
          <a:xfrm>
            <a:off x="746125" y="2274888"/>
            <a:ext cx="5730875" cy="3668712"/>
            <a:chOff x="-3" y="515"/>
            <a:chExt cx="3610" cy="2311"/>
          </a:xfrm>
        </p:grpSpPr>
        <p:grpSp>
          <p:nvGrpSpPr>
            <p:cNvPr id="157709" name="Group 9"/>
            <p:cNvGrpSpPr>
              <a:grpSpLocks/>
            </p:cNvGrpSpPr>
            <p:nvPr/>
          </p:nvGrpSpPr>
          <p:grpSpPr bwMode="auto">
            <a:xfrm>
              <a:off x="0" y="518"/>
              <a:ext cx="3604" cy="2305"/>
              <a:chOff x="0" y="518"/>
              <a:chExt cx="3604" cy="2305"/>
            </a:xfrm>
          </p:grpSpPr>
          <p:grpSp>
            <p:nvGrpSpPr>
              <p:cNvPr id="157711" name="Group 10"/>
              <p:cNvGrpSpPr>
                <a:grpSpLocks/>
              </p:cNvGrpSpPr>
              <p:nvPr/>
            </p:nvGrpSpPr>
            <p:grpSpPr bwMode="auto">
              <a:xfrm>
                <a:off x="0" y="518"/>
                <a:ext cx="1031" cy="461"/>
                <a:chOff x="0" y="518"/>
                <a:chExt cx="1031" cy="461"/>
              </a:xfrm>
            </p:grpSpPr>
            <p:sp>
              <p:nvSpPr>
                <p:cNvPr id="157769" name="Rectangle 11"/>
                <p:cNvSpPr>
                  <a:spLocks noChangeArrowheads="1"/>
                </p:cNvSpPr>
                <p:nvPr/>
              </p:nvSpPr>
              <p:spPr bwMode="auto">
                <a:xfrm>
                  <a:off x="28" y="51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200" b="0">
                      <a:latin typeface="Times New Roman" pitchFamily="-105" charset="0"/>
                      <a:ea typeface="Times New Roman" pitchFamily="-105" charset="0"/>
                      <a:cs typeface="Times New Roman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7770" name="Rectangle 12"/>
                <p:cNvSpPr>
                  <a:spLocks noChangeArrowheads="1"/>
                </p:cNvSpPr>
                <p:nvPr/>
              </p:nvSpPr>
              <p:spPr bwMode="auto">
                <a:xfrm>
                  <a:off x="0" y="51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7712" name="Group 13"/>
              <p:cNvGrpSpPr>
                <a:grpSpLocks/>
              </p:cNvGrpSpPr>
              <p:nvPr/>
            </p:nvGrpSpPr>
            <p:grpSpPr bwMode="auto">
              <a:xfrm>
                <a:off x="1031" y="518"/>
                <a:ext cx="879" cy="461"/>
                <a:chOff x="1031" y="518"/>
                <a:chExt cx="879" cy="461"/>
              </a:xfrm>
            </p:grpSpPr>
            <p:sp>
              <p:nvSpPr>
                <p:cNvPr id="157767" name="Rectangle 14"/>
                <p:cNvSpPr>
                  <a:spLocks noChangeArrowheads="1"/>
                </p:cNvSpPr>
                <p:nvPr/>
              </p:nvSpPr>
              <p:spPr bwMode="auto">
                <a:xfrm>
                  <a:off x="1059" y="51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7768" name="Rectangle 15"/>
                <p:cNvSpPr>
                  <a:spLocks noChangeArrowheads="1"/>
                </p:cNvSpPr>
                <p:nvPr/>
              </p:nvSpPr>
              <p:spPr bwMode="auto">
                <a:xfrm>
                  <a:off x="1031" y="51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7713" name="Group 16"/>
              <p:cNvGrpSpPr>
                <a:grpSpLocks/>
              </p:cNvGrpSpPr>
              <p:nvPr/>
            </p:nvGrpSpPr>
            <p:grpSpPr bwMode="auto">
              <a:xfrm>
                <a:off x="1910" y="518"/>
                <a:ext cx="815" cy="461"/>
                <a:chOff x="1910" y="518"/>
                <a:chExt cx="815" cy="461"/>
              </a:xfrm>
            </p:grpSpPr>
            <p:sp>
              <p:nvSpPr>
                <p:cNvPr id="157765" name="Rectangle 17"/>
                <p:cNvSpPr>
                  <a:spLocks noChangeArrowheads="1"/>
                </p:cNvSpPr>
                <p:nvPr/>
              </p:nvSpPr>
              <p:spPr bwMode="auto">
                <a:xfrm>
                  <a:off x="1938" y="51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7766" name="Rectangle 18"/>
                <p:cNvSpPr>
                  <a:spLocks noChangeArrowheads="1"/>
                </p:cNvSpPr>
                <p:nvPr/>
              </p:nvSpPr>
              <p:spPr bwMode="auto">
                <a:xfrm>
                  <a:off x="1910" y="51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7714" name="Group 19"/>
              <p:cNvGrpSpPr>
                <a:grpSpLocks/>
              </p:cNvGrpSpPr>
              <p:nvPr/>
            </p:nvGrpSpPr>
            <p:grpSpPr bwMode="auto">
              <a:xfrm>
                <a:off x="2725" y="518"/>
                <a:ext cx="879" cy="461"/>
                <a:chOff x="2725" y="518"/>
                <a:chExt cx="879" cy="461"/>
              </a:xfrm>
            </p:grpSpPr>
            <p:sp>
              <p:nvSpPr>
                <p:cNvPr id="157763" name="Rectangle 20"/>
                <p:cNvSpPr>
                  <a:spLocks noChangeArrowheads="1"/>
                </p:cNvSpPr>
                <p:nvPr/>
              </p:nvSpPr>
              <p:spPr bwMode="auto">
                <a:xfrm>
                  <a:off x="2753" y="51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7764" name="Rectangle 21"/>
                <p:cNvSpPr>
                  <a:spLocks noChangeArrowheads="1"/>
                </p:cNvSpPr>
                <p:nvPr/>
              </p:nvSpPr>
              <p:spPr bwMode="auto">
                <a:xfrm>
                  <a:off x="2725" y="51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7715" name="Group 22"/>
              <p:cNvGrpSpPr>
                <a:grpSpLocks/>
              </p:cNvGrpSpPr>
              <p:nvPr/>
            </p:nvGrpSpPr>
            <p:grpSpPr bwMode="auto">
              <a:xfrm>
                <a:off x="0" y="979"/>
                <a:ext cx="1031" cy="461"/>
                <a:chOff x="0" y="979"/>
                <a:chExt cx="1031" cy="461"/>
              </a:xfrm>
            </p:grpSpPr>
            <p:sp>
              <p:nvSpPr>
                <p:cNvPr id="157761" name="Rectangle 23"/>
                <p:cNvSpPr>
                  <a:spLocks noChangeArrowheads="1"/>
                </p:cNvSpPr>
                <p:nvPr/>
              </p:nvSpPr>
              <p:spPr bwMode="auto">
                <a:xfrm>
                  <a:off x="28" y="97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Mimimum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7762" name="Rectangle 24"/>
                <p:cNvSpPr>
                  <a:spLocks noChangeArrowheads="1"/>
                </p:cNvSpPr>
                <p:nvPr/>
              </p:nvSpPr>
              <p:spPr bwMode="auto">
                <a:xfrm>
                  <a:off x="0" y="97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7716" name="Group 25"/>
              <p:cNvGrpSpPr>
                <a:grpSpLocks/>
              </p:cNvGrpSpPr>
              <p:nvPr/>
            </p:nvGrpSpPr>
            <p:grpSpPr bwMode="auto">
              <a:xfrm>
                <a:off x="1031" y="979"/>
                <a:ext cx="879" cy="461"/>
                <a:chOff x="1031" y="979"/>
                <a:chExt cx="879" cy="461"/>
              </a:xfrm>
            </p:grpSpPr>
            <p:sp>
              <p:nvSpPr>
                <p:cNvPr id="157759" name="Rectangle 26"/>
                <p:cNvSpPr>
                  <a:spLocks noChangeArrowheads="1"/>
                </p:cNvSpPr>
                <p:nvPr/>
              </p:nvSpPr>
              <p:spPr bwMode="auto">
                <a:xfrm>
                  <a:off x="1059" y="97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4.0%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7760" name="Rectangle 27"/>
                <p:cNvSpPr>
                  <a:spLocks noChangeArrowheads="1"/>
                </p:cNvSpPr>
                <p:nvPr/>
              </p:nvSpPr>
              <p:spPr bwMode="auto">
                <a:xfrm>
                  <a:off x="1031" y="97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7717" name="Group 28"/>
              <p:cNvGrpSpPr>
                <a:grpSpLocks/>
              </p:cNvGrpSpPr>
              <p:nvPr/>
            </p:nvGrpSpPr>
            <p:grpSpPr bwMode="auto">
              <a:xfrm>
                <a:off x="1910" y="979"/>
                <a:ext cx="815" cy="461"/>
                <a:chOff x="1910" y="979"/>
                <a:chExt cx="815" cy="461"/>
              </a:xfrm>
            </p:grpSpPr>
            <p:sp>
              <p:nvSpPr>
                <p:cNvPr id="157757" name="Rectangle 29"/>
                <p:cNvSpPr>
                  <a:spLocks noChangeArrowheads="1"/>
                </p:cNvSpPr>
                <p:nvPr/>
              </p:nvSpPr>
              <p:spPr bwMode="auto">
                <a:xfrm>
                  <a:off x="1938" y="97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5.7%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7758" name="Rectangle 30"/>
                <p:cNvSpPr>
                  <a:spLocks noChangeArrowheads="1"/>
                </p:cNvSpPr>
                <p:nvPr/>
              </p:nvSpPr>
              <p:spPr bwMode="auto">
                <a:xfrm>
                  <a:off x="1910" y="97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7718" name="Group 31"/>
              <p:cNvGrpSpPr>
                <a:grpSpLocks/>
              </p:cNvGrpSpPr>
              <p:nvPr/>
            </p:nvGrpSpPr>
            <p:grpSpPr bwMode="auto">
              <a:xfrm>
                <a:off x="2725" y="979"/>
                <a:ext cx="879" cy="461"/>
                <a:chOff x="2725" y="979"/>
                <a:chExt cx="879" cy="461"/>
              </a:xfrm>
            </p:grpSpPr>
            <p:sp>
              <p:nvSpPr>
                <p:cNvPr id="157755" name="Rectangle 32"/>
                <p:cNvSpPr>
                  <a:spLocks noChangeArrowheads="1"/>
                </p:cNvSpPr>
                <p:nvPr/>
              </p:nvSpPr>
              <p:spPr bwMode="auto">
                <a:xfrm>
                  <a:off x="2753" y="97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6.7%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7756" name="Rectangle 33"/>
                <p:cNvSpPr>
                  <a:spLocks noChangeArrowheads="1"/>
                </p:cNvSpPr>
                <p:nvPr/>
              </p:nvSpPr>
              <p:spPr bwMode="auto">
                <a:xfrm>
                  <a:off x="2725" y="97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7719" name="Group 34"/>
              <p:cNvGrpSpPr>
                <a:grpSpLocks/>
              </p:cNvGrpSpPr>
              <p:nvPr/>
            </p:nvGrpSpPr>
            <p:grpSpPr bwMode="auto">
              <a:xfrm>
                <a:off x="0" y="1440"/>
                <a:ext cx="1031" cy="461"/>
                <a:chOff x="0" y="1440"/>
                <a:chExt cx="1031" cy="461"/>
              </a:xfrm>
            </p:grpSpPr>
            <p:sp>
              <p:nvSpPr>
                <p:cNvPr id="157753" name="Rectangle 35"/>
                <p:cNvSpPr>
                  <a:spLocks noChangeArrowheads="1"/>
                </p:cNvSpPr>
                <p:nvPr/>
              </p:nvSpPr>
              <p:spPr bwMode="auto">
                <a:xfrm>
                  <a:off x="28" y="144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Maximum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7754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144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7720" name="Group 37"/>
              <p:cNvGrpSpPr>
                <a:grpSpLocks/>
              </p:cNvGrpSpPr>
              <p:nvPr/>
            </p:nvGrpSpPr>
            <p:grpSpPr bwMode="auto">
              <a:xfrm>
                <a:off x="1031" y="1440"/>
                <a:ext cx="879" cy="461"/>
                <a:chOff x="1031" y="1440"/>
                <a:chExt cx="879" cy="461"/>
              </a:xfrm>
            </p:grpSpPr>
            <p:sp>
              <p:nvSpPr>
                <p:cNvPr id="157751" name="Rectangle 38"/>
                <p:cNvSpPr>
                  <a:spLocks noChangeArrowheads="1"/>
                </p:cNvSpPr>
                <p:nvPr/>
              </p:nvSpPr>
              <p:spPr bwMode="auto">
                <a:xfrm>
                  <a:off x="1059" y="144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27.0%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7752" name="Rectangle 39"/>
                <p:cNvSpPr>
                  <a:spLocks noChangeArrowheads="1"/>
                </p:cNvSpPr>
                <p:nvPr/>
              </p:nvSpPr>
              <p:spPr bwMode="auto">
                <a:xfrm>
                  <a:off x="1031" y="144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7721" name="Group 40"/>
              <p:cNvGrpSpPr>
                <a:grpSpLocks/>
              </p:cNvGrpSpPr>
              <p:nvPr/>
            </p:nvGrpSpPr>
            <p:grpSpPr bwMode="auto">
              <a:xfrm>
                <a:off x="1910" y="1440"/>
                <a:ext cx="815" cy="461"/>
                <a:chOff x="1910" y="1440"/>
                <a:chExt cx="815" cy="461"/>
              </a:xfrm>
            </p:grpSpPr>
            <p:sp>
              <p:nvSpPr>
                <p:cNvPr id="157749" name="Rectangle 41"/>
                <p:cNvSpPr>
                  <a:spLocks noChangeArrowheads="1"/>
                </p:cNvSpPr>
                <p:nvPr/>
              </p:nvSpPr>
              <p:spPr bwMode="auto">
                <a:xfrm>
                  <a:off x="1938" y="144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28.5%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7750" name="Rectangle 42"/>
                <p:cNvSpPr>
                  <a:spLocks noChangeArrowheads="1"/>
                </p:cNvSpPr>
                <p:nvPr/>
              </p:nvSpPr>
              <p:spPr bwMode="auto">
                <a:xfrm>
                  <a:off x="1910" y="144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7722" name="Group 43"/>
              <p:cNvGrpSpPr>
                <a:grpSpLocks/>
              </p:cNvGrpSpPr>
              <p:nvPr/>
            </p:nvGrpSpPr>
            <p:grpSpPr bwMode="auto">
              <a:xfrm>
                <a:off x="2725" y="1440"/>
                <a:ext cx="879" cy="461"/>
                <a:chOff x="2725" y="1440"/>
                <a:chExt cx="879" cy="461"/>
              </a:xfrm>
            </p:grpSpPr>
            <p:sp>
              <p:nvSpPr>
                <p:cNvPr id="157747" name="Rectangle 44"/>
                <p:cNvSpPr>
                  <a:spLocks noChangeArrowheads="1"/>
                </p:cNvSpPr>
                <p:nvPr/>
              </p:nvSpPr>
              <p:spPr bwMode="auto">
                <a:xfrm>
                  <a:off x="2753" y="144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26.0%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7748" name="Rectangle 45"/>
                <p:cNvSpPr>
                  <a:spLocks noChangeArrowheads="1"/>
                </p:cNvSpPr>
                <p:nvPr/>
              </p:nvSpPr>
              <p:spPr bwMode="auto">
                <a:xfrm>
                  <a:off x="2725" y="144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7723" name="Group 46"/>
              <p:cNvGrpSpPr>
                <a:grpSpLocks/>
              </p:cNvGrpSpPr>
              <p:nvPr/>
            </p:nvGrpSpPr>
            <p:grpSpPr bwMode="auto">
              <a:xfrm>
                <a:off x="0" y="1901"/>
                <a:ext cx="1031" cy="461"/>
                <a:chOff x="0" y="1901"/>
                <a:chExt cx="1031" cy="461"/>
              </a:xfrm>
            </p:grpSpPr>
            <p:sp>
              <p:nvSpPr>
                <p:cNvPr id="157745" name="Rectangle 47"/>
                <p:cNvSpPr>
                  <a:spLocks noChangeArrowheads="1"/>
                </p:cNvSpPr>
                <p:nvPr/>
              </p:nvSpPr>
              <p:spPr bwMode="auto">
                <a:xfrm>
                  <a:off x="28" y="190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Mean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7746" name="Rectangle 48"/>
                <p:cNvSpPr>
                  <a:spLocks noChangeArrowheads="1"/>
                </p:cNvSpPr>
                <p:nvPr/>
              </p:nvSpPr>
              <p:spPr bwMode="auto">
                <a:xfrm>
                  <a:off x="0" y="190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7724" name="Group 49"/>
              <p:cNvGrpSpPr>
                <a:grpSpLocks/>
              </p:cNvGrpSpPr>
              <p:nvPr/>
            </p:nvGrpSpPr>
            <p:grpSpPr bwMode="auto">
              <a:xfrm>
                <a:off x="1031" y="1901"/>
                <a:ext cx="879" cy="461"/>
                <a:chOff x="1031" y="1901"/>
                <a:chExt cx="879" cy="461"/>
              </a:xfrm>
            </p:grpSpPr>
            <p:sp>
              <p:nvSpPr>
                <p:cNvPr id="157743" name="Rectangle 50"/>
                <p:cNvSpPr>
                  <a:spLocks noChangeArrowheads="1"/>
                </p:cNvSpPr>
                <p:nvPr/>
              </p:nvSpPr>
              <p:spPr bwMode="auto">
                <a:xfrm>
                  <a:off x="1059" y="190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2400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18.9%</a:t>
                  </a:r>
                  <a:endParaRPr lang="nl-NL" sz="2400" b="0">
                    <a:solidFill>
                      <a:schemeClr val="hlink"/>
                    </a:solidFill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7744" name="Rectangle 51"/>
                <p:cNvSpPr>
                  <a:spLocks noChangeArrowheads="1"/>
                </p:cNvSpPr>
                <p:nvPr/>
              </p:nvSpPr>
              <p:spPr bwMode="auto">
                <a:xfrm>
                  <a:off x="1031" y="190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7725" name="Group 52"/>
              <p:cNvGrpSpPr>
                <a:grpSpLocks/>
              </p:cNvGrpSpPr>
              <p:nvPr/>
            </p:nvGrpSpPr>
            <p:grpSpPr bwMode="auto">
              <a:xfrm>
                <a:off x="1910" y="1901"/>
                <a:ext cx="815" cy="461"/>
                <a:chOff x="1910" y="1901"/>
                <a:chExt cx="815" cy="461"/>
              </a:xfrm>
            </p:grpSpPr>
            <p:sp>
              <p:nvSpPr>
                <p:cNvPr id="157741" name="Rectangle 53"/>
                <p:cNvSpPr>
                  <a:spLocks noChangeArrowheads="1"/>
                </p:cNvSpPr>
                <p:nvPr/>
              </p:nvSpPr>
              <p:spPr bwMode="auto">
                <a:xfrm>
                  <a:off x="1938" y="190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17.4%</a:t>
                  </a:r>
                  <a:endParaRPr lang="nl-NL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b="0">
                    <a:latin typeface="Times New Roman" pitchFamily="-105" charset="0"/>
                  </a:endParaRPr>
                </a:p>
              </p:txBody>
            </p:sp>
            <p:sp>
              <p:nvSpPr>
                <p:cNvPr id="157742" name="Rectangle 54"/>
                <p:cNvSpPr>
                  <a:spLocks noChangeArrowheads="1"/>
                </p:cNvSpPr>
                <p:nvPr/>
              </p:nvSpPr>
              <p:spPr bwMode="auto">
                <a:xfrm>
                  <a:off x="1910" y="190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7726" name="Group 55"/>
              <p:cNvGrpSpPr>
                <a:grpSpLocks/>
              </p:cNvGrpSpPr>
              <p:nvPr/>
            </p:nvGrpSpPr>
            <p:grpSpPr bwMode="auto">
              <a:xfrm>
                <a:off x="2725" y="1901"/>
                <a:ext cx="879" cy="461"/>
                <a:chOff x="2725" y="1901"/>
                <a:chExt cx="879" cy="461"/>
              </a:xfrm>
            </p:grpSpPr>
            <p:sp>
              <p:nvSpPr>
                <p:cNvPr id="157739" name="Rectangle 56"/>
                <p:cNvSpPr>
                  <a:spLocks noChangeArrowheads="1"/>
                </p:cNvSpPr>
                <p:nvPr/>
              </p:nvSpPr>
              <p:spPr bwMode="auto">
                <a:xfrm>
                  <a:off x="2753" y="190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14.1%</a:t>
                  </a:r>
                  <a:endParaRPr lang="nl-NL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7740" name="Rectangle 57"/>
                <p:cNvSpPr>
                  <a:spLocks noChangeArrowheads="1"/>
                </p:cNvSpPr>
                <p:nvPr/>
              </p:nvSpPr>
              <p:spPr bwMode="auto">
                <a:xfrm>
                  <a:off x="2725" y="190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7727" name="Group 58"/>
              <p:cNvGrpSpPr>
                <a:grpSpLocks/>
              </p:cNvGrpSpPr>
              <p:nvPr/>
            </p:nvGrpSpPr>
            <p:grpSpPr bwMode="auto">
              <a:xfrm>
                <a:off x="0" y="2362"/>
                <a:ext cx="1031" cy="461"/>
                <a:chOff x="0" y="2362"/>
                <a:chExt cx="1031" cy="461"/>
              </a:xfrm>
            </p:grpSpPr>
            <p:sp>
              <p:nvSpPr>
                <p:cNvPr id="157737" name="Rectangle 59"/>
                <p:cNvSpPr>
                  <a:spLocks noChangeArrowheads="1"/>
                </p:cNvSpPr>
                <p:nvPr/>
              </p:nvSpPr>
              <p:spPr bwMode="auto">
                <a:xfrm>
                  <a:off x="28" y="236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SD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7738" name="Rectangle 60"/>
                <p:cNvSpPr>
                  <a:spLocks noChangeArrowheads="1"/>
                </p:cNvSpPr>
                <p:nvPr/>
              </p:nvSpPr>
              <p:spPr bwMode="auto">
                <a:xfrm>
                  <a:off x="0" y="236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7728" name="Group 61"/>
              <p:cNvGrpSpPr>
                <a:grpSpLocks/>
              </p:cNvGrpSpPr>
              <p:nvPr/>
            </p:nvGrpSpPr>
            <p:grpSpPr bwMode="auto">
              <a:xfrm>
                <a:off x="1031" y="2362"/>
                <a:ext cx="879" cy="461"/>
                <a:chOff x="1031" y="2362"/>
                <a:chExt cx="879" cy="461"/>
              </a:xfrm>
            </p:grpSpPr>
            <p:sp>
              <p:nvSpPr>
                <p:cNvPr id="157735" name="Rectangle 62"/>
                <p:cNvSpPr>
                  <a:spLocks noChangeArrowheads="1"/>
                </p:cNvSpPr>
                <p:nvPr/>
              </p:nvSpPr>
              <p:spPr bwMode="auto">
                <a:xfrm>
                  <a:off x="1059" y="236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8.92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7736" name="Rectangle 63"/>
                <p:cNvSpPr>
                  <a:spLocks noChangeArrowheads="1"/>
                </p:cNvSpPr>
                <p:nvPr/>
              </p:nvSpPr>
              <p:spPr bwMode="auto">
                <a:xfrm>
                  <a:off x="1031" y="236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7729" name="Group 64"/>
              <p:cNvGrpSpPr>
                <a:grpSpLocks/>
              </p:cNvGrpSpPr>
              <p:nvPr/>
            </p:nvGrpSpPr>
            <p:grpSpPr bwMode="auto">
              <a:xfrm>
                <a:off x="1910" y="2362"/>
                <a:ext cx="815" cy="461"/>
                <a:chOff x="1910" y="2362"/>
                <a:chExt cx="815" cy="461"/>
              </a:xfrm>
            </p:grpSpPr>
            <p:sp>
              <p:nvSpPr>
                <p:cNvPr id="157733" name="Rectangle 65"/>
                <p:cNvSpPr>
                  <a:spLocks noChangeArrowheads="1"/>
                </p:cNvSpPr>
                <p:nvPr/>
              </p:nvSpPr>
              <p:spPr bwMode="auto">
                <a:xfrm>
                  <a:off x="1938" y="236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6.42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7734" name="Rectangle 66"/>
                <p:cNvSpPr>
                  <a:spLocks noChangeArrowheads="1"/>
                </p:cNvSpPr>
                <p:nvPr/>
              </p:nvSpPr>
              <p:spPr bwMode="auto">
                <a:xfrm>
                  <a:off x="1910" y="236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7730" name="Group 67"/>
              <p:cNvGrpSpPr>
                <a:grpSpLocks/>
              </p:cNvGrpSpPr>
              <p:nvPr/>
            </p:nvGrpSpPr>
            <p:grpSpPr bwMode="auto">
              <a:xfrm>
                <a:off x="2725" y="2362"/>
                <a:ext cx="879" cy="461"/>
                <a:chOff x="2725" y="2362"/>
                <a:chExt cx="879" cy="461"/>
              </a:xfrm>
            </p:grpSpPr>
            <p:sp>
              <p:nvSpPr>
                <p:cNvPr id="157731" name="Rectangle 68"/>
                <p:cNvSpPr>
                  <a:spLocks noChangeArrowheads="1"/>
                </p:cNvSpPr>
                <p:nvPr/>
              </p:nvSpPr>
              <p:spPr bwMode="auto">
                <a:xfrm>
                  <a:off x="2753" y="236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3.97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7732" name="Rectangle 69"/>
                <p:cNvSpPr>
                  <a:spLocks noChangeArrowheads="1"/>
                </p:cNvSpPr>
                <p:nvPr/>
              </p:nvSpPr>
              <p:spPr bwMode="auto">
                <a:xfrm>
                  <a:off x="2725" y="236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57710" name="Rectangle 70"/>
            <p:cNvSpPr>
              <a:spLocks noChangeArrowheads="1"/>
            </p:cNvSpPr>
            <p:nvPr/>
          </p:nvSpPr>
          <p:spPr bwMode="auto">
            <a:xfrm>
              <a:off x="-3" y="515"/>
              <a:ext cx="3610" cy="2311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7707" name="Rectangle 71"/>
          <p:cNvSpPr>
            <a:spLocks noChangeArrowheads="1"/>
          </p:cNvSpPr>
          <p:nvPr/>
        </p:nvSpPr>
        <p:spPr bwMode="auto">
          <a:xfrm>
            <a:off x="3175" y="5214938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57708" name="Oval 72"/>
          <p:cNvSpPr>
            <a:spLocks noChangeArrowheads="1"/>
          </p:cNvSpPr>
          <p:nvPr/>
        </p:nvSpPr>
        <p:spPr bwMode="auto">
          <a:xfrm>
            <a:off x="2209800" y="44196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5872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336B3D-BA3E-AF46-A3B2-4EC377D65F05}" type="slidenum">
              <a:rPr lang="en-US" smtClean="0"/>
              <a:pPr/>
              <a:t>142</a:t>
            </a:fld>
            <a:endParaRPr lang="en-US" smtClean="0"/>
          </a:p>
        </p:txBody>
      </p:sp>
      <p:sp>
        <p:nvSpPr>
          <p:cNvPr id="158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</a:t>
            </a:r>
            <a:r>
              <a:rPr lang="nl-NL"/>
              <a:t> </a:t>
            </a:r>
            <a:r>
              <a:rPr lang="en-US"/>
              <a:t>overall (tokens)</a:t>
            </a:r>
            <a:endParaRPr lang="en-GB"/>
          </a:p>
        </p:txBody>
      </p:sp>
      <p:sp>
        <p:nvSpPr>
          <p:cNvPr id="158725" name="Rectangle 3"/>
          <p:cNvSpPr>
            <a:spLocks noChangeArrowheads="1"/>
          </p:cNvSpPr>
          <p:nvPr/>
        </p:nvSpPr>
        <p:spPr bwMode="auto">
          <a:xfrm>
            <a:off x="3175" y="1247775"/>
            <a:ext cx="9144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58726" name="Rectangle 4"/>
          <p:cNvSpPr>
            <a:spLocks noChangeArrowheads="1"/>
          </p:cNvSpPr>
          <p:nvPr/>
        </p:nvSpPr>
        <p:spPr bwMode="auto">
          <a:xfrm>
            <a:off x="3175" y="497046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58727" name="Rectangle 5"/>
          <p:cNvSpPr>
            <a:spLocks noChangeArrowheads="1"/>
          </p:cNvSpPr>
          <p:nvPr/>
        </p:nvSpPr>
        <p:spPr bwMode="auto">
          <a:xfrm>
            <a:off x="3175" y="9048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58728" name="Rectangle 6"/>
          <p:cNvSpPr>
            <a:spLocks noChangeArrowheads="1"/>
          </p:cNvSpPr>
          <p:nvPr/>
        </p:nvSpPr>
        <p:spPr bwMode="auto">
          <a:xfrm>
            <a:off x="3175" y="5946775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58729" name="Rectangle 7"/>
          <p:cNvSpPr>
            <a:spLocks noChangeArrowheads="1"/>
          </p:cNvSpPr>
          <p:nvPr/>
        </p:nvSpPr>
        <p:spPr bwMode="auto">
          <a:xfrm>
            <a:off x="3175" y="728663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158730" name="Group 8"/>
          <p:cNvGrpSpPr>
            <a:grpSpLocks/>
          </p:cNvGrpSpPr>
          <p:nvPr/>
        </p:nvGrpSpPr>
        <p:grpSpPr bwMode="auto">
          <a:xfrm>
            <a:off x="746125" y="2274888"/>
            <a:ext cx="5730875" cy="3668712"/>
            <a:chOff x="-3" y="515"/>
            <a:chExt cx="3610" cy="2311"/>
          </a:xfrm>
        </p:grpSpPr>
        <p:grpSp>
          <p:nvGrpSpPr>
            <p:cNvPr id="158734" name="Group 9"/>
            <p:cNvGrpSpPr>
              <a:grpSpLocks/>
            </p:cNvGrpSpPr>
            <p:nvPr/>
          </p:nvGrpSpPr>
          <p:grpSpPr bwMode="auto">
            <a:xfrm>
              <a:off x="0" y="518"/>
              <a:ext cx="3604" cy="2305"/>
              <a:chOff x="0" y="518"/>
              <a:chExt cx="3604" cy="2305"/>
            </a:xfrm>
          </p:grpSpPr>
          <p:grpSp>
            <p:nvGrpSpPr>
              <p:cNvPr id="158736" name="Group 10"/>
              <p:cNvGrpSpPr>
                <a:grpSpLocks/>
              </p:cNvGrpSpPr>
              <p:nvPr/>
            </p:nvGrpSpPr>
            <p:grpSpPr bwMode="auto">
              <a:xfrm>
                <a:off x="0" y="518"/>
                <a:ext cx="1031" cy="461"/>
                <a:chOff x="0" y="518"/>
                <a:chExt cx="1031" cy="461"/>
              </a:xfrm>
            </p:grpSpPr>
            <p:sp>
              <p:nvSpPr>
                <p:cNvPr id="158794" name="Rectangle 11"/>
                <p:cNvSpPr>
                  <a:spLocks noChangeArrowheads="1"/>
                </p:cNvSpPr>
                <p:nvPr/>
              </p:nvSpPr>
              <p:spPr bwMode="auto">
                <a:xfrm>
                  <a:off x="28" y="51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200" b="0">
                      <a:latin typeface="Times New Roman" pitchFamily="-105" charset="0"/>
                      <a:ea typeface="Times New Roman" pitchFamily="-105" charset="0"/>
                      <a:cs typeface="Times New Roman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8795" name="Rectangle 12"/>
                <p:cNvSpPr>
                  <a:spLocks noChangeArrowheads="1"/>
                </p:cNvSpPr>
                <p:nvPr/>
              </p:nvSpPr>
              <p:spPr bwMode="auto">
                <a:xfrm>
                  <a:off x="0" y="51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8737" name="Group 13"/>
              <p:cNvGrpSpPr>
                <a:grpSpLocks/>
              </p:cNvGrpSpPr>
              <p:nvPr/>
            </p:nvGrpSpPr>
            <p:grpSpPr bwMode="auto">
              <a:xfrm>
                <a:off x="1031" y="518"/>
                <a:ext cx="879" cy="461"/>
                <a:chOff x="1031" y="518"/>
                <a:chExt cx="879" cy="461"/>
              </a:xfrm>
            </p:grpSpPr>
            <p:sp>
              <p:nvSpPr>
                <p:cNvPr id="158792" name="Rectangle 14"/>
                <p:cNvSpPr>
                  <a:spLocks noChangeArrowheads="1"/>
                </p:cNvSpPr>
                <p:nvPr/>
              </p:nvSpPr>
              <p:spPr bwMode="auto">
                <a:xfrm>
                  <a:off x="1059" y="51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8793" name="Rectangle 15"/>
                <p:cNvSpPr>
                  <a:spLocks noChangeArrowheads="1"/>
                </p:cNvSpPr>
                <p:nvPr/>
              </p:nvSpPr>
              <p:spPr bwMode="auto">
                <a:xfrm>
                  <a:off x="1031" y="51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8738" name="Group 16"/>
              <p:cNvGrpSpPr>
                <a:grpSpLocks/>
              </p:cNvGrpSpPr>
              <p:nvPr/>
            </p:nvGrpSpPr>
            <p:grpSpPr bwMode="auto">
              <a:xfrm>
                <a:off x="1910" y="518"/>
                <a:ext cx="815" cy="461"/>
                <a:chOff x="1910" y="518"/>
                <a:chExt cx="815" cy="461"/>
              </a:xfrm>
            </p:grpSpPr>
            <p:sp>
              <p:nvSpPr>
                <p:cNvPr id="158790" name="Rectangle 17"/>
                <p:cNvSpPr>
                  <a:spLocks noChangeArrowheads="1"/>
                </p:cNvSpPr>
                <p:nvPr/>
              </p:nvSpPr>
              <p:spPr bwMode="auto">
                <a:xfrm>
                  <a:off x="1938" y="51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8791" name="Rectangle 18"/>
                <p:cNvSpPr>
                  <a:spLocks noChangeArrowheads="1"/>
                </p:cNvSpPr>
                <p:nvPr/>
              </p:nvSpPr>
              <p:spPr bwMode="auto">
                <a:xfrm>
                  <a:off x="1910" y="51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8739" name="Group 19"/>
              <p:cNvGrpSpPr>
                <a:grpSpLocks/>
              </p:cNvGrpSpPr>
              <p:nvPr/>
            </p:nvGrpSpPr>
            <p:grpSpPr bwMode="auto">
              <a:xfrm>
                <a:off x="2725" y="518"/>
                <a:ext cx="879" cy="461"/>
                <a:chOff x="2725" y="518"/>
                <a:chExt cx="879" cy="461"/>
              </a:xfrm>
            </p:grpSpPr>
            <p:sp>
              <p:nvSpPr>
                <p:cNvPr id="158788" name="Rectangle 20"/>
                <p:cNvSpPr>
                  <a:spLocks noChangeArrowheads="1"/>
                </p:cNvSpPr>
                <p:nvPr/>
              </p:nvSpPr>
              <p:spPr bwMode="auto">
                <a:xfrm>
                  <a:off x="2753" y="51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8789" name="Rectangle 21"/>
                <p:cNvSpPr>
                  <a:spLocks noChangeArrowheads="1"/>
                </p:cNvSpPr>
                <p:nvPr/>
              </p:nvSpPr>
              <p:spPr bwMode="auto">
                <a:xfrm>
                  <a:off x="2725" y="51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8740" name="Group 22"/>
              <p:cNvGrpSpPr>
                <a:grpSpLocks/>
              </p:cNvGrpSpPr>
              <p:nvPr/>
            </p:nvGrpSpPr>
            <p:grpSpPr bwMode="auto">
              <a:xfrm>
                <a:off x="0" y="979"/>
                <a:ext cx="1031" cy="461"/>
                <a:chOff x="0" y="979"/>
                <a:chExt cx="1031" cy="461"/>
              </a:xfrm>
            </p:grpSpPr>
            <p:sp>
              <p:nvSpPr>
                <p:cNvPr id="158786" name="Rectangle 23"/>
                <p:cNvSpPr>
                  <a:spLocks noChangeArrowheads="1"/>
                </p:cNvSpPr>
                <p:nvPr/>
              </p:nvSpPr>
              <p:spPr bwMode="auto">
                <a:xfrm>
                  <a:off x="28" y="97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Mimimum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8787" name="Rectangle 24"/>
                <p:cNvSpPr>
                  <a:spLocks noChangeArrowheads="1"/>
                </p:cNvSpPr>
                <p:nvPr/>
              </p:nvSpPr>
              <p:spPr bwMode="auto">
                <a:xfrm>
                  <a:off x="0" y="97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8741" name="Group 25"/>
              <p:cNvGrpSpPr>
                <a:grpSpLocks/>
              </p:cNvGrpSpPr>
              <p:nvPr/>
            </p:nvGrpSpPr>
            <p:grpSpPr bwMode="auto">
              <a:xfrm>
                <a:off x="1031" y="979"/>
                <a:ext cx="879" cy="461"/>
                <a:chOff x="1031" y="979"/>
                <a:chExt cx="879" cy="461"/>
              </a:xfrm>
            </p:grpSpPr>
            <p:sp>
              <p:nvSpPr>
                <p:cNvPr id="158784" name="Rectangle 26"/>
                <p:cNvSpPr>
                  <a:spLocks noChangeArrowheads="1"/>
                </p:cNvSpPr>
                <p:nvPr/>
              </p:nvSpPr>
              <p:spPr bwMode="auto">
                <a:xfrm>
                  <a:off x="1059" y="97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4.0%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8785" name="Rectangle 27"/>
                <p:cNvSpPr>
                  <a:spLocks noChangeArrowheads="1"/>
                </p:cNvSpPr>
                <p:nvPr/>
              </p:nvSpPr>
              <p:spPr bwMode="auto">
                <a:xfrm>
                  <a:off x="1031" y="97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8742" name="Group 28"/>
              <p:cNvGrpSpPr>
                <a:grpSpLocks/>
              </p:cNvGrpSpPr>
              <p:nvPr/>
            </p:nvGrpSpPr>
            <p:grpSpPr bwMode="auto">
              <a:xfrm>
                <a:off x="1910" y="979"/>
                <a:ext cx="815" cy="461"/>
                <a:chOff x="1910" y="979"/>
                <a:chExt cx="815" cy="461"/>
              </a:xfrm>
            </p:grpSpPr>
            <p:sp>
              <p:nvSpPr>
                <p:cNvPr id="158782" name="Rectangle 29"/>
                <p:cNvSpPr>
                  <a:spLocks noChangeArrowheads="1"/>
                </p:cNvSpPr>
                <p:nvPr/>
              </p:nvSpPr>
              <p:spPr bwMode="auto">
                <a:xfrm>
                  <a:off x="1938" y="97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5.7%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8783" name="Rectangle 30"/>
                <p:cNvSpPr>
                  <a:spLocks noChangeArrowheads="1"/>
                </p:cNvSpPr>
                <p:nvPr/>
              </p:nvSpPr>
              <p:spPr bwMode="auto">
                <a:xfrm>
                  <a:off x="1910" y="97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8743" name="Group 31"/>
              <p:cNvGrpSpPr>
                <a:grpSpLocks/>
              </p:cNvGrpSpPr>
              <p:nvPr/>
            </p:nvGrpSpPr>
            <p:grpSpPr bwMode="auto">
              <a:xfrm>
                <a:off x="2725" y="979"/>
                <a:ext cx="879" cy="461"/>
                <a:chOff x="2725" y="979"/>
                <a:chExt cx="879" cy="461"/>
              </a:xfrm>
            </p:grpSpPr>
            <p:sp>
              <p:nvSpPr>
                <p:cNvPr id="158780" name="Rectangle 32"/>
                <p:cNvSpPr>
                  <a:spLocks noChangeArrowheads="1"/>
                </p:cNvSpPr>
                <p:nvPr/>
              </p:nvSpPr>
              <p:spPr bwMode="auto">
                <a:xfrm>
                  <a:off x="2753" y="97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6.7%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8781" name="Rectangle 33"/>
                <p:cNvSpPr>
                  <a:spLocks noChangeArrowheads="1"/>
                </p:cNvSpPr>
                <p:nvPr/>
              </p:nvSpPr>
              <p:spPr bwMode="auto">
                <a:xfrm>
                  <a:off x="2725" y="97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8744" name="Group 34"/>
              <p:cNvGrpSpPr>
                <a:grpSpLocks/>
              </p:cNvGrpSpPr>
              <p:nvPr/>
            </p:nvGrpSpPr>
            <p:grpSpPr bwMode="auto">
              <a:xfrm>
                <a:off x="0" y="1440"/>
                <a:ext cx="1031" cy="461"/>
                <a:chOff x="0" y="1440"/>
                <a:chExt cx="1031" cy="461"/>
              </a:xfrm>
            </p:grpSpPr>
            <p:sp>
              <p:nvSpPr>
                <p:cNvPr id="158778" name="Rectangle 35"/>
                <p:cNvSpPr>
                  <a:spLocks noChangeArrowheads="1"/>
                </p:cNvSpPr>
                <p:nvPr/>
              </p:nvSpPr>
              <p:spPr bwMode="auto">
                <a:xfrm>
                  <a:off x="28" y="144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Maximum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8779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144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8745" name="Group 37"/>
              <p:cNvGrpSpPr>
                <a:grpSpLocks/>
              </p:cNvGrpSpPr>
              <p:nvPr/>
            </p:nvGrpSpPr>
            <p:grpSpPr bwMode="auto">
              <a:xfrm>
                <a:off x="1031" y="1440"/>
                <a:ext cx="879" cy="461"/>
                <a:chOff x="1031" y="1440"/>
                <a:chExt cx="879" cy="461"/>
              </a:xfrm>
            </p:grpSpPr>
            <p:sp>
              <p:nvSpPr>
                <p:cNvPr id="158776" name="Rectangle 38"/>
                <p:cNvSpPr>
                  <a:spLocks noChangeArrowheads="1"/>
                </p:cNvSpPr>
                <p:nvPr/>
              </p:nvSpPr>
              <p:spPr bwMode="auto">
                <a:xfrm>
                  <a:off x="1059" y="144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27.0%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8777" name="Rectangle 39"/>
                <p:cNvSpPr>
                  <a:spLocks noChangeArrowheads="1"/>
                </p:cNvSpPr>
                <p:nvPr/>
              </p:nvSpPr>
              <p:spPr bwMode="auto">
                <a:xfrm>
                  <a:off x="1031" y="144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8746" name="Group 40"/>
              <p:cNvGrpSpPr>
                <a:grpSpLocks/>
              </p:cNvGrpSpPr>
              <p:nvPr/>
            </p:nvGrpSpPr>
            <p:grpSpPr bwMode="auto">
              <a:xfrm>
                <a:off x="1910" y="1440"/>
                <a:ext cx="815" cy="461"/>
                <a:chOff x="1910" y="1440"/>
                <a:chExt cx="815" cy="461"/>
              </a:xfrm>
            </p:grpSpPr>
            <p:sp>
              <p:nvSpPr>
                <p:cNvPr id="158774" name="Rectangle 41"/>
                <p:cNvSpPr>
                  <a:spLocks noChangeArrowheads="1"/>
                </p:cNvSpPr>
                <p:nvPr/>
              </p:nvSpPr>
              <p:spPr bwMode="auto">
                <a:xfrm>
                  <a:off x="1938" y="144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28.5%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8775" name="Rectangle 42"/>
                <p:cNvSpPr>
                  <a:spLocks noChangeArrowheads="1"/>
                </p:cNvSpPr>
                <p:nvPr/>
              </p:nvSpPr>
              <p:spPr bwMode="auto">
                <a:xfrm>
                  <a:off x="1910" y="144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8747" name="Group 43"/>
              <p:cNvGrpSpPr>
                <a:grpSpLocks/>
              </p:cNvGrpSpPr>
              <p:nvPr/>
            </p:nvGrpSpPr>
            <p:grpSpPr bwMode="auto">
              <a:xfrm>
                <a:off x="2725" y="1440"/>
                <a:ext cx="879" cy="461"/>
                <a:chOff x="2725" y="1440"/>
                <a:chExt cx="879" cy="461"/>
              </a:xfrm>
            </p:grpSpPr>
            <p:sp>
              <p:nvSpPr>
                <p:cNvPr id="158772" name="Rectangle 44"/>
                <p:cNvSpPr>
                  <a:spLocks noChangeArrowheads="1"/>
                </p:cNvSpPr>
                <p:nvPr/>
              </p:nvSpPr>
              <p:spPr bwMode="auto">
                <a:xfrm>
                  <a:off x="2753" y="144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26.0%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8773" name="Rectangle 45"/>
                <p:cNvSpPr>
                  <a:spLocks noChangeArrowheads="1"/>
                </p:cNvSpPr>
                <p:nvPr/>
              </p:nvSpPr>
              <p:spPr bwMode="auto">
                <a:xfrm>
                  <a:off x="2725" y="144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8748" name="Group 46"/>
              <p:cNvGrpSpPr>
                <a:grpSpLocks/>
              </p:cNvGrpSpPr>
              <p:nvPr/>
            </p:nvGrpSpPr>
            <p:grpSpPr bwMode="auto">
              <a:xfrm>
                <a:off x="0" y="1901"/>
                <a:ext cx="1031" cy="461"/>
                <a:chOff x="0" y="1901"/>
                <a:chExt cx="1031" cy="461"/>
              </a:xfrm>
            </p:grpSpPr>
            <p:sp>
              <p:nvSpPr>
                <p:cNvPr id="158770" name="Rectangle 47"/>
                <p:cNvSpPr>
                  <a:spLocks noChangeArrowheads="1"/>
                </p:cNvSpPr>
                <p:nvPr/>
              </p:nvSpPr>
              <p:spPr bwMode="auto">
                <a:xfrm>
                  <a:off x="28" y="190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Mean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8771" name="Rectangle 48"/>
                <p:cNvSpPr>
                  <a:spLocks noChangeArrowheads="1"/>
                </p:cNvSpPr>
                <p:nvPr/>
              </p:nvSpPr>
              <p:spPr bwMode="auto">
                <a:xfrm>
                  <a:off x="0" y="190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8749" name="Group 49"/>
              <p:cNvGrpSpPr>
                <a:grpSpLocks/>
              </p:cNvGrpSpPr>
              <p:nvPr/>
            </p:nvGrpSpPr>
            <p:grpSpPr bwMode="auto">
              <a:xfrm>
                <a:off x="1031" y="1901"/>
                <a:ext cx="879" cy="461"/>
                <a:chOff x="1031" y="1901"/>
                <a:chExt cx="879" cy="461"/>
              </a:xfrm>
            </p:grpSpPr>
            <p:sp>
              <p:nvSpPr>
                <p:cNvPr id="158768" name="Rectangle 50"/>
                <p:cNvSpPr>
                  <a:spLocks noChangeArrowheads="1"/>
                </p:cNvSpPr>
                <p:nvPr/>
              </p:nvSpPr>
              <p:spPr bwMode="auto">
                <a:xfrm>
                  <a:off x="1059" y="190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2400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18.9%</a:t>
                  </a:r>
                  <a:endParaRPr lang="nl-NL" sz="2400" b="0">
                    <a:solidFill>
                      <a:schemeClr val="hlink"/>
                    </a:solidFill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8769" name="Rectangle 51"/>
                <p:cNvSpPr>
                  <a:spLocks noChangeArrowheads="1"/>
                </p:cNvSpPr>
                <p:nvPr/>
              </p:nvSpPr>
              <p:spPr bwMode="auto">
                <a:xfrm>
                  <a:off x="1031" y="190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8750" name="Group 52"/>
              <p:cNvGrpSpPr>
                <a:grpSpLocks/>
              </p:cNvGrpSpPr>
              <p:nvPr/>
            </p:nvGrpSpPr>
            <p:grpSpPr bwMode="auto">
              <a:xfrm>
                <a:off x="1910" y="1901"/>
                <a:ext cx="815" cy="461"/>
                <a:chOff x="1910" y="1901"/>
                <a:chExt cx="815" cy="461"/>
              </a:xfrm>
            </p:grpSpPr>
            <p:sp>
              <p:nvSpPr>
                <p:cNvPr id="158766" name="Rectangle 53"/>
                <p:cNvSpPr>
                  <a:spLocks noChangeArrowheads="1"/>
                </p:cNvSpPr>
                <p:nvPr/>
              </p:nvSpPr>
              <p:spPr bwMode="auto">
                <a:xfrm>
                  <a:off x="1938" y="190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2400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17.4%</a:t>
                  </a:r>
                  <a:endParaRPr lang="nl-NL" sz="2400" b="0">
                    <a:solidFill>
                      <a:schemeClr val="hlink"/>
                    </a:solidFill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8767" name="Rectangle 54"/>
                <p:cNvSpPr>
                  <a:spLocks noChangeArrowheads="1"/>
                </p:cNvSpPr>
                <p:nvPr/>
              </p:nvSpPr>
              <p:spPr bwMode="auto">
                <a:xfrm>
                  <a:off x="1910" y="190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8751" name="Group 55"/>
              <p:cNvGrpSpPr>
                <a:grpSpLocks/>
              </p:cNvGrpSpPr>
              <p:nvPr/>
            </p:nvGrpSpPr>
            <p:grpSpPr bwMode="auto">
              <a:xfrm>
                <a:off x="2725" y="1901"/>
                <a:ext cx="879" cy="461"/>
                <a:chOff x="2725" y="1901"/>
                <a:chExt cx="879" cy="461"/>
              </a:xfrm>
            </p:grpSpPr>
            <p:sp>
              <p:nvSpPr>
                <p:cNvPr id="158764" name="Rectangle 56"/>
                <p:cNvSpPr>
                  <a:spLocks noChangeArrowheads="1"/>
                </p:cNvSpPr>
                <p:nvPr/>
              </p:nvSpPr>
              <p:spPr bwMode="auto">
                <a:xfrm>
                  <a:off x="2753" y="190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14.1%</a:t>
                  </a:r>
                  <a:endParaRPr lang="nl-NL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8765" name="Rectangle 57"/>
                <p:cNvSpPr>
                  <a:spLocks noChangeArrowheads="1"/>
                </p:cNvSpPr>
                <p:nvPr/>
              </p:nvSpPr>
              <p:spPr bwMode="auto">
                <a:xfrm>
                  <a:off x="2725" y="190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8752" name="Group 58"/>
              <p:cNvGrpSpPr>
                <a:grpSpLocks/>
              </p:cNvGrpSpPr>
              <p:nvPr/>
            </p:nvGrpSpPr>
            <p:grpSpPr bwMode="auto">
              <a:xfrm>
                <a:off x="0" y="2362"/>
                <a:ext cx="1031" cy="461"/>
                <a:chOff x="0" y="2362"/>
                <a:chExt cx="1031" cy="461"/>
              </a:xfrm>
            </p:grpSpPr>
            <p:sp>
              <p:nvSpPr>
                <p:cNvPr id="158762" name="Rectangle 59"/>
                <p:cNvSpPr>
                  <a:spLocks noChangeArrowheads="1"/>
                </p:cNvSpPr>
                <p:nvPr/>
              </p:nvSpPr>
              <p:spPr bwMode="auto">
                <a:xfrm>
                  <a:off x="28" y="236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SD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8763" name="Rectangle 60"/>
                <p:cNvSpPr>
                  <a:spLocks noChangeArrowheads="1"/>
                </p:cNvSpPr>
                <p:nvPr/>
              </p:nvSpPr>
              <p:spPr bwMode="auto">
                <a:xfrm>
                  <a:off x="0" y="236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8753" name="Group 61"/>
              <p:cNvGrpSpPr>
                <a:grpSpLocks/>
              </p:cNvGrpSpPr>
              <p:nvPr/>
            </p:nvGrpSpPr>
            <p:grpSpPr bwMode="auto">
              <a:xfrm>
                <a:off x="1031" y="2362"/>
                <a:ext cx="879" cy="461"/>
                <a:chOff x="1031" y="2362"/>
                <a:chExt cx="879" cy="461"/>
              </a:xfrm>
            </p:grpSpPr>
            <p:sp>
              <p:nvSpPr>
                <p:cNvPr id="158760" name="Rectangle 62"/>
                <p:cNvSpPr>
                  <a:spLocks noChangeArrowheads="1"/>
                </p:cNvSpPr>
                <p:nvPr/>
              </p:nvSpPr>
              <p:spPr bwMode="auto">
                <a:xfrm>
                  <a:off x="1059" y="236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8.92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8761" name="Rectangle 63"/>
                <p:cNvSpPr>
                  <a:spLocks noChangeArrowheads="1"/>
                </p:cNvSpPr>
                <p:nvPr/>
              </p:nvSpPr>
              <p:spPr bwMode="auto">
                <a:xfrm>
                  <a:off x="1031" y="236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8754" name="Group 64"/>
              <p:cNvGrpSpPr>
                <a:grpSpLocks/>
              </p:cNvGrpSpPr>
              <p:nvPr/>
            </p:nvGrpSpPr>
            <p:grpSpPr bwMode="auto">
              <a:xfrm>
                <a:off x="1910" y="2362"/>
                <a:ext cx="815" cy="461"/>
                <a:chOff x="1910" y="2362"/>
                <a:chExt cx="815" cy="461"/>
              </a:xfrm>
            </p:grpSpPr>
            <p:sp>
              <p:nvSpPr>
                <p:cNvPr id="158758" name="Rectangle 65"/>
                <p:cNvSpPr>
                  <a:spLocks noChangeArrowheads="1"/>
                </p:cNvSpPr>
                <p:nvPr/>
              </p:nvSpPr>
              <p:spPr bwMode="auto">
                <a:xfrm>
                  <a:off x="1938" y="236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6.42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8759" name="Rectangle 66"/>
                <p:cNvSpPr>
                  <a:spLocks noChangeArrowheads="1"/>
                </p:cNvSpPr>
                <p:nvPr/>
              </p:nvSpPr>
              <p:spPr bwMode="auto">
                <a:xfrm>
                  <a:off x="1910" y="236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8755" name="Group 67"/>
              <p:cNvGrpSpPr>
                <a:grpSpLocks/>
              </p:cNvGrpSpPr>
              <p:nvPr/>
            </p:nvGrpSpPr>
            <p:grpSpPr bwMode="auto">
              <a:xfrm>
                <a:off x="2725" y="2362"/>
                <a:ext cx="879" cy="461"/>
                <a:chOff x="2725" y="2362"/>
                <a:chExt cx="879" cy="461"/>
              </a:xfrm>
            </p:grpSpPr>
            <p:sp>
              <p:nvSpPr>
                <p:cNvPr id="158756" name="Rectangle 68"/>
                <p:cNvSpPr>
                  <a:spLocks noChangeArrowheads="1"/>
                </p:cNvSpPr>
                <p:nvPr/>
              </p:nvSpPr>
              <p:spPr bwMode="auto">
                <a:xfrm>
                  <a:off x="2753" y="236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3.97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8757" name="Rectangle 69"/>
                <p:cNvSpPr>
                  <a:spLocks noChangeArrowheads="1"/>
                </p:cNvSpPr>
                <p:nvPr/>
              </p:nvSpPr>
              <p:spPr bwMode="auto">
                <a:xfrm>
                  <a:off x="2725" y="236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58735" name="Rectangle 70"/>
            <p:cNvSpPr>
              <a:spLocks noChangeArrowheads="1"/>
            </p:cNvSpPr>
            <p:nvPr/>
          </p:nvSpPr>
          <p:spPr bwMode="auto">
            <a:xfrm>
              <a:off x="-3" y="515"/>
              <a:ext cx="3610" cy="2311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8731" name="Rectangle 71"/>
          <p:cNvSpPr>
            <a:spLocks noChangeArrowheads="1"/>
          </p:cNvSpPr>
          <p:nvPr/>
        </p:nvSpPr>
        <p:spPr bwMode="auto">
          <a:xfrm>
            <a:off x="3175" y="5214938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58732" name="Oval 72"/>
          <p:cNvSpPr>
            <a:spLocks noChangeArrowheads="1"/>
          </p:cNvSpPr>
          <p:nvPr/>
        </p:nvSpPr>
        <p:spPr bwMode="auto">
          <a:xfrm>
            <a:off x="3657600" y="44196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733" name="Oval 73"/>
          <p:cNvSpPr>
            <a:spLocks noChangeArrowheads="1"/>
          </p:cNvSpPr>
          <p:nvPr/>
        </p:nvSpPr>
        <p:spPr bwMode="auto">
          <a:xfrm>
            <a:off x="2209800" y="44196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5974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EF7BF6-BBAA-E44F-ACF6-2D44864C819C}" type="slidenum">
              <a:rPr lang="en-US" smtClean="0"/>
              <a:pPr/>
              <a:t>143</a:t>
            </a:fld>
            <a:endParaRPr lang="en-US" smtClean="0"/>
          </a:p>
        </p:txBody>
      </p:sp>
      <p:sp>
        <p:nvSpPr>
          <p:cNvPr id="159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</a:t>
            </a:r>
            <a:r>
              <a:rPr lang="nl-NL"/>
              <a:t> </a:t>
            </a:r>
            <a:r>
              <a:rPr lang="en-US"/>
              <a:t>overall (tokens)</a:t>
            </a:r>
            <a:endParaRPr lang="en-GB"/>
          </a:p>
        </p:txBody>
      </p:sp>
      <p:sp>
        <p:nvSpPr>
          <p:cNvPr id="159749" name="Rectangle 3"/>
          <p:cNvSpPr>
            <a:spLocks noChangeArrowheads="1"/>
          </p:cNvSpPr>
          <p:nvPr/>
        </p:nvSpPr>
        <p:spPr bwMode="auto">
          <a:xfrm>
            <a:off x="3175" y="1247775"/>
            <a:ext cx="9144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59750" name="Rectangle 4"/>
          <p:cNvSpPr>
            <a:spLocks noChangeArrowheads="1"/>
          </p:cNvSpPr>
          <p:nvPr/>
        </p:nvSpPr>
        <p:spPr bwMode="auto">
          <a:xfrm>
            <a:off x="3175" y="497046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59751" name="Rectangle 5"/>
          <p:cNvSpPr>
            <a:spLocks noChangeArrowheads="1"/>
          </p:cNvSpPr>
          <p:nvPr/>
        </p:nvSpPr>
        <p:spPr bwMode="auto">
          <a:xfrm>
            <a:off x="3175" y="9048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59752" name="Rectangle 6"/>
          <p:cNvSpPr>
            <a:spLocks noChangeArrowheads="1"/>
          </p:cNvSpPr>
          <p:nvPr/>
        </p:nvSpPr>
        <p:spPr bwMode="auto">
          <a:xfrm>
            <a:off x="3175" y="5946775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59753" name="Rectangle 7"/>
          <p:cNvSpPr>
            <a:spLocks noChangeArrowheads="1"/>
          </p:cNvSpPr>
          <p:nvPr/>
        </p:nvSpPr>
        <p:spPr bwMode="auto">
          <a:xfrm>
            <a:off x="3175" y="728663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159754" name="Group 8"/>
          <p:cNvGrpSpPr>
            <a:grpSpLocks/>
          </p:cNvGrpSpPr>
          <p:nvPr/>
        </p:nvGrpSpPr>
        <p:grpSpPr bwMode="auto">
          <a:xfrm>
            <a:off x="746125" y="2274888"/>
            <a:ext cx="5730875" cy="3668712"/>
            <a:chOff x="-3" y="515"/>
            <a:chExt cx="3610" cy="2311"/>
          </a:xfrm>
        </p:grpSpPr>
        <p:grpSp>
          <p:nvGrpSpPr>
            <p:cNvPr id="159759" name="Group 9"/>
            <p:cNvGrpSpPr>
              <a:grpSpLocks/>
            </p:cNvGrpSpPr>
            <p:nvPr/>
          </p:nvGrpSpPr>
          <p:grpSpPr bwMode="auto">
            <a:xfrm>
              <a:off x="0" y="518"/>
              <a:ext cx="3604" cy="2305"/>
              <a:chOff x="0" y="518"/>
              <a:chExt cx="3604" cy="2305"/>
            </a:xfrm>
          </p:grpSpPr>
          <p:grpSp>
            <p:nvGrpSpPr>
              <p:cNvPr id="159761" name="Group 10"/>
              <p:cNvGrpSpPr>
                <a:grpSpLocks/>
              </p:cNvGrpSpPr>
              <p:nvPr/>
            </p:nvGrpSpPr>
            <p:grpSpPr bwMode="auto">
              <a:xfrm>
                <a:off x="0" y="518"/>
                <a:ext cx="1031" cy="461"/>
                <a:chOff x="0" y="518"/>
                <a:chExt cx="1031" cy="461"/>
              </a:xfrm>
            </p:grpSpPr>
            <p:sp>
              <p:nvSpPr>
                <p:cNvPr id="159819" name="Rectangle 11"/>
                <p:cNvSpPr>
                  <a:spLocks noChangeArrowheads="1"/>
                </p:cNvSpPr>
                <p:nvPr/>
              </p:nvSpPr>
              <p:spPr bwMode="auto">
                <a:xfrm>
                  <a:off x="28" y="51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200" b="0">
                      <a:latin typeface="Times New Roman" pitchFamily="-105" charset="0"/>
                      <a:ea typeface="Times New Roman" pitchFamily="-105" charset="0"/>
                      <a:cs typeface="Times New Roman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9820" name="Rectangle 12"/>
                <p:cNvSpPr>
                  <a:spLocks noChangeArrowheads="1"/>
                </p:cNvSpPr>
                <p:nvPr/>
              </p:nvSpPr>
              <p:spPr bwMode="auto">
                <a:xfrm>
                  <a:off x="0" y="51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9762" name="Group 13"/>
              <p:cNvGrpSpPr>
                <a:grpSpLocks/>
              </p:cNvGrpSpPr>
              <p:nvPr/>
            </p:nvGrpSpPr>
            <p:grpSpPr bwMode="auto">
              <a:xfrm>
                <a:off x="1031" y="518"/>
                <a:ext cx="879" cy="461"/>
                <a:chOff x="1031" y="518"/>
                <a:chExt cx="879" cy="461"/>
              </a:xfrm>
            </p:grpSpPr>
            <p:sp>
              <p:nvSpPr>
                <p:cNvPr id="159817" name="Rectangle 14"/>
                <p:cNvSpPr>
                  <a:spLocks noChangeArrowheads="1"/>
                </p:cNvSpPr>
                <p:nvPr/>
              </p:nvSpPr>
              <p:spPr bwMode="auto">
                <a:xfrm>
                  <a:off x="1059" y="51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9818" name="Rectangle 15"/>
                <p:cNvSpPr>
                  <a:spLocks noChangeArrowheads="1"/>
                </p:cNvSpPr>
                <p:nvPr/>
              </p:nvSpPr>
              <p:spPr bwMode="auto">
                <a:xfrm>
                  <a:off x="1031" y="51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9763" name="Group 16"/>
              <p:cNvGrpSpPr>
                <a:grpSpLocks/>
              </p:cNvGrpSpPr>
              <p:nvPr/>
            </p:nvGrpSpPr>
            <p:grpSpPr bwMode="auto">
              <a:xfrm>
                <a:off x="1910" y="518"/>
                <a:ext cx="815" cy="461"/>
                <a:chOff x="1910" y="518"/>
                <a:chExt cx="815" cy="461"/>
              </a:xfrm>
            </p:grpSpPr>
            <p:sp>
              <p:nvSpPr>
                <p:cNvPr id="159815" name="Rectangle 17"/>
                <p:cNvSpPr>
                  <a:spLocks noChangeArrowheads="1"/>
                </p:cNvSpPr>
                <p:nvPr/>
              </p:nvSpPr>
              <p:spPr bwMode="auto">
                <a:xfrm>
                  <a:off x="1938" y="51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9816" name="Rectangle 18"/>
                <p:cNvSpPr>
                  <a:spLocks noChangeArrowheads="1"/>
                </p:cNvSpPr>
                <p:nvPr/>
              </p:nvSpPr>
              <p:spPr bwMode="auto">
                <a:xfrm>
                  <a:off x="1910" y="51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9764" name="Group 19"/>
              <p:cNvGrpSpPr>
                <a:grpSpLocks/>
              </p:cNvGrpSpPr>
              <p:nvPr/>
            </p:nvGrpSpPr>
            <p:grpSpPr bwMode="auto">
              <a:xfrm>
                <a:off x="2725" y="518"/>
                <a:ext cx="879" cy="461"/>
                <a:chOff x="2725" y="518"/>
                <a:chExt cx="879" cy="461"/>
              </a:xfrm>
            </p:grpSpPr>
            <p:sp>
              <p:nvSpPr>
                <p:cNvPr id="159813" name="Rectangle 20"/>
                <p:cNvSpPr>
                  <a:spLocks noChangeArrowheads="1"/>
                </p:cNvSpPr>
                <p:nvPr/>
              </p:nvSpPr>
              <p:spPr bwMode="auto">
                <a:xfrm>
                  <a:off x="2753" y="51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9814" name="Rectangle 21"/>
                <p:cNvSpPr>
                  <a:spLocks noChangeArrowheads="1"/>
                </p:cNvSpPr>
                <p:nvPr/>
              </p:nvSpPr>
              <p:spPr bwMode="auto">
                <a:xfrm>
                  <a:off x="2725" y="51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9765" name="Group 22"/>
              <p:cNvGrpSpPr>
                <a:grpSpLocks/>
              </p:cNvGrpSpPr>
              <p:nvPr/>
            </p:nvGrpSpPr>
            <p:grpSpPr bwMode="auto">
              <a:xfrm>
                <a:off x="0" y="979"/>
                <a:ext cx="1031" cy="461"/>
                <a:chOff x="0" y="979"/>
                <a:chExt cx="1031" cy="461"/>
              </a:xfrm>
            </p:grpSpPr>
            <p:sp>
              <p:nvSpPr>
                <p:cNvPr id="159811" name="Rectangle 23"/>
                <p:cNvSpPr>
                  <a:spLocks noChangeArrowheads="1"/>
                </p:cNvSpPr>
                <p:nvPr/>
              </p:nvSpPr>
              <p:spPr bwMode="auto">
                <a:xfrm>
                  <a:off x="28" y="97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Mimimum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9812" name="Rectangle 24"/>
                <p:cNvSpPr>
                  <a:spLocks noChangeArrowheads="1"/>
                </p:cNvSpPr>
                <p:nvPr/>
              </p:nvSpPr>
              <p:spPr bwMode="auto">
                <a:xfrm>
                  <a:off x="0" y="97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9766" name="Group 25"/>
              <p:cNvGrpSpPr>
                <a:grpSpLocks/>
              </p:cNvGrpSpPr>
              <p:nvPr/>
            </p:nvGrpSpPr>
            <p:grpSpPr bwMode="auto">
              <a:xfrm>
                <a:off x="1031" y="979"/>
                <a:ext cx="879" cy="461"/>
                <a:chOff x="1031" y="979"/>
                <a:chExt cx="879" cy="461"/>
              </a:xfrm>
            </p:grpSpPr>
            <p:sp>
              <p:nvSpPr>
                <p:cNvPr id="159809" name="Rectangle 26"/>
                <p:cNvSpPr>
                  <a:spLocks noChangeArrowheads="1"/>
                </p:cNvSpPr>
                <p:nvPr/>
              </p:nvSpPr>
              <p:spPr bwMode="auto">
                <a:xfrm>
                  <a:off x="1059" y="97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4.0%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9810" name="Rectangle 27"/>
                <p:cNvSpPr>
                  <a:spLocks noChangeArrowheads="1"/>
                </p:cNvSpPr>
                <p:nvPr/>
              </p:nvSpPr>
              <p:spPr bwMode="auto">
                <a:xfrm>
                  <a:off x="1031" y="97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9767" name="Group 28"/>
              <p:cNvGrpSpPr>
                <a:grpSpLocks/>
              </p:cNvGrpSpPr>
              <p:nvPr/>
            </p:nvGrpSpPr>
            <p:grpSpPr bwMode="auto">
              <a:xfrm>
                <a:off x="1910" y="979"/>
                <a:ext cx="815" cy="461"/>
                <a:chOff x="1910" y="979"/>
                <a:chExt cx="815" cy="461"/>
              </a:xfrm>
            </p:grpSpPr>
            <p:sp>
              <p:nvSpPr>
                <p:cNvPr id="159807" name="Rectangle 29"/>
                <p:cNvSpPr>
                  <a:spLocks noChangeArrowheads="1"/>
                </p:cNvSpPr>
                <p:nvPr/>
              </p:nvSpPr>
              <p:spPr bwMode="auto">
                <a:xfrm>
                  <a:off x="1938" y="97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5.7%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9808" name="Rectangle 30"/>
                <p:cNvSpPr>
                  <a:spLocks noChangeArrowheads="1"/>
                </p:cNvSpPr>
                <p:nvPr/>
              </p:nvSpPr>
              <p:spPr bwMode="auto">
                <a:xfrm>
                  <a:off x="1910" y="97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9768" name="Group 31"/>
              <p:cNvGrpSpPr>
                <a:grpSpLocks/>
              </p:cNvGrpSpPr>
              <p:nvPr/>
            </p:nvGrpSpPr>
            <p:grpSpPr bwMode="auto">
              <a:xfrm>
                <a:off x="2725" y="979"/>
                <a:ext cx="879" cy="461"/>
                <a:chOff x="2725" y="979"/>
                <a:chExt cx="879" cy="461"/>
              </a:xfrm>
            </p:grpSpPr>
            <p:sp>
              <p:nvSpPr>
                <p:cNvPr id="159805" name="Rectangle 32"/>
                <p:cNvSpPr>
                  <a:spLocks noChangeArrowheads="1"/>
                </p:cNvSpPr>
                <p:nvPr/>
              </p:nvSpPr>
              <p:spPr bwMode="auto">
                <a:xfrm>
                  <a:off x="2753" y="97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6.7%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9806" name="Rectangle 33"/>
                <p:cNvSpPr>
                  <a:spLocks noChangeArrowheads="1"/>
                </p:cNvSpPr>
                <p:nvPr/>
              </p:nvSpPr>
              <p:spPr bwMode="auto">
                <a:xfrm>
                  <a:off x="2725" y="97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9769" name="Group 34"/>
              <p:cNvGrpSpPr>
                <a:grpSpLocks/>
              </p:cNvGrpSpPr>
              <p:nvPr/>
            </p:nvGrpSpPr>
            <p:grpSpPr bwMode="auto">
              <a:xfrm>
                <a:off x="0" y="1440"/>
                <a:ext cx="1031" cy="461"/>
                <a:chOff x="0" y="1440"/>
                <a:chExt cx="1031" cy="461"/>
              </a:xfrm>
            </p:grpSpPr>
            <p:sp>
              <p:nvSpPr>
                <p:cNvPr id="159803" name="Rectangle 35"/>
                <p:cNvSpPr>
                  <a:spLocks noChangeArrowheads="1"/>
                </p:cNvSpPr>
                <p:nvPr/>
              </p:nvSpPr>
              <p:spPr bwMode="auto">
                <a:xfrm>
                  <a:off x="28" y="144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Maximum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9804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144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9770" name="Group 37"/>
              <p:cNvGrpSpPr>
                <a:grpSpLocks/>
              </p:cNvGrpSpPr>
              <p:nvPr/>
            </p:nvGrpSpPr>
            <p:grpSpPr bwMode="auto">
              <a:xfrm>
                <a:off x="1031" y="1440"/>
                <a:ext cx="879" cy="461"/>
                <a:chOff x="1031" y="1440"/>
                <a:chExt cx="879" cy="461"/>
              </a:xfrm>
            </p:grpSpPr>
            <p:sp>
              <p:nvSpPr>
                <p:cNvPr id="159801" name="Rectangle 38"/>
                <p:cNvSpPr>
                  <a:spLocks noChangeArrowheads="1"/>
                </p:cNvSpPr>
                <p:nvPr/>
              </p:nvSpPr>
              <p:spPr bwMode="auto">
                <a:xfrm>
                  <a:off x="1059" y="144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27.0%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9802" name="Rectangle 39"/>
                <p:cNvSpPr>
                  <a:spLocks noChangeArrowheads="1"/>
                </p:cNvSpPr>
                <p:nvPr/>
              </p:nvSpPr>
              <p:spPr bwMode="auto">
                <a:xfrm>
                  <a:off x="1031" y="144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9771" name="Group 40"/>
              <p:cNvGrpSpPr>
                <a:grpSpLocks/>
              </p:cNvGrpSpPr>
              <p:nvPr/>
            </p:nvGrpSpPr>
            <p:grpSpPr bwMode="auto">
              <a:xfrm>
                <a:off x="1910" y="1440"/>
                <a:ext cx="815" cy="461"/>
                <a:chOff x="1910" y="1440"/>
                <a:chExt cx="815" cy="461"/>
              </a:xfrm>
            </p:grpSpPr>
            <p:sp>
              <p:nvSpPr>
                <p:cNvPr id="159799" name="Rectangle 41"/>
                <p:cNvSpPr>
                  <a:spLocks noChangeArrowheads="1"/>
                </p:cNvSpPr>
                <p:nvPr/>
              </p:nvSpPr>
              <p:spPr bwMode="auto">
                <a:xfrm>
                  <a:off x="1938" y="144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28.5%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9800" name="Rectangle 42"/>
                <p:cNvSpPr>
                  <a:spLocks noChangeArrowheads="1"/>
                </p:cNvSpPr>
                <p:nvPr/>
              </p:nvSpPr>
              <p:spPr bwMode="auto">
                <a:xfrm>
                  <a:off x="1910" y="144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9772" name="Group 43"/>
              <p:cNvGrpSpPr>
                <a:grpSpLocks/>
              </p:cNvGrpSpPr>
              <p:nvPr/>
            </p:nvGrpSpPr>
            <p:grpSpPr bwMode="auto">
              <a:xfrm>
                <a:off x="2725" y="1440"/>
                <a:ext cx="879" cy="461"/>
                <a:chOff x="2725" y="1440"/>
                <a:chExt cx="879" cy="461"/>
              </a:xfrm>
            </p:grpSpPr>
            <p:sp>
              <p:nvSpPr>
                <p:cNvPr id="159797" name="Rectangle 44"/>
                <p:cNvSpPr>
                  <a:spLocks noChangeArrowheads="1"/>
                </p:cNvSpPr>
                <p:nvPr/>
              </p:nvSpPr>
              <p:spPr bwMode="auto">
                <a:xfrm>
                  <a:off x="2753" y="144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26.0%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9798" name="Rectangle 45"/>
                <p:cNvSpPr>
                  <a:spLocks noChangeArrowheads="1"/>
                </p:cNvSpPr>
                <p:nvPr/>
              </p:nvSpPr>
              <p:spPr bwMode="auto">
                <a:xfrm>
                  <a:off x="2725" y="144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9773" name="Group 46"/>
              <p:cNvGrpSpPr>
                <a:grpSpLocks/>
              </p:cNvGrpSpPr>
              <p:nvPr/>
            </p:nvGrpSpPr>
            <p:grpSpPr bwMode="auto">
              <a:xfrm>
                <a:off x="0" y="1901"/>
                <a:ext cx="1031" cy="461"/>
                <a:chOff x="0" y="1901"/>
                <a:chExt cx="1031" cy="461"/>
              </a:xfrm>
            </p:grpSpPr>
            <p:sp>
              <p:nvSpPr>
                <p:cNvPr id="159795" name="Rectangle 47"/>
                <p:cNvSpPr>
                  <a:spLocks noChangeArrowheads="1"/>
                </p:cNvSpPr>
                <p:nvPr/>
              </p:nvSpPr>
              <p:spPr bwMode="auto">
                <a:xfrm>
                  <a:off x="28" y="190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Mean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9796" name="Rectangle 48"/>
                <p:cNvSpPr>
                  <a:spLocks noChangeArrowheads="1"/>
                </p:cNvSpPr>
                <p:nvPr/>
              </p:nvSpPr>
              <p:spPr bwMode="auto">
                <a:xfrm>
                  <a:off x="0" y="190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9774" name="Group 49"/>
              <p:cNvGrpSpPr>
                <a:grpSpLocks/>
              </p:cNvGrpSpPr>
              <p:nvPr/>
            </p:nvGrpSpPr>
            <p:grpSpPr bwMode="auto">
              <a:xfrm>
                <a:off x="1031" y="1901"/>
                <a:ext cx="879" cy="461"/>
                <a:chOff x="1031" y="1901"/>
                <a:chExt cx="879" cy="461"/>
              </a:xfrm>
            </p:grpSpPr>
            <p:sp>
              <p:nvSpPr>
                <p:cNvPr id="159793" name="Rectangle 50"/>
                <p:cNvSpPr>
                  <a:spLocks noChangeArrowheads="1"/>
                </p:cNvSpPr>
                <p:nvPr/>
              </p:nvSpPr>
              <p:spPr bwMode="auto">
                <a:xfrm>
                  <a:off x="1059" y="190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2400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18.9%</a:t>
                  </a:r>
                  <a:endParaRPr lang="nl-NL" sz="2400" b="0">
                    <a:solidFill>
                      <a:schemeClr val="hlink"/>
                    </a:solidFill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9794" name="Rectangle 51"/>
                <p:cNvSpPr>
                  <a:spLocks noChangeArrowheads="1"/>
                </p:cNvSpPr>
                <p:nvPr/>
              </p:nvSpPr>
              <p:spPr bwMode="auto">
                <a:xfrm>
                  <a:off x="1031" y="190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9775" name="Group 52"/>
              <p:cNvGrpSpPr>
                <a:grpSpLocks/>
              </p:cNvGrpSpPr>
              <p:nvPr/>
            </p:nvGrpSpPr>
            <p:grpSpPr bwMode="auto">
              <a:xfrm>
                <a:off x="1910" y="1901"/>
                <a:ext cx="815" cy="461"/>
                <a:chOff x="1910" y="1901"/>
                <a:chExt cx="815" cy="461"/>
              </a:xfrm>
            </p:grpSpPr>
            <p:sp>
              <p:nvSpPr>
                <p:cNvPr id="159791" name="Rectangle 53"/>
                <p:cNvSpPr>
                  <a:spLocks noChangeArrowheads="1"/>
                </p:cNvSpPr>
                <p:nvPr/>
              </p:nvSpPr>
              <p:spPr bwMode="auto">
                <a:xfrm>
                  <a:off x="1938" y="190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2400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17.4%</a:t>
                  </a:r>
                  <a:endParaRPr lang="nl-NL" sz="2400" b="0">
                    <a:solidFill>
                      <a:schemeClr val="hlink"/>
                    </a:solidFill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9792" name="Rectangle 54"/>
                <p:cNvSpPr>
                  <a:spLocks noChangeArrowheads="1"/>
                </p:cNvSpPr>
                <p:nvPr/>
              </p:nvSpPr>
              <p:spPr bwMode="auto">
                <a:xfrm>
                  <a:off x="1910" y="190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9776" name="Group 55"/>
              <p:cNvGrpSpPr>
                <a:grpSpLocks/>
              </p:cNvGrpSpPr>
              <p:nvPr/>
            </p:nvGrpSpPr>
            <p:grpSpPr bwMode="auto">
              <a:xfrm>
                <a:off x="2725" y="1901"/>
                <a:ext cx="879" cy="461"/>
                <a:chOff x="2725" y="1901"/>
                <a:chExt cx="879" cy="461"/>
              </a:xfrm>
            </p:grpSpPr>
            <p:sp>
              <p:nvSpPr>
                <p:cNvPr id="159789" name="Rectangle 56"/>
                <p:cNvSpPr>
                  <a:spLocks noChangeArrowheads="1"/>
                </p:cNvSpPr>
                <p:nvPr/>
              </p:nvSpPr>
              <p:spPr bwMode="auto">
                <a:xfrm>
                  <a:off x="2753" y="190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2400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14.1%</a:t>
                  </a:r>
                  <a:endParaRPr lang="nl-NL" sz="2400" b="0">
                    <a:solidFill>
                      <a:schemeClr val="hlink"/>
                    </a:solidFill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9790" name="Rectangle 57"/>
                <p:cNvSpPr>
                  <a:spLocks noChangeArrowheads="1"/>
                </p:cNvSpPr>
                <p:nvPr/>
              </p:nvSpPr>
              <p:spPr bwMode="auto">
                <a:xfrm>
                  <a:off x="2725" y="190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9777" name="Group 58"/>
              <p:cNvGrpSpPr>
                <a:grpSpLocks/>
              </p:cNvGrpSpPr>
              <p:nvPr/>
            </p:nvGrpSpPr>
            <p:grpSpPr bwMode="auto">
              <a:xfrm>
                <a:off x="0" y="2362"/>
                <a:ext cx="1031" cy="461"/>
                <a:chOff x="0" y="2362"/>
                <a:chExt cx="1031" cy="461"/>
              </a:xfrm>
            </p:grpSpPr>
            <p:sp>
              <p:nvSpPr>
                <p:cNvPr id="159787" name="Rectangle 59"/>
                <p:cNvSpPr>
                  <a:spLocks noChangeArrowheads="1"/>
                </p:cNvSpPr>
                <p:nvPr/>
              </p:nvSpPr>
              <p:spPr bwMode="auto">
                <a:xfrm>
                  <a:off x="28" y="236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SD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9788" name="Rectangle 60"/>
                <p:cNvSpPr>
                  <a:spLocks noChangeArrowheads="1"/>
                </p:cNvSpPr>
                <p:nvPr/>
              </p:nvSpPr>
              <p:spPr bwMode="auto">
                <a:xfrm>
                  <a:off x="0" y="236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9778" name="Group 61"/>
              <p:cNvGrpSpPr>
                <a:grpSpLocks/>
              </p:cNvGrpSpPr>
              <p:nvPr/>
            </p:nvGrpSpPr>
            <p:grpSpPr bwMode="auto">
              <a:xfrm>
                <a:off x="1031" y="2362"/>
                <a:ext cx="879" cy="461"/>
                <a:chOff x="1031" y="2362"/>
                <a:chExt cx="879" cy="461"/>
              </a:xfrm>
            </p:grpSpPr>
            <p:sp>
              <p:nvSpPr>
                <p:cNvPr id="159785" name="Rectangle 62"/>
                <p:cNvSpPr>
                  <a:spLocks noChangeArrowheads="1"/>
                </p:cNvSpPr>
                <p:nvPr/>
              </p:nvSpPr>
              <p:spPr bwMode="auto">
                <a:xfrm>
                  <a:off x="1059" y="236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8.92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9786" name="Rectangle 63"/>
                <p:cNvSpPr>
                  <a:spLocks noChangeArrowheads="1"/>
                </p:cNvSpPr>
                <p:nvPr/>
              </p:nvSpPr>
              <p:spPr bwMode="auto">
                <a:xfrm>
                  <a:off x="1031" y="236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9779" name="Group 64"/>
              <p:cNvGrpSpPr>
                <a:grpSpLocks/>
              </p:cNvGrpSpPr>
              <p:nvPr/>
            </p:nvGrpSpPr>
            <p:grpSpPr bwMode="auto">
              <a:xfrm>
                <a:off x="1910" y="2362"/>
                <a:ext cx="815" cy="461"/>
                <a:chOff x="1910" y="2362"/>
                <a:chExt cx="815" cy="461"/>
              </a:xfrm>
            </p:grpSpPr>
            <p:sp>
              <p:nvSpPr>
                <p:cNvPr id="159783" name="Rectangle 65"/>
                <p:cNvSpPr>
                  <a:spLocks noChangeArrowheads="1"/>
                </p:cNvSpPr>
                <p:nvPr/>
              </p:nvSpPr>
              <p:spPr bwMode="auto">
                <a:xfrm>
                  <a:off x="1938" y="236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6.42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9784" name="Rectangle 66"/>
                <p:cNvSpPr>
                  <a:spLocks noChangeArrowheads="1"/>
                </p:cNvSpPr>
                <p:nvPr/>
              </p:nvSpPr>
              <p:spPr bwMode="auto">
                <a:xfrm>
                  <a:off x="1910" y="236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9780" name="Group 67"/>
              <p:cNvGrpSpPr>
                <a:grpSpLocks/>
              </p:cNvGrpSpPr>
              <p:nvPr/>
            </p:nvGrpSpPr>
            <p:grpSpPr bwMode="auto">
              <a:xfrm>
                <a:off x="2725" y="2362"/>
                <a:ext cx="879" cy="461"/>
                <a:chOff x="2725" y="2362"/>
                <a:chExt cx="879" cy="461"/>
              </a:xfrm>
            </p:grpSpPr>
            <p:sp>
              <p:nvSpPr>
                <p:cNvPr id="159781" name="Rectangle 68"/>
                <p:cNvSpPr>
                  <a:spLocks noChangeArrowheads="1"/>
                </p:cNvSpPr>
                <p:nvPr/>
              </p:nvSpPr>
              <p:spPr bwMode="auto">
                <a:xfrm>
                  <a:off x="2753" y="236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3.97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59782" name="Rectangle 69"/>
                <p:cNvSpPr>
                  <a:spLocks noChangeArrowheads="1"/>
                </p:cNvSpPr>
                <p:nvPr/>
              </p:nvSpPr>
              <p:spPr bwMode="auto">
                <a:xfrm>
                  <a:off x="2725" y="236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59760" name="Rectangle 70"/>
            <p:cNvSpPr>
              <a:spLocks noChangeArrowheads="1"/>
            </p:cNvSpPr>
            <p:nvPr/>
          </p:nvSpPr>
          <p:spPr bwMode="auto">
            <a:xfrm>
              <a:off x="-3" y="515"/>
              <a:ext cx="3610" cy="2311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9755" name="Rectangle 71"/>
          <p:cNvSpPr>
            <a:spLocks noChangeArrowheads="1"/>
          </p:cNvSpPr>
          <p:nvPr/>
        </p:nvSpPr>
        <p:spPr bwMode="auto">
          <a:xfrm>
            <a:off x="3175" y="5214938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59756" name="Oval 72"/>
          <p:cNvSpPr>
            <a:spLocks noChangeArrowheads="1"/>
          </p:cNvSpPr>
          <p:nvPr/>
        </p:nvSpPr>
        <p:spPr bwMode="auto">
          <a:xfrm>
            <a:off x="3657600" y="44196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757" name="Oval 73"/>
          <p:cNvSpPr>
            <a:spLocks noChangeArrowheads="1"/>
          </p:cNvSpPr>
          <p:nvPr/>
        </p:nvSpPr>
        <p:spPr bwMode="auto">
          <a:xfrm>
            <a:off x="5105400" y="44196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758" name="Oval 74"/>
          <p:cNvSpPr>
            <a:spLocks noChangeArrowheads="1"/>
          </p:cNvSpPr>
          <p:nvPr/>
        </p:nvSpPr>
        <p:spPr bwMode="auto">
          <a:xfrm>
            <a:off x="2209800" y="44196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6077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6FED69-7937-A64E-A47F-B83297C0D81A}" type="slidenum">
              <a:rPr lang="en-US" smtClean="0"/>
              <a:pPr/>
              <a:t>144</a:t>
            </a:fld>
            <a:endParaRPr lang="en-US" smtClean="0"/>
          </a:p>
        </p:txBody>
      </p:sp>
      <p:sp>
        <p:nvSpPr>
          <p:cNvPr id="160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overall (tokens)</a:t>
            </a:r>
            <a:endParaRPr lang="en-GB"/>
          </a:p>
        </p:txBody>
      </p:sp>
      <p:sp>
        <p:nvSpPr>
          <p:cNvPr id="160773" name="Rectangle 3"/>
          <p:cNvSpPr>
            <a:spLocks noChangeArrowheads="1"/>
          </p:cNvSpPr>
          <p:nvPr/>
        </p:nvSpPr>
        <p:spPr bwMode="auto">
          <a:xfrm>
            <a:off x="3175" y="1247775"/>
            <a:ext cx="9144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60774" name="Rectangle 4"/>
          <p:cNvSpPr>
            <a:spLocks noChangeArrowheads="1"/>
          </p:cNvSpPr>
          <p:nvPr/>
        </p:nvSpPr>
        <p:spPr bwMode="auto">
          <a:xfrm>
            <a:off x="3175" y="497046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60775" name="Rectangle 5"/>
          <p:cNvSpPr>
            <a:spLocks noChangeArrowheads="1"/>
          </p:cNvSpPr>
          <p:nvPr/>
        </p:nvSpPr>
        <p:spPr bwMode="auto">
          <a:xfrm>
            <a:off x="3175" y="9048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60776" name="Rectangle 6"/>
          <p:cNvSpPr>
            <a:spLocks noChangeArrowheads="1"/>
          </p:cNvSpPr>
          <p:nvPr/>
        </p:nvSpPr>
        <p:spPr bwMode="auto">
          <a:xfrm>
            <a:off x="3175" y="5946775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60777" name="Rectangle 7"/>
          <p:cNvSpPr>
            <a:spLocks noChangeArrowheads="1"/>
          </p:cNvSpPr>
          <p:nvPr/>
        </p:nvSpPr>
        <p:spPr bwMode="auto">
          <a:xfrm>
            <a:off x="3175" y="728663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160778" name="Group 8"/>
          <p:cNvGrpSpPr>
            <a:grpSpLocks/>
          </p:cNvGrpSpPr>
          <p:nvPr/>
        </p:nvGrpSpPr>
        <p:grpSpPr bwMode="auto">
          <a:xfrm>
            <a:off x="746125" y="2274888"/>
            <a:ext cx="5730875" cy="3668712"/>
            <a:chOff x="-3" y="515"/>
            <a:chExt cx="3610" cy="2311"/>
          </a:xfrm>
        </p:grpSpPr>
        <p:grpSp>
          <p:nvGrpSpPr>
            <p:cNvPr id="160784" name="Group 9"/>
            <p:cNvGrpSpPr>
              <a:grpSpLocks/>
            </p:cNvGrpSpPr>
            <p:nvPr/>
          </p:nvGrpSpPr>
          <p:grpSpPr bwMode="auto">
            <a:xfrm>
              <a:off x="0" y="518"/>
              <a:ext cx="3604" cy="2305"/>
              <a:chOff x="0" y="518"/>
              <a:chExt cx="3604" cy="2305"/>
            </a:xfrm>
          </p:grpSpPr>
          <p:grpSp>
            <p:nvGrpSpPr>
              <p:cNvPr id="160786" name="Group 10"/>
              <p:cNvGrpSpPr>
                <a:grpSpLocks/>
              </p:cNvGrpSpPr>
              <p:nvPr/>
            </p:nvGrpSpPr>
            <p:grpSpPr bwMode="auto">
              <a:xfrm>
                <a:off x="0" y="518"/>
                <a:ext cx="1031" cy="461"/>
                <a:chOff x="0" y="518"/>
                <a:chExt cx="1031" cy="461"/>
              </a:xfrm>
            </p:grpSpPr>
            <p:sp>
              <p:nvSpPr>
                <p:cNvPr id="160844" name="Rectangle 11"/>
                <p:cNvSpPr>
                  <a:spLocks noChangeArrowheads="1"/>
                </p:cNvSpPr>
                <p:nvPr/>
              </p:nvSpPr>
              <p:spPr bwMode="auto">
                <a:xfrm>
                  <a:off x="28" y="51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200" b="0">
                      <a:latin typeface="Times New Roman" pitchFamily="-105" charset="0"/>
                      <a:ea typeface="Times New Roman" pitchFamily="-105" charset="0"/>
                      <a:cs typeface="Times New Roman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0845" name="Rectangle 12"/>
                <p:cNvSpPr>
                  <a:spLocks noChangeArrowheads="1"/>
                </p:cNvSpPr>
                <p:nvPr/>
              </p:nvSpPr>
              <p:spPr bwMode="auto">
                <a:xfrm>
                  <a:off x="0" y="51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0787" name="Group 13"/>
              <p:cNvGrpSpPr>
                <a:grpSpLocks/>
              </p:cNvGrpSpPr>
              <p:nvPr/>
            </p:nvGrpSpPr>
            <p:grpSpPr bwMode="auto">
              <a:xfrm>
                <a:off x="1031" y="518"/>
                <a:ext cx="879" cy="461"/>
                <a:chOff x="1031" y="518"/>
                <a:chExt cx="879" cy="461"/>
              </a:xfrm>
            </p:grpSpPr>
            <p:sp>
              <p:nvSpPr>
                <p:cNvPr id="160842" name="Rectangle 14"/>
                <p:cNvSpPr>
                  <a:spLocks noChangeArrowheads="1"/>
                </p:cNvSpPr>
                <p:nvPr/>
              </p:nvSpPr>
              <p:spPr bwMode="auto">
                <a:xfrm>
                  <a:off x="1059" y="51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0843" name="Rectangle 15"/>
                <p:cNvSpPr>
                  <a:spLocks noChangeArrowheads="1"/>
                </p:cNvSpPr>
                <p:nvPr/>
              </p:nvSpPr>
              <p:spPr bwMode="auto">
                <a:xfrm>
                  <a:off x="1031" y="51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0788" name="Group 16"/>
              <p:cNvGrpSpPr>
                <a:grpSpLocks/>
              </p:cNvGrpSpPr>
              <p:nvPr/>
            </p:nvGrpSpPr>
            <p:grpSpPr bwMode="auto">
              <a:xfrm>
                <a:off x="1910" y="518"/>
                <a:ext cx="815" cy="461"/>
                <a:chOff x="1910" y="518"/>
                <a:chExt cx="815" cy="461"/>
              </a:xfrm>
            </p:grpSpPr>
            <p:sp>
              <p:nvSpPr>
                <p:cNvPr id="160840" name="Rectangle 17"/>
                <p:cNvSpPr>
                  <a:spLocks noChangeArrowheads="1"/>
                </p:cNvSpPr>
                <p:nvPr/>
              </p:nvSpPr>
              <p:spPr bwMode="auto">
                <a:xfrm>
                  <a:off x="1938" y="51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0841" name="Rectangle 18"/>
                <p:cNvSpPr>
                  <a:spLocks noChangeArrowheads="1"/>
                </p:cNvSpPr>
                <p:nvPr/>
              </p:nvSpPr>
              <p:spPr bwMode="auto">
                <a:xfrm>
                  <a:off x="1910" y="51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0789" name="Group 19"/>
              <p:cNvGrpSpPr>
                <a:grpSpLocks/>
              </p:cNvGrpSpPr>
              <p:nvPr/>
            </p:nvGrpSpPr>
            <p:grpSpPr bwMode="auto">
              <a:xfrm>
                <a:off x="2725" y="518"/>
                <a:ext cx="879" cy="461"/>
                <a:chOff x="2725" y="518"/>
                <a:chExt cx="879" cy="461"/>
              </a:xfrm>
            </p:grpSpPr>
            <p:sp>
              <p:nvSpPr>
                <p:cNvPr id="160838" name="Rectangle 20"/>
                <p:cNvSpPr>
                  <a:spLocks noChangeArrowheads="1"/>
                </p:cNvSpPr>
                <p:nvPr/>
              </p:nvSpPr>
              <p:spPr bwMode="auto">
                <a:xfrm>
                  <a:off x="2753" y="51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0839" name="Rectangle 21"/>
                <p:cNvSpPr>
                  <a:spLocks noChangeArrowheads="1"/>
                </p:cNvSpPr>
                <p:nvPr/>
              </p:nvSpPr>
              <p:spPr bwMode="auto">
                <a:xfrm>
                  <a:off x="2725" y="51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0790" name="Group 22"/>
              <p:cNvGrpSpPr>
                <a:grpSpLocks/>
              </p:cNvGrpSpPr>
              <p:nvPr/>
            </p:nvGrpSpPr>
            <p:grpSpPr bwMode="auto">
              <a:xfrm>
                <a:off x="0" y="979"/>
                <a:ext cx="1031" cy="461"/>
                <a:chOff x="0" y="979"/>
                <a:chExt cx="1031" cy="461"/>
              </a:xfrm>
            </p:grpSpPr>
            <p:sp>
              <p:nvSpPr>
                <p:cNvPr id="160836" name="Rectangle 23"/>
                <p:cNvSpPr>
                  <a:spLocks noChangeArrowheads="1"/>
                </p:cNvSpPr>
                <p:nvPr/>
              </p:nvSpPr>
              <p:spPr bwMode="auto">
                <a:xfrm>
                  <a:off x="28" y="97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Mimimum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0837" name="Rectangle 24"/>
                <p:cNvSpPr>
                  <a:spLocks noChangeArrowheads="1"/>
                </p:cNvSpPr>
                <p:nvPr/>
              </p:nvSpPr>
              <p:spPr bwMode="auto">
                <a:xfrm>
                  <a:off x="0" y="97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0791" name="Group 25"/>
              <p:cNvGrpSpPr>
                <a:grpSpLocks/>
              </p:cNvGrpSpPr>
              <p:nvPr/>
            </p:nvGrpSpPr>
            <p:grpSpPr bwMode="auto">
              <a:xfrm>
                <a:off x="1031" y="979"/>
                <a:ext cx="879" cy="461"/>
                <a:chOff x="1031" y="979"/>
                <a:chExt cx="879" cy="461"/>
              </a:xfrm>
            </p:grpSpPr>
            <p:sp>
              <p:nvSpPr>
                <p:cNvPr id="160834" name="Rectangle 26"/>
                <p:cNvSpPr>
                  <a:spLocks noChangeArrowheads="1"/>
                </p:cNvSpPr>
                <p:nvPr/>
              </p:nvSpPr>
              <p:spPr bwMode="auto">
                <a:xfrm>
                  <a:off x="1059" y="97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4.0%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0835" name="Rectangle 27"/>
                <p:cNvSpPr>
                  <a:spLocks noChangeArrowheads="1"/>
                </p:cNvSpPr>
                <p:nvPr/>
              </p:nvSpPr>
              <p:spPr bwMode="auto">
                <a:xfrm>
                  <a:off x="1031" y="97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0792" name="Group 28"/>
              <p:cNvGrpSpPr>
                <a:grpSpLocks/>
              </p:cNvGrpSpPr>
              <p:nvPr/>
            </p:nvGrpSpPr>
            <p:grpSpPr bwMode="auto">
              <a:xfrm>
                <a:off x="1910" y="979"/>
                <a:ext cx="815" cy="461"/>
                <a:chOff x="1910" y="979"/>
                <a:chExt cx="815" cy="461"/>
              </a:xfrm>
            </p:grpSpPr>
            <p:sp>
              <p:nvSpPr>
                <p:cNvPr id="160832" name="Rectangle 29"/>
                <p:cNvSpPr>
                  <a:spLocks noChangeArrowheads="1"/>
                </p:cNvSpPr>
                <p:nvPr/>
              </p:nvSpPr>
              <p:spPr bwMode="auto">
                <a:xfrm>
                  <a:off x="1938" y="97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5.7%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0833" name="Rectangle 30"/>
                <p:cNvSpPr>
                  <a:spLocks noChangeArrowheads="1"/>
                </p:cNvSpPr>
                <p:nvPr/>
              </p:nvSpPr>
              <p:spPr bwMode="auto">
                <a:xfrm>
                  <a:off x="1910" y="97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0793" name="Group 31"/>
              <p:cNvGrpSpPr>
                <a:grpSpLocks/>
              </p:cNvGrpSpPr>
              <p:nvPr/>
            </p:nvGrpSpPr>
            <p:grpSpPr bwMode="auto">
              <a:xfrm>
                <a:off x="2725" y="979"/>
                <a:ext cx="879" cy="461"/>
                <a:chOff x="2725" y="979"/>
                <a:chExt cx="879" cy="461"/>
              </a:xfrm>
            </p:grpSpPr>
            <p:sp>
              <p:nvSpPr>
                <p:cNvPr id="160830" name="Rectangle 32"/>
                <p:cNvSpPr>
                  <a:spLocks noChangeArrowheads="1"/>
                </p:cNvSpPr>
                <p:nvPr/>
              </p:nvSpPr>
              <p:spPr bwMode="auto">
                <a:xfrm>
                  <a:off x="2753" y="97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6.7%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0831" name="Rectangle 33"/>
                <p:cNvSpPr>
                  <a:spLocks noChangeArrowheads="1"/>
                </p:cNvSpPr>
                <p:nvPr/>
              </p:nvSpPr>
              <p:spPr bwMode="auto">
                <a:xfrm>
                  <a:off x="2725" y="97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0794" name="Group 34"/>
              <p:cNvGrpSpPr>
                <a:grpSpLocks/>
              </p:cNvGrpSpPr>
              <p:nvPr/>
            </p:nvGrpSpPr>
            <p:grpSpPr bwMode="auto">
              <a:xfrm>
                <a:off x="0" y="1440"/>
                <a:ext cx="1031" cy="461"/>
                <a:chOff x="0" y="1440"/>
                <a:chExt cx="1031" cy="461"/>
              </a:xfrm>
            </p:grpSpPr>
            <p:sp>
              <p:nvSpPr>
                <p:cNvPr id="160828" name="Rectangle 35"/>
                <p:cNvSpPr>
                  <a:spLocks noChangeArrowheads="1"/>
                </p:cNvSpPr>
                <p:nvPr/>
              </p:nvSpPr>
              <p:spPr bwMode="auto">
                <a:xfrm>
                  <a:off x="28" y="144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Maximum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0829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144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0795" name="Group 37"/>
              <p:cNvGrpSpPr>
                <a:grpSpLocks/>
              </p:cNvGrpSpPr>
              <p:nvPr/>
            </p:nvGrpSpPr>
            <p:grpSpPr bwMode="auto">
              <a:xfrm>
                <a:off x="1031" y="1440"/>
                <a:ext cx="879" cy="461"/>
                <a:chOff x="1031" y="1440"/>
                <a:chExt cx="879" cy="461"/>
              </a:xfrm>
            </p:grpSpPr>
            <p:sp>
              <p:nvSpPr>
                <p:cNvPr id="160826" name="Rectangle 38"/>
                <p:cNvSpPr>
                  <a:spLocks noChangeArrowheads="1"/>
                </p:cNvSpPr>
                <p:nvPr/>
              </p:nvSpPr>
              <p:spPr bwMode="auto">
                <a:xfrm>
                  <a:off x="1059" y="144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27.0%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0827" name="Rectangle 39"/>
                <p:cNvSpPr>
                  <a:spLocks noChangeArrowheads="1"/>
                </p:cNvSpPr>
                <p:nvPr/>
              </p:nvSpPr>
              <p:spPr bwMode="auto">
                <a:xfrm>
                  <a:off x="1031" y="144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0796" name="Group 40"/>
              <p:cNvGrpSpPr>
                <a:grpSpLocks/>
              </p:cNvGrpSpPr>
              <p:nvPr/>
            </p:nvGrpSpPr>
            <p:grpSpPr bwMode="auto">
              <a:xfrm>
                <a:off x="1910" y="1440"/>
                <a:ext cx="815" cy="461"/>
                <a:chOff x="1910" y="1440"/>
                <a:chExt cx="815" cy="461"/>
              </a:xfrm>
            </p:grpSpPr>
            <p:sp>
              <p:nvSpPr>
                <p:cNvPr id="160824" name="Rectangle 41"/>
                <p:cNvSpPr>
                  <a:spLocks noChangeArrowheads="1"/>
                </p:cNvSpPr>
                <p:nvPr/>
              </p:nvSpPr>
              <p:spPr bwMode="auto">
                <a:xfrm>
                  <a:off x="1938" y="144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28.5%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0825" name="Rectangle 42"/>
                <p:cNvSpPr>
                  <a:spLocks noChangeArrowheads="1"/>
                </p:cNvSpPr>
                <p:nvPr/>
              </p:nvSpPr>
              <p:spPr bwMode="auto">
                <a:xfrm>
                  <a:off x="1910" y="144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0797" name="Group 43"/>
              <p:cNvGrpSpPr>
                <a:grpSpLocks/>
              </p:cNvGrpSpPr>
              <p:nvPr/>
            </p:nvGrpSpPr>
            <p:grpSpPr bwMode="auto">
              <a:xfrm>
                <a:off x="2725" y="1440"/>
                <a:ext cx="879" cy="461"/>
                <a:chOff x="2725" y="1440"/>
                <a:chExt cx="879" cy="461"/>
              </a:xfrm>
            </p:grpSpPr>
            <p:sp>
              <p:nvSpPr>
                <p:cNvPr id="160822" name="Rectangle 44"/>
                <p:cNvSpPr>
                  <a:spLocks noChangeArrowheads="1"/>
                </p:cNvSpPr>
                <p:nvPr/>
              </p:nvSpPr>
              <p:spPr bwMode="auto">
                <a:xfrm>
                  <a:off x="2753" y="144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26.0%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0823" name="Rectangle 45"/>
                <p:cNvSpPr>
                  <a:spLocks noChangeArrowheads="1"/>
                </p:cNvSpPr>
                <p:nvPr/>
              </p:nvSpPr>
              <p:spPr bwMode="auto">
                <a:xfrm>
                  <a:off x="2725" y="144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0798" name="Group 46"/>
              <p:cNvGrpSpPr>
                <a:grpSpLocks/>
              </p:cNvGrpSpPr>
              <p:nvPr/>
            </p:nvGrpSpPr>
            <p:grpSpPr bwMode="auto">
              <a:xfrm>
                <a:off x="0" y="1901"/>
                <a:ext cx="1031" cy="461"/>
                <a:chOff x="0" y="1901"/>
                <a:chExt cx="1031" cy="461"/>
              </a:xfrm>
            </p:grpSpPr>
            <p:sp>
              <p:nvSpPr>
                <p:cNvPr id="160820" name="Rectangle 47"/>
                <p:cNvSpPr>
                  <a:spLocks noChangeArrowheads="1"/>
                </p:cNvSpPr>
                <p:nvPr/>
              </p:nvSpPr>
              <p:spPr bwMode="auto">
                <a:xfrm>
                  <a:off x="28" y="190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Mean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0821" name="Rectangle 48"/>
                <p:cNvSpPr>
                  <a:spLocks noChangeArrowheads="1"/>
                </p:cNvSpPr>
                <p:nvPr/>
              </p:nvSpPr>
              <p:spPr bwMode="auto">
                <a:xfrm>
                  <a:off x="0" y="190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0799" name="Group 49"/>
              <p:cNvGrpSpPr>
                <a:grpSpLocks/>
              </p:cNvGrpSpPr>
              <p:nvPr/>
            </p:nvGrpSpPr>
            <p:grpSpPr bwMode="auto">
              <a:xfrm>
                <a:off x="1031" y="1901"/>
                <a:ext cx="879" cy="461"/>
                <a:chOff x="1031" y="1901"/>
                <a:chExt cx="879" cy="461"/>
              </a:xfrm>
            </p:grpSpPr>
            <p:sp>
              <p:nvSpPr>
                <p:cNvPr id="160818" name="Rectangle 50"/>
                <p:cNvSpPr>
                  <a:spLocks noChangeArrowheads="1"/>
                </p:cNvSpPr>
                <p:nvPr/>
              </p:nvSpPr>
              <p:spPr bwMode="auto">
                <a:xfrm>
                  <a:off x="1059" y="190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2400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18.9%</a:t>
                  </a:r>
                  <a:endParaRPr lang="nl-NL" sz="2400" b="0">
                    <a:solidFill>
                      <a:schemeClr val="hlink"/>
                    </a:solidFill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0819" name="Rectangle 51"/>
                <p:cNvSpPr>
                  <a:spLocks noChangeArrowheads="1"/>
                </p:cNvSpPr>
                <p:nvPr/>
              </p:nvSpPr>
              <p:spPr bwMode="auto">
                <a:xfrm>
                  <a:off x="1031" y="190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0800" name="Group 52"/>
              <p:cNvGrpSpPr>
                <a:grpSpLocks/>
              </p:cNvGrpSpPr>
              <p:nvPr/>
            </p:nvGrpSpPr>
            <p:grpSpPr bwMode="auto">
              <a:xfrm>
                <a:off x="1910" y="1901"/>
                <a:ext cx="815" cy="461"/>
                <a:chOff x="1910" y="1901"/>
                <a:chExt cx="815" cy="461"/>
              </a:xfrm>
            </p:grpSpPr>
            <p:sp>
              <p:nvSpPr>
                <p:cNvPr id="160816" name="Rectangle 53"/>
                <p:cNvSpPr>
                  <a:spLocks noChangeArrowheads="1"/>
                </p:cNvSpPr>
                <p:nvPr/>
              </p:nvSpPr>
              <p:spPr bwMode="auto">
                <a:xfrm>
                  <a:off x="1938" y="190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2400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17.4%</a:t>
                  </a:r>
                  <a:endParaRPr lang="nl-NL" sz="2400" b="0">
                    <a:solidFill>
                      <a:schemeClr val="hlink"/>
                    </a:solidFill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0817" name="Rectangle 54"/>
                <p:cNvSpPr>
                  <a:spLocks noChangeArrowheads="1"/>
                </p:cNvSpPr>
                <p:nvPr/>
              </p:nvSpPr>
              <p:spPr bwMode="auto">
                <a:xfrm>
                  <a:off x="1910" y="190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0801" name="Group 55"/>
              <p:cNvGrpSpPr>
                <a:grpSpLocks/>
              </p:cNvGrpSpPr>
              <p:nvPr/>
            </p:nvGrpSpPr>
            <p:grpSpPr bwMode="auto">
              <a:xfrm>
                <a:off x="2725" y="1901"/>
                <a:ext cx="879" cy="461"/>
                <a:chOff x="2725" y="1901"/>
                <a:chExt cx="879" cy="461"/>
              </a:xfrm>
            </p:grpSpPr>
            <p:sp>
              <p:nvSpPr>
                <p:cNvPr id="160814" name="Rectangle 56"/>
                <p:cNvSpPr>
                  <a:spLocks noChangeArrowheads="1"/>
                </p:cNvSpPr>
                <p:nvPr/>
              </p:nvSpPr>
              <p:spPr bwMode="auto">
                <a:xfrm>
                  <a:off x="2753" y="190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2400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14.1%</a:t>
                  </a:r>
                  <a:endParaRPr lang="nl-NL" sz="2400" b="0">
                    <a:solidFill>
                      <a:schemeClr val="hlink"/>
                    </a:solidFill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0815" name="Rectangle 57"/>
                <p:cNvSpPr>
                  <a:spLocks noChangeArrowheads="1"/>
                </p:cNvSpPr>
                <p:nvPr/>
              </p:nvSpPr>
              <p:spPr bwMode="auto">
                <a:xfrm>
                  <a:off x="2725" y="190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0802" name="Group 58"/>
              <p:cNvGrpSpPr>
                <a:grpSpLocks/>
              </p:cNvGrpSpPr>
              <p:nvPr/>
            </p:nvGrpSpPr>
            <p:grpSpPr bwMode="auto">
              <a:xfrm>
                <a:off x="0" y="2362"/>
                <a:ext cx="1031" cy="461"/>
                <a:chOff x="0" y="2362"/>
                <a:chExt cx="1031" cy="461"/>
              </a:xfrm>
            </p:grpSpPr>
            <p:sp>
              <p:nvSpPr>
                <p:cNvPr id="160812" name="Rectangle 59"/>
                <p:cNvSpPr>
                  <a:spLocks noChangeArrowheads="1"/>
                </p:cNvSpPr>
                <p:nvPr/>
              </p:nvSpPr>
              <p:spPr bwMode="auto">
                <a:xfrm>
                  <a:off x="28" y="236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SD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0813" name="Rectangle 60"/>
                <p:cNvSpPr>
                  <a:spLocks noChangeArrowheads="1"/>
                </p:cNvSpPr>
                <p:nvPr/>
              </p:nvSpPr>
              <p:spPr bwMode="auto">
                <a:xfrm>
                  <a:off x="0" y="236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0803" name="Group 61"/>
              <p:cNvGrpSpPr>
                <a:grpSpLocks/>
              </p:cNvGrpSpPr>
              <p:nvPr/>
            </p:nvGrpSpPr>
            <p:grpSpPr bwMode="auto">
              <a:xfrm>
                <a:off x="1031" y="2362"/>
                <a:ext cx="879" cy="461"/>
                <a:chOff x="1031" y="2362"/>
                <a:chExt cx="879" cy="461"/>
              </a:xfrm>
            </p:grpSpPr>
            <p:sp>
              <p:nvSpPr>
                <p:cNvPr id="160810" name="Rectangle 62"/>
                <p:cNvSpPr>
                  <a:spLocks noChangeArrowheads="1"/>
                </p:cNvSpPr>
                <p:nvPr/>
              </p:nvSpPr>
              <p:spPr bwMode="auto">
                <a:xfrm>
                  <a:off x="1059" y="236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8.92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0811" name="Rectangle 63"/>
                <p:cNvSpPr>
                  <a:spLocks noChangeArrowheads="1"/>
                </p:cNvSpPr>
                <p:nvPr/>
              </p:nvSpPr>
              <p:spPr bwMode="auto">
                <a:xfrm>
                  <a:off x="1031" y="236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0804" name="Group 64"/>
              <p:cNvGrpSpPr>
                <a:grpSpLocks/>
              </p:cNvGrpSpPr>
              <p:nvPr/>
            </p:nvGrpSpPr>
            <p:grpSpPr bwMode="auto">
              <a:xfrm>
                <a:off x="1910" y="2362"/>
                <a:ext cx="815" cy="461"/>
                <a:chOff x="1910" y="2362"/>
                <a:chExt cx="815" cy="461"/>
              </a:xfrm>
            </p:grpSpPr>
            <p:sp>
              <p:nvSpPr>
                <p:cNvPr id="160808" name="Rectangle 65"/>
                <p:cNvSpPr>
                  <a:spLocks noChangeArrowheads="1"/>
                </p:cNvSpPr>
                <p:nvPr/>
              </p:nvSpPr>
              <p:spPr bwMode="auto">
                <a:xfrm>
                  <a:off x="1938" y="236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6.42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0809" name="Rectangle 66"/>
                <p:cNvSpPr>
                  <a:spLocks noChangeArrowheads="1"/>
                </p:cNvSpPr>
                <p:nvPr/>
              </p:nvSpPr>
              <p:spPr bwMode="auto">
                <a:xfrm>
                  <a:off x="1910" y="236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0805" name="Group 67"/>
              <p:cNvGrpSpPr>
                <a:grpSpLocks/>
              </p:cNvGrpSpPr>
              <p:nvPr/>
            </p:nvGrpSpPr>
            <p:grpSpPr bwMode="auto">
              <a:xfrm>
                <a:off x="2725" y="2362"/>
                <a:ext cx="879" cy="461"/>
                <a:chOff x="2725" y="2362"/>
                <a:chExt cx="879" cy="461"/>
              </a:xfrm>
            </p:grpSpPr>
            <p:sp>
              <p:nvSpPr>
                <p:cNvPr id="160806" name="Rectangle 68"/>
                <p:cNvSpPr>
                  <a:spLocks noChangeArrowheads="1"/>
                </p:cNvSpPr>
                <p:nvPr/>
              </p:nvSpPr>
              <p:spPr bwMode="auto">
                <a:xfrm>
                  <a:off x="2753" y="236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3.97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0807" name="Rectangle 69"/>
                <p:cNvSpPr>
                  <a:spLocks noChangeArrowheads="1"/>
                </p:cNvSpPr>
                <p:nvPr/>
              </p:nvSpPr>
              <p:spPr bwMode="auto">
                <a:xfrm>
                  <a:off x="2725" y="236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60785" name="Rectangle 70"/>
            <p:cNvSpPr>
              <a:spLocks noChangeArrowheads="1"/>
            </p:cNvSpPr>
            <p:nvPr/>
          </p:nvSpPr>
          <p:spPr bwMode="auto">
            <a:xfrm>
              <a:off x="-3" y="515"/>
              <a:ext cx="3610" cy="2311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0779" name="Rectangle 71"/>
          <p:cNvSpPr>
            <a:spLocks noChangeArrowheads="1"/>
          </p:cNvSpPr>
          <p:nvPr/>
        </p:nvSpPr>
        <p:spPr bwMode="auto">
          <a:xfrm>
            <a:off x="3175" y="5214938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60780" name="Oval 72"/>
          <p:cNvSpPr>
            <a:spLocks noChangeArrowheads="1"/>
          </p:cNvSpPr>
          <p:nvPr/>
        </p:nvSpPr>
        <p:spPr bwMode="auto">
          <a:xfrm>
            <a:off x="3657600" y="44196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781" name="Oval 73"/>
          <p:cNvSpPr>
            <a:spLocks noChangeArrowheads="1"/>
          </p:cNvSpPr>
          <p:nvPr/>
        </p:nvSpPr>
        <p:spPr bwMode="auto">
          <a:xfrm>
            <a:off x="5105400" y="44196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782" name="Oval 74"/>
          <p:cNvSpPr>
            <a:spLocks noChangeArrowheads="1"/>
          </p:cNvSpPr>
          <p:nvPr/>
        </p:nvSpPr>
        <p:spPr bwMode="auto">
          <a:xfrm>
            <a:off x="2209800" y="44196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783" name="Text Box 75"/>
          <p:cNvSpPr txBox="1">
            <a:spLocks noChangeArrowheads="1"/>
          </p:cNvSpPr>
          <p:nvPr/>
        </p:nvSpPr>
        <p:spPr bwMode="auto">
          <a:xfrm>
            <a:off x="6799263" y="4244975"/>
            <a:ext cx="1860550" cy="8604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/>
              <a:t>Significant</a:t>
            </a:r>
          </a:p>
          <a:p>
            <a:pPr algn="ctr" eaLnBrk="1" hangingPunct="1"/>
            <a:r>
              <a:rPr lang="en-US" sz="2400"/>
              <a:t>at 0.5%</a:t>
            </a:r>
            <a:endParaRPr lang="nl-NL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6179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7AC3E97-4682-B642-AD0E-3E40AC139122}" type="slidenum">
              <a:rPr lang="en-US" smtClean="0"/>
              <a:pPr/>
              <a:t>145</a:t>
            </a:fld>
            <a:endParaRPr lang="en-US" smtClean="0"/>
          </a:p>
        </p:txBody>
      </p:sp>
      <p:sp>
        <p:nvSpPr>
          <p:cNvPr id="161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</a:t>
            </a:r>
            <a:r>
              <a:rPr lang="en-US"/>
              <a:t> Process</a:t>
            </a:r>
            <a:endParaRPr lang="nl-NL"/>
          </a:p>
        </p:txBody>
      </p:sp>
      <p:sp>
        <p:nvSpPr>
          <p:cNvPr id="161797" name="Text Box 3"/>
          <p:cNvSpPr txBox="1">
            <a:spLocks noChangeArrowheads="1"/>
          </p:cNvSpPr>
          <p:nvPr/>
        </p:nvSpPr>
        <p:spPr bwMode="auto">
          <a:xfrm>
            <a:off x="1066800" y="2471738"/>
            <a:ext cx="4522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400">
                <a:solidFill>
                  <a:schemeClr val="hlink"/>
                </a:solidFill>
              </a:rPr>
              <a:t>Quechua </a:t>
            </a:r>
            <a:r>
              <a:rPr lang="en-US" sz="2400"/>
              <a:t>&gt;</a:t>
            </a:r>
            <a:r>
              <a:rPr lang="en-US" sz="2400">
                <a:solidFill>
                  <a:schemeClr val="hlink"/>
                </a:solidFill>
              </a:rPr>
              <a:t> Guaraní </a:t>
            </a:r>
            <a:r>
              <a:rPr lang="en-US" sz="2400"/>
              <a:t>&gt;</a:t>
            </a:r>
            <a:r>
              <a:rPr lang="en-US" sz="2400">
                <a:solidFill>
                  <a:schemeClr val="hlink"/>
                </a:solidFill>
              </a:rPr>
              <a:t> Otomí</a:t>
            </a:r>
            <a:endParaRPr lang="nl-NL" sz="24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628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D2835CF-21B1-EE4F-8312-0A060E1FEC75}" type="slidenum">
              <a:rPr lang="en-US" smtClean="0"/>
              <a:pPr/>
              <a:t>146</a:t>
            </a:fld>
            <a:endParaRPr lang="en-US" smtClean="0"/>
          </a:p>
        </p:txBody>
      </p:sp>
      <p:sp>
        <p:nvSpPr>
          <p:cNvPr id="162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</a:t>
            </a:r>
            <a:r>
              <a:rPr lang="en-US"/>
              <a:t> Process</a:t>
            </a:r>
            <a:endParaRPr lang="nl-NL"/>
          </a:p>
        </p:txBody>
      </p:sp>
      <p:sp>
        <p:nvSpPr>
          <p:cNvPr id="162821" name="Text Box 3"/>
          <p:cNvSpPr txBox="1">
            <a:spLocks noChangeArrowheads="1"/>
          </p:cNvSpPr>
          <p:nvPr/>
        </p:nvSpPr>
        <p:spPr bwMode="auto">
          <a:xfrm>
            <a:off x="1066800" y="2471738"/>
            <a:ext cx="56578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>
                <a:solidFill>
                  <a:schemeClr val="hlink"/>
                </a:solidFill>
              </a:rPr>
              <a:t>Quechua </a:t>
            </a:r>
            <a:r>
              <a:rPr lang="en-US" sz="2400"/>
              <a:t>&gt;</a:t>
            </a:r>
            <a:r>
              <a:rPr lang="en-US" sz="2400">
                <a:solidFill>
                  <a:schemeClr val="hlink"/>
                </a:solidFill>
              </a:rPr>
              <a:t> Guaraní </a:t>
            </a:r>
            <a:r>
              <a:rPr lang="en-US" sz="2400"/>
              <a:t>&gt;</a:t>
            </a:r>
            <a:r>
              <a:rPr lang="en-US" sz="2400">
                <a:solidFill>
                  <a:schemeClr val="hlink"/>
                </a:solidFill>
              </a:rPr>
              <a:t> Otomí</a:t>
            </a:r>
          </a:p>
          <a:p>
            <a:pPr marL="457200" indent="-457200" eaLnBrk="1" hangingPunct="1">
              <a:buFontTx/>
              <a:buChar char="•"/>
            </a:pPr>
            <a:endParaRPr lang="nl-NL" sz="2400">
              <a:solidFill>
                <a:schemeClr val="hlink"/>
              </a:solidFill>
            </a:endParaRPr>
          </a:p>
          <a:p>
            <a:pPr marL="457200" indent="-457200" eaLnBrk="1" hangingPunct="1"/>
            <a:r>
              <a:rPr lang="nl-NL" sz="2400" u="sng">
                <a:solidFill>
                  <a:schemeClr val="hlink"/>
                </a:solidFill>
              </a:rPr>
              <a:t>In line with:</a:t>
            </a:r>
          </a:p>
          <a:p>
            <a:pPr marL="457200" indent="-457200" eaLnBrk="1" hangingPunct="1"/>
            <a:endParaRPr lang="nl-NL" sz="2400" u="sng">
              <a:solidFill>
                <a:schemeClr val="hlink"/>
              </a:solidFill>
            </a:endParaRPr>
          </a:p>
          <a:p>
            <a:pPr marL="457200" indent="-457200" eaLnBrk="1" hangingPunct="1">
              <a:buFontTx/>
              <a:buChar char="-"/>
            </a:pPr>
            <a:r>
              <a:rPr lang="nl-NL" sz="2400"/>
              <a:t>relative length of contact history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638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C360110-C501-D341-AD1D-33B111634A09}" type="slidenum">
              <a:rPr lang="en-US" smtClean="0"/>
              <a:pPr/>
              <a:t>147</a:t>
            </a:fld>
            <a:endParaRPr lang="en-US" smtClean="0"/>
          </a:p>
        </p:txBody>
      </p:sp>
      <p:sp>
        <p:nvSpPr>
          <p:cNvPr id="163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</a:t>
            </a:r>
            <a:r>
              <a:rPr lang="en-US"/>
              <a:t> Process</a:t>
            </a:r>
            <a:endParaRPr lang="nl-NL"/>
          </a:p>
        </p:txBody>
      </p:sp>
      <p:sp>
        <p:nvSpPr>
          <p:cNvPr id="163845" name="Text Box 3"/>
          <p:cNvSpPr txBox="1">
            <a:spLocks noChangeArrowheads="1"/>
          </p:cNvSpPr>
          <p:nvPr/>
        </p:nvSpPr>
        <p:spPr bwMode="auto">
          <a:xfrm>
            <a:off x="1066800" y="2471738"/>
            <a:ext cx="56578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>
                <a:solidFill>
                  <a:schemeClr val="hlink"/>
                </a:solidFill>
              </a:rPr>
              <a:t>Quechua </a:t>
            </a:r>
            <a:r>
              <a:rPr lang="en-US" sz="2400"/>
              <a:t>&gt;</a:t>
            </a:r>
            <a:r>
              <a:rPr lang="en-US" sz="2400">
                <a:solidFill>
                  <a:schemeClr val="hlink"/>
                </a:solidFill>
              </a:rPr>
              <a:t> Guaraní </a:t>
            </a:r>
            <a:r>
              <a:rPr lang="en-US" sz="2400"/>
              <a:t>&gt;</a:t>
            </a:r>
            <a:r>
              <a:rPr lang="en-US" sz="2400">
                <a:solidFill>
                  <a:schemeClr val="hlink"/>
                </a:solidFill>
              </a:rPr>
              <a:t> Otomí</a:t>
            </a:r>
          </a:p>
          <a:p>
            <a:pPr marL="457200" indent="-457200" eaLnBrk="1" hangingPunct="1">
              <a:buFontTx/>
              <a:buChar char="•"/>
            </a:pPr>
            <a:endParaRPr lang="nl-NL" sz="2400" u="sng">
              <a:solidFill>
                <a:schemeClr val="hlink"/>
              </a:solidFill>
            </a:endParaRPr>
          </a:p>
          <a:p>
            <a:pPr marL="457200" indent="-457200" eaLnBrk="1" hangingPunct="1"/>
            <a:r>
              <a:rPr lang="nl-NL" sz="2400" u="sng">
                <a:solidFill>
                  <a:schemeClr val="hlink"/>
                </a:solidFill>
              </a:rPr>
              <a:t>In line with:</a:t>
            </a:r>
          </a:p>
          <a:p>
            <a:pPr marL="457200" indent="-457200" eaLnBrk="1" hangingPunct="1"/>
            <a:endParaRPr lang="nl-NL" sz="2400" u="sng">
              <a:solidFill>
                <a:schemeClr val="hlink"/>
              </a:solidFill>
            </a:endParaRPr>
          </a:p>
          <a:p>
            <a:pPr marL="457200" indent="-457200" eaLnBrk="1" hangingPunct="1">
              <a:buFontTx/>
              <a:buChar char="-"/>
            </a:pPr>
            <a:r>
              <a:rPr lang="nl-NL" sz="2400">
                <a:solidFill>
                  <a:schemeClr val="hlink"/>
                </a:solidFill>
              </a:rPr>
              <a:t>relative length of contact history</a:t>
            </a:r>
          </a:p>
          <a:p>
            <a:pPr marL="457200" indent="-457200" eaLnBrk="1" hangingPunct="1"/>
            <a:endParaRPr lang="nl-NL" sz="2400">
              <a:solidFill>
                <a:schemeClr val="hlink"/>
              </a:solidFill>
            </a:endParaRPr>
          </a:p>
          <a:p>
            <a:pPr marL="457200" indent="-457200" eaLnBrk="1" hangingPunct="1">
              <a:buFontTx/>
              <a:buChar char="-"/>
            </a:pPr>
            <a:r>
              <a:rPr lang="nl-NL" sz="2400"/>
              <a:t>sociolinguistic situation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648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6D54BB-B71F-384D-825F-7AB28302A573}" type="slidenum">
              <a:rPr lang="en-US" smtClean="0"/>
              <a:pPr/>
              <a:t>148</a:t>
            </a:fld>
            <a:endParaRPr lang="en-US" smtClean="0"/>
          </a:p>
        </p:txBody>
      </p:sp>
      <p:sp>
        <p:nvSpPr>
          <p:cNvPr id="164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</a:t>
            </a:r>
            <a:r>
              <a:rPr lang="en-US"/>
              <a:t> Process</a:t>
            </a:r>
            <a:endParaRPr lang="nl-NL"/>
          </a:p>
        </p:txBody>
      </p:sp>
      <p:sp>
        <p:nvSpPr>
          <p:cNvPr id="164869" name="Text Box 3"/>
          <p:cNvSpPr txBox="1">
            <a:spLocks noChangeArrowheads="1"/>
          </p:cNvSpPr>
          <p:nvPr/>
        </p:nvSpPr>
        <p:spPr bwMode="auto">
          <a:xfrm>
            <a:off x="1066800" y="2471738"/>
            <a:ext cx="565785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>
                <a:solidFill>
                  <a:schemeClr val="hlink"/>
                </a:solidFill>
              </a:rPr>
              <a:t>Quechua </a:t>
            </a:r>
            <a:r>
              <a:rPr lang="en-US" sz="2400"/>
              <a:t>&gt;</a:t>
            </a:r>
            <a:r>
              <a:rPr lang="en-US" sz="2400">
                <a:solidFill>
                  <a:schemeClr val="hlink"/>
                </a:solidFill>
              </a:rPr>
              <a:t> Guaraní </a:t>
            </a:r>
            <a:r>
              <a:rPr lang="en-US" sz="2400"/>
              <a:t>&gt;</a:t>
            </a:r>
            <a:r>
              <a:rPr lang="en-US" sz="2400">
                <a:solidFill>
                  <a:schemeClr val="hlink"/>
                </a:solidFill>
              </a:rPr>
              <a:t> Otomí</a:t>
            </a:r>
          </a:p>
          <a:p>
            <a:pPr marL="457200" indent="-457200" eaLnBrk="1" hangingPunct="1">
              <a:buFontTx/>
              <a:buChar char="•"/>
            </a:pPr>
            <a:endParaRPr lang="nl-NL" sz="2400">
              <a:solidFill>
                <a:schemeClr val="hlink"/>
              </a:solidFill>
            </a:endParaRPr>
          </a:p>
          <a:p>
            <a:pPr marL="457200" indent="-457200" eaLnBrk="1" hangingPunct="1"/>
            <a:r>
              <a:rPr lang="nl-NL" sz="2400" u="sng">
                <a:solidFill>
                  <a:schemeClr val="hlink"/>
                </a:solidFill>
              </a:rPr>
              <a:t>In line with:</a:t>
            </a:r>
          </a:p>
          <a:p>
            <a:pPr marL="457200" indent="-457200" eaLnBrk="1" hangingPunct="1"/>
            <a:endParaRPr lang="nl-NL" sz="2400" u="sng">
              <a:solidFill>
                <a:schemeClr val="hlink"/>
              </a:solidFill>
            </a:endParaRPr>
          </a:p>
          <a:p>
            <a:pPr marL="457200" indent="-457200" eaLnBrk="1" hangingPunct="1">
              <a:buFontTx/>
              <a:buChar char="-"/>
            </a:pPr>
            <a:r>
              <a:rPr lang="nl-NL" sz="2400">
                <a:solidFill>
                  <a:schemeClr val="hlink"/>
                </a:solidFill>
              </a:rPr>
              <a:t>relative length of contact history</a:t>
            </a:r>
          </a:p>
          <a:p>
            <a:pPr marL="457200" indent="-457200" eaLnBrk="1" hangingPunct="1"/>
            <a:endParaRPr lang="nl-NL" sz="2400">
              <a:solidFill>
                <a:schemeClr val="hlink"/>
              </a:solidFill>
            </a:endParaRPr>
          </a:p>
          <a:p>
            <a:pPr marL="457200" indent="-457200" eaLnBrk="1" hangingPunct="1">
              <a:buFontTx/>
              <a:buChar char="-"/>
            </a:pPr>
            <a:r>
              <a:rPr lang="nl-NL" sz="2400">
                <a:solidFill>
                  <a:schemeClr val="hlink"/>
                </a:solidFill>
              </a:rPr>
              <a:t>sociolinguistic situation</a:t>
            </a:r>
          </a:p>
          <a:p>
            <a:pPr marL="457200" indent="-457200" eaLnBrk="1" hangingPunct="1"/>
            <a:endParaRPr lang="nl-NL" sz="2400">
              <a:solidFill>
                <a:schemeClr val="hlink"/>
              </a:solidFill>
            </a:endParaRPr>
          </a:p>
          <a:p>
            <a:pPr marL="457200" indent="-457200" eaLnBrk="1" hangingPunct="1">
              <a:buFontTx/>
              <a:buChar char="-"/>
            </a:pPr>
            <a:r>
              <a:rPr lang="nl-NL" sz="2400"/>
              <a:t>amount of bilingualism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extBox 2"/>
          <p:cNvSpPr txBox="1">
            <a:spLocks noChangeArrowheads="1"/>
          </p:cNvSpPr>
          <p:nvPr/>
        </p:nvSpPr>
        <p:spPr bwMode="auto">
          <a:xfrm>
            <a:off x="2057400" y="4419600"/>
            <a:ext cx="51419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>
                <a:solidFill>
                  <a:srgbClr val="333399"/>
                </a:solidFill>
              </a:rPr>
              <a:t>a. Major parts of speech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072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05EC9D-B688-B740-BF9A-44E97A1697C0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Overview</a:t>
            </a:r>
            <a:endParaRPr lang="nl-NL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6691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4CFD76-284E-B948-910F-9E276B26A341}" type="slidenum">
              <a:rPr lang="en-US" smtClean="0"/>
              <a:pPr/>
              <a:t>150</a:t>
            </a:fld>
            <a:endParaRPr lang="en-US" smtClean="0"/>
          </a:p>
        </p:txBody>
      </p:sp>
      <p:sp>
        <p:nvSpPr>
          <p:cNvPr id="166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major PoS</a:t>
            </a:r>
            <a:endParaRPr lang="en-GB"/>
          </a:p>
        </p:txBody>
      </p:sp>
      <p:sp>
        <p:nvSpPr>
          <p:cNvPr id="166917" name="Rectangle 3"/>
          <p:cNvSpPr>
            <a:spLocks noChangeArrowheads="1"/>
          </p:cNvSpPr>
          <p:nvPr/>
        </p:nvSpPr>
        <p:spPr bwMode="auto">
          <a:xfrm>
            <a:off x="3175" y="865188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166918" name="Group 4"/>
          <p:cNvGrpSpPr>
            <a:grpSpLocks/>
          </p:cNvGrpSpPr>
          <p:nvPr/>
        </p:nvGrpSpPr>
        <p:grpSpPr bwMode="auto">
          <a:xfrm>
            <a:off x="762000" y="2351088"/>
            <a:ext cx="5730875" cy="3668712"/>
            <a:chOff x="-3" y="458"/>
            <a:chExt cx="3610" cy="2311"/>
          </a:xfrm>
        </p:grpSpPr>
        <p:grpSp>
          <p:nvGrpSpPr>
            <p:cNvPr id="166923" name="Group 5"/>
            <p:cNvGrpSpPr>
              <a:grpSpLocks/>
            </p:cNvGrpSpPr>
            <p:nvPr/>
          </p:nvGrpSpPr>
          <p:grpSpPr bwMode="auto">
            <a:xfrm>
              <a:off x="0" y="461"/>
              <a:ext cx="3604" cy="2305"/>
              <a:chOff x="0" y="461"/>
              <a:chExt cx="3604" cy="2305"/>
            </a:xfrm>
          </p:grpSpPr>
          <p:grpSp>
            <p:nvGrpSpPr>
              <p:cNvPr id="166925" name="Group 6"/>
              <p:cNvGrpSpPr>
                <a:grpSpLocks/>
              </p:cNvGrpSpPr>
              <p:nvPr/>
            </p:nvGrpSpPr>
            <p:grpSpPr bwMode="auto">
              <a:xfrm>
                <a:off x="0" y="461"/>
                <a:ext cx="1031" cy="461"/>
                <a:chOff x="0" y="461"/>
                <a:chExt cx="1031" cy="461"/>
              </a:xfrm>
            </p:grpSpPr>
            <p:sp>
              <p:nvSpPr>
                <p:cNvPr id="166983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46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6984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46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6926" name="Group 9"/>
              <p:cNvGrpSpPr>
                <a:grpSpLocks/>
              </p:cNvGrpSpPr>
              <p:nvPr/>
            </p:nvGrpSpPr>
            <p:grpSpPr bwMode="auto">
              <a:xfrm>
                <a:off x="1031" y="461"/>
                <a:ext cx="879" cy="461"/>
                <a:chOff x="1031" y="461"/>
                <a:chExt cx="879" cy="461"/>
              </a:xfrm>
            </p:grpSpPr>
            <p:sp>
              <p:nvSpPr>
                <p:cNvPr id="166981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46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6982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46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6927" name="Group 12"/>
              <p:cNvGrpSpPr>
                <a:grpSpLocks/>
              </p:cNvGrpSpPr>
              <p:nvPr/>
            </p:nvGrpSpPr>
            <p:grpSpPr bwMode="auto">
              <a:xfrm>
                <a:off x="1910" y="461"/>
                <a:ext cx="815" cy="461"/>
                <a:chOff x="1910" y="461"/>
                <a:chExt cx="815" cy="461"/>
              </a:xfrm>
            </p:grpSpPr>
            <p:sp>
              <p:nvSpPr>
                <p:cNvPr id="166979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46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6980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46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6928" name="Group 15"/>
              <p:cNvGrpSpPr>
                <a:grpSpLocks/>
              </p:cNvGrpSpPr>
              <p:nvPr/>
            </p:nvGrpSpPr>
            <p:grpSpPr bwMode="auto">
              <a:xfrm>
                <a:off x="2725" y="461"/>
                <a:ext cx="879" cy="461"/>
                <a:chOff x="2725" y="461"/>
                <a:chExt cx="879" cy="461"/>
              </a:xfrm>
            </p:grpSpPr>
            <p:sp>
              <p:nvSpPr>
                <p:cNvPr id="166977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46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6978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46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6929" name="Group 18"/>
              <p:cNvGrpSpPr>
                <a:grpSpLocks/>
              </p:cNvGrpSpPr>
              <p:nvPr/>
            </p:nvGrpSpPr>
            <p:grpSpPr bwMode="auto">
              <a:xfrm>
                <a:off x="0" y="922"/>
                <a:ext cx="1031" cy="461"/>
                <a:chOff x="0" y="922"/>
                <a:chExt cx="1031" cy="461"/>
              </a:xfrm>
            </p:grpSpPr>
            <p:sp>
              <p:nvSpPr>
                <p:cNvPr id="166975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92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N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6976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92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6930" name="Group 21"/>
              <p:cNvGrpSpPr>
                <a:grpSpLocks/>
              </p:cNvGrpSpPr>
              <p:nvPr/>
            </p:nvGrpSpPr>
            <p:grpSpPr bwMode="auto">
              <a:xfrm>
                <a:off x="1031" y="922"/>
                <a:ext cx="879" cy="461"/>
                <a:chOff x="1031" y="922"/>
                <a:chExt cx="879" cy="461"/>
              </a:xfrm>
            </p:grpSpPr>
            <p:sp>
              <p:nvSpPr>
                <p:cNvPr id="166973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92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54.4%</a:t>
                  </a:r>
                  <a:endParaRPr lang="nl-NL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>
                    <a:latin typeface="Times New Roman" pitchFamily="-105" charset="0"/>
                  </a:endParaRPr>
                </a:p>
              </p:txBody>
            </p:sp>
            <p:sp>
              <p:nvSpPr>
                <p:cNvPr id="166974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92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6931" name="Group 24"/>
              <p:cNvGrpSpPr>
                <a:grpSpLocks/>
              </p:cNvGrpSpPr>
              <p:nvPr/>
            </p:nvGrpSpPr>
            <p:grpSpPr bwMode="auto">
              <a:xfrm>
                <a:off x="1910" y="922"/>
                <a:ext cx="815" cy="461"/>
                <a:chOff x="1910" y="922"/>
                <a:chExt cx="815" cy="461"/>
              </a:xfrm>
            </p:grpSpPr>
            <p:sp>
              <p:nvSpPr>
                <p:cNvPr id="166971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92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37.2%</a:t>
                  </a:r>
                  <a:endParaRPr lang="nl-NL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66972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92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6932" name="Group 27"/>
              <p:cNvGrpSpPr>
                <a:grpSpLocks/>
              </p:cNvGrpSpPr>
              <p:nvPr/>
            </p:nvGrpSpPr>
            <p:grpSpPr bwMode="auto">
              <a:xfrm>
                <a:off x="2725" y="922"/>
                <a:ext cx="879" cy="461"/>
                <a:chOff x="2725" y="922"/>
                <a:chExt cx="879" cy="461"/>
              </a:xfrm>
            </p:grpSpPr>
            <p:sp>
              <p:nvSpPr>
                <p:cNvPr id="166969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92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40.7%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6970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92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6933" name="Group 30"/>
              <p:cNvGrpSpPr>
                <a:grpSpLocks/>
              </p:cNvGrpSpPr>
              <p:nvPr/>
            </p:nvGrpSpPr>
            <p:grpSpPr bwMode="auto">
              <a:xfrm>
                <a:off x="0" y="1383"/>
                <a:ext cx="1031" cy="461"/>
                <a:chOff x="0" y="1383"/>
                <a:chExt cx="1031" cy="461"/>
              </a:xfrm>
            </p:grpSpPr>
            <p:sp>
              <p:nvSpPr>
                <p:cNvPr id="166967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383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V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6968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383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6934" name="Group 33"/>
              <p:cNvGrpSpPr>
                <a:grpSpLocks/>
              </p:cNvGrpSpPr>
              <p:nvPr/>
            </p:nvGrpSpPr>
            <p:grpSpPr bwMode="auto">
              <a:xfrm>
                <a:off x="1031" y="1383"/>
                <a:ext cx="879" cy="461"/>
                <a:chOff x="1031" y="1383"/>
                <a:chExt cx="879" cy="461"/>
              </a:xfrm>
            </p:grpSpPr>
            <p:sp>
              <p:nvSpPr>
                <p:cNvPr id="166965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383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17.7%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6966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383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6935" name="Group 36"/>
              <p:cNvGrpSpPr>
                <a:grpSpLocks/>
              </p:cNvGrpSpPr>
              <p:nvPr/>
            </p:nvGrpSpPr>
            <p:grpSpPr bwMode="auto">
              <a:xfrm>
                <a:off x="1910" y="1383"/>
                <a:ext cx="815" cy="461"/>
                <a:chOff x="1910" y="1383"/>
                <a:chExt cx="815" cy="461"/>
              </a:xfrm>
            </p:grpSpPr>
            <p:sp>
              <p:nvSpPr>
                <p:cNvPr id="166963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383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18.3%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6964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383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6936" name="Group 39"/>
              <p:cNvGrpSpPr>
                <a:grpSpLocks/>
              </p:cNvGrpSpPr>
              <p:nvPr/>
            </p:nvGrpSpPr>
            <p:grpSpPr bwMode="auto">
              <a:xfrm>
                <a:off x="2725" y="1383"/>
                <a:ext cx="879" cy="461"/>
                <a:chOff x="2725" y="1383"/>
                <a:chExt cx="879" cy="461"/>
              </a:xfrm>
            </p:grpSpPr>
            <p:sp>
              <p:nvSpPr>
                <p:cNvPr id="166961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383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6962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383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6937" name="Group 42"/>
              <p:cNvGrpSpPr>
                <a:grpSpLocks/>
              </p:cNvGrpSpPr>
              <p:nvPr/>
            </p:nvGrpSpPr>
            <p:grpSpPr bwMode="auto">
              <a:xfrm>
                <a:off x="0" y="1844"/>
                <a:ext cx="1031" cy="461"/>
                <a:chOff x="0" y="1844"/>
                <a:chExt cx="1031" cy="461"/>
              </a:xfrm>
            </p:grpSpPr>
            <p:sp>
              <p:nvSpPr>
                <p:cNvPr id="166959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1844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6960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1844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6938" name="Group 45"/>
              <p:cNvGrpSpPr>
                <a:grpSpLocks/>
              </p:cNvGrpSpPr>
              <p:nvPr/>
            </p:nvGrpSpPr>
            <p:grpSpPr bwMode="auto">
              <a:xfrm>
                <a:off x="1031" y="1844"/>
                <a:ext cx="879" cy="461"/>
                <a:chOff x="1031" y="1844"/>
                <a:chExt cx="879" cy="461"/>
              </a:xfrm>
            </p:grpSpPr>
            <p:sp>
              <p:nvSpPr>
                <p:cNvPr id="166957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1844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8.5%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6958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1844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6939" name="Group 48"/>
              <p:cNvGrpSpPr>
                <a:grpSpLocks/>
              </p:cNvGrpSpPr>
              <p:nvPr/>
            </p:nvGrpSpPr>
            <p:grpSpPr bwMode="auto">
              <a:xfrm>
                <a:off x="1910" y="1844"/>
                <a:ext cx="815" cy="461"/>
                <a:chOff x="1910" y="1844"/>
                <a:chExt cx="815" cy="461"/>
              </a:xfrm>
            </p:grpSpPr>
            <p:sp>
              <p:nvSpPr>
                <p:cNvPr id="166955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1844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6956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1844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6940" name="Group 51"/>
              <p:cNvGrpSpPr>
                <a:grpSpLocks/>
              </p:cNvGrpSpPr>
              <p:nvPr/>
            </p:nvGrpSpPr>
            <p:grpSpPr bwMode="auto">
              <a:xfrm>
                <a:off x="2725" y="1844"/>
                <a:ext cx="879" cy="461"/>
                <a:chOff x="2725" y="1844"/>
                <a:chExt cx="879" cy="461"/>
              </a:xfrm>
            </p:grpSpPr>
            <p:sp>
              <p:nvSpPr>
                <p:cNvPr id="166953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1844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6954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1844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6941" name="Group 54"/>
              <p:cNvGrpSpPr>
                <a:grpSpLocks/>
              </p:cNvGrpSpPr>
              <p:nvPr/>
            </p:nvGrpSpPr>
            <p:grpSpPr bwMode="auto">
              <a:xfrm>
                <a:off x="0" y="2305"/>
                <a:ext cx="1031" cy="461"/>
                <a:chOff x="0" y="2305"/>
                <a:chExt cx="1031" cy="461"/>
              </a:xfrm>
            </p:grpSpPr>
            <p:sp>
              <p:nvSpPr>
                <p:cNvPr id="166951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305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Total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6952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305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6942" name="Group 57"/>
              <p:cNvGrpSpPr>
                <a:grpSpLocks/>
              </p:cNvGrpSpPr>
              <p:nvPr/>
            </p:nvGrpSpPr>
            <p:grpSpPr bwMode="auto">
              <a:xfrm>
                <a:off x="1031" y="2305"/>
                <a:ext cx="879" cy="461"/>
                <a:chOff x="1031" y="2305"/>
                <a:chExt cx="879" cy="461"/>
              </a:xfrm>
            </p:grpSpPr>
            <p:sp>
              <p:nvSpPr>
                <p:cNvPr id="166949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305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Times New Roman" pitchFamily="-105" charset="0"/>
                      <a:cs typeface="Times New Roman" pitchFamily="-105" charset="0"/>
                    </a:rPr>
                    <a:t>80.6%</a:t>
                  </a:r>
                  <a:endParaRPr lang="nl-NL"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pPr eaLnBrk="1" hangingPunct="1"/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6950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305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6943" name="Group 60"/>
              <p:cNvGrpSpPr>
                <a:grpSpLocks/>
              </p:cNvGrpSpPr>
              <p:nvPr/>
            </p:nvGrpSpPr>
            <p:grpSpPr bwMode="auto">
              <a:xfrm>
                <a:off x="1910" y="2305"/>
                <a:ext cx="815" cy="461"/>
                <a:chOff x="1910" y="2305"/>
                <a:chExt cx="815" cy="461"/>
              </a:xfrm>
            </p:grpSpPr>
            <p:sp>
              <p:nvSpPr>
                <p:cNvPr id="166947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305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62.7%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6948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305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6944" name="Group 63"/>
              <p:cNvGrpSpPr>
                <a:grpSpLocks/>
              </p:cNvGrpSpPr>
              <p:nvPr/>
            </p:nvGrpSpPr>
            <p:grpSpPr bwMode="auto">
              <a:xfrm>
                <a:off x="2725" y="2305"/>
                <a:ext cx="879" cy="461"/>
                <a:chOff x="2725" y="2305"/>
                <a:chExt cx="879" cy="461"/>
              </a:xfrm>
            </p:grpSpPr>
            <p:sp>
              <p:nvSpPr>
                <p:cNvPr id="166945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305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47.4%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6946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305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66924" name="Rectangle 66"/>
            <p:cNvSpPr>
              <a:spLocks noChangeArrowheads="1"/>
            </p:cNvSpPr>
            <p:nvPr/>
          </p:nvSpPr>
          <p:spPr bwMode="auto">
            <a:xfrm>
              <a:off x="-3" y="458"/>
              <a:ext cx="3610" cy="2311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6919" name="Rectangle 67"/>
          <p:cNvSpPr>
            <a:spLocks noChangeArrowheads="1"/>
          </p:cNvSpPr>
          <p:nvPr/>
        </p:nvSpPr>
        <p:spPr bwMode="auto">
          <a:xfrm>
            <a:off x="3175" y="5260975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166920" name="Text Box 68"/>
          <p:cNvSpPr txBox="1">
            <a:spLocks noChangeArrowheads="1"/>
          </p:cNvSpPr>
          <p:nvPr/>
        </p:nvSpPr>
        <p:spPr bwMode="auto">
          <a:xfrm>
            <a:off x="6775450" y="2471738"/>
            <a:ext cx="2111375" cy="12255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/>
              <a:t>Absolute</a:t>
            </a:r>
          </a:p>
          <a:p>
            <a:pPr algn="ctr" eaLnBrk="1" hangingPunct="1"/>
            <a:r>
              <a:rPr lang="en-US" sz="2400"/>
              <a:t>Percentages</a:t>
            </a:r>
          </a:p>
          <a:p>
            <a:pPr algn="ctr" eaLnBrk="1" hangingPunct="1"/>
            <a:r>
              <a:rPr lang="en-GB" sz="2400"/>
              <a:t>(Tokens)</a:t>
            </a:r>
            <a:endParaRPr lang="nl-NL" sz="2400"/>
          </a:p>
        </p:txBody>
      </p:sp>
      <p:sp>
        <p:nvSpPr>
          <p:cNvPr id="166921" name="Text Box 71"/>
          <p:cNvSpPr txBox="1">
            <a:spLocks noChangeArrowheads="1"/>
          </p:cNvSpPr>
          <p:nvPr/>
        </p:nvSpPr>
        <p:spPr bwMode="auto">
          <a:xfrm>
            <a:off x="3346450" y="1860550"/>
            <a:ext cx="2162175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/>
              <a:t>Que &gt; Gua &gt; Oto</a:t>
            </a:r>
            <a:endParaRPr lang="en-US"/>
          </a:p>
        </p:txBody>
      </p:sp>
      <p:sp>
        <p:nvSpPr>
          <p:cNvPr id="166922" name="Oval 72"/>
          <p:cNvSpPr>
            <a:spLocks noChangeArrowheads="1"/>
          </p:cNvSpPr>
          <p:nvPr/>
        </p:nvSpPr>
        <p:spPr bwMode="auto">
          <a:xfrm>
            <a:off x="611188" y="2781300"/>
            <a:ext cx="720725" cy="24479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6793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C8A5F4-73EE-CA4E-9BCF-690A4AA83615}" type="slidenum">
              <a:rPr lang="en-US" smtClean="0"/>
              <a:pPr/>
              <a:t>151</a:t>
            </a:fld>
            <a:endParaRPr lang="en-US" smtClean="0"/>
          </a:p>
        </p:txBody>
      </p:sp>
      <p:sp>
        <p:nvSpPr>
          <p:cNvPr id="167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major PoS</a:t>
            </a:r>
            <a:endParaRPr lang="en-GB"/>
          </a:p>
        </p:txBody>
      </p:sp>
      <p:sp>
        <p:nvSpPr>
          <p:cNvPr id="167941" name="Rectangle 3"/>
          <p:cNvSpPr>
            <a:spLocks noChangeArrowheads="1"/>
          </p:cNvSpPr>
          <p:nvPr/>
        </p:nvSpPr>
        <p:spPr bwMode="auto">
          <a:xfrm>
            <a:off x="3175" y="865188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167942" name="Group 4"/>
          <p:cNvGrpSpPr>
            <a:grpSpLocks/>
          </p:cNvGrpSpPr>
          <p:nvPr/>
        </p:nvGrpSpPr>
        <p:grpSpPr bwMode="auto">
          <a:xfrm>
            <a:off x="762000" y="2351088"/>
            <a:ext cx="5730875" cy="3668712"/>
            <a:chOff x="-3" y="458"/>
            <a:chExt cx="3610" cy="2311"/>
          </a:xfrm>
        </p:grpSpPr>
        <p:grpSp>
          <p:nvGrpSpPr>
            <p:cNvPr id="167948" name="Group 5"/>
            <p:cNvGrpSpPr>
              <a:grpSpLocks/>
            </p:cNvGrpSpPr>
            <p:nvPr/>
          </p:nvGrpSpPr>
          <p:grpSpPr bwMode="auto">
            <a:xfrm>
              <a:off x="0" y="461"/>
              <a:ext cx="3604" cy="2305"/>
              <a:chOff x="0" y="461"/>
              <a:chExt cx="3604" cy="2305"/>
            </a:xfrm>
          </p:grpSpPr>
          <p:grpSp>
            <p:nvGrpSpPr>
              <p:cNvPr id="167950" name="Group 6"/>
              <p:cNvGrpSpPr>
                <a:grpSpLocks/>
              </p:cNvGrpSpPr>
              <p:nvPr/>
            </p:nvGrpSpPr>
            <p:grpSpPr bwMode="auto">
              <a:xfrm>
                <a:off x="0" y="461"/>
                <a:ext cx="1031" cy="461"/>
                <a:chOff x="0" y="461"/>
                <a:chExt cx="1031" cy="461"/>
              </a:xfrm>
            </p:grpSpPr>
            <p:sp>
              <p:nvSpPr>
                <p:cNvPr id="168008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46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8009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46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7951" name="Group 9"/>
              <p:cNvGrpSpPr>
                <a:grpSpLocks/>
              </p:cNvGrpSpPr>
              <p:nvPr/>
            </p:nvGrpSpPr>
            <p:grpSpPr bwMode="auto">
              <a:xfrm>
                <a:off x="1031" y="461"/>
                <a:ext cx="879" cy="461"/>
                <a:chOff x="1031" y="461"/>
                <a:chExt cx="879" cy="461"/>
              </a:xfrm>
            </p:grpSpPr>
            <p:sp>
              <p:nvSpPr>
                <p:cNvPr id="168006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46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8007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46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7952" name="Group 12"/>
              <p:cNvGrpSpPr>
                <a:grpSpLocks/>
              </p:cNvGrpSpPr>
              <p:nvPr/>
            </p:nvGrpSpPr>
            <p:grpSpPr bwMode="auto">
              <a:xfrm>
                <a:off x="1910" y="461"/>
                <a:ext cx="815" cy="461"/>
                <a:chOff x="1910" y="461"/>
                <a:chExt cx="815" cy="461"/>
              </a:xfrm>
            </p:grpSpPr>
            <p:sp>
              <p:nvSpPr>
                <p:cNvPr id="168004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46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8005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46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7953" name="Group 15"/>
              <p:cNvGrpSpPr>
                <a:grpSpLocks/>
              </p:cNvGrpSpPr>
              <p:nvPr/>
            </p:nvGrpSpPr>
            <p:grpSpPr bwMode="auto">
              <a:xfrm>
                <a:off x="2725" y="461"/>
                <a:ext cx="879" cy="461"/>
                <a:chOff x="2725" y="461"/>
                <a:chExt cx="879" cy="461"/>
              </a:xfrm>
            </p:grpSpPr>
            <p:sp>
              <p:nvSpPr>
                <p:cNvPr id="168002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46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8003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46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7954" name="Group 18"/>
              <p:cNvGrpSpPr>
                <a:grpSpLocks/>
              </p:cNvGrpSpPr>
              <p:nvPr/>
            </p:nvGrpSpPr>
            <p:grpSpPr bwMode="auto">
              <a:xfrm>
                <a:off x="0" y="922"/>
                <a:ext cx="1031" cy="461"/>
                <a:chOff x="0" y="922"/>
                <a:chExt cx="1031" cy="461"/>
              </a:xfrm>
            </p:grpSpPr>
            <p:sp>
              <p:nvSpPr>
                <p:cNvPr id="168000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92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N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8001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92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7955" name="Group 21"/>
              <p:cNvGrpSpPr>
                <a:grpSpLocks/>
              </p:cNvGrpSpPr>
              <p:nvPr/>
            </p:nvGrpSpPr>
            <p:grpSpPr bwMode="auto">
              <a:xfrm>
                <a:off x="1031" y="922"/>
                <a:ext cx="879" cy="461"/>
                <a:chOff x="1031" y="922"/>
                <a:chExt cx="879" cy="461"/>
              </a:xfrm>
            </p:grpSpPr>
            <p:sp>
              <p:nvSpPr>
                <p:cNvPr id="167998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92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54.4%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7999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92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7956" name="Group 24"/>
              <p:cNvGrpSpPr>
                <a:grpSpLocks/>
              </p:cNvGrpSpPr>
              <p:nvPr/>
            </p:nvGrpSpPr>
            <p:grpSpPr bwMode="auto">
              <a:xfrm>
                <a:off x="1910" y="922"/>
                <a:ext cx="815" cy="461"/>
                <a:chOff x="1910" y="922"/>
                <a:chExt cx="815" cy="461"/>
              </a:xfrm>
            </p:grpSpPr>
            <p:sp>
              <p:nvSpPr>
                <p:cNvPr id="167996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92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37.2%</a:t>
                  </a:r>
                  <a:endParaRPr lang="nl-NL" sz="240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67997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92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7957" name="Group 27"/>
              <p:cNvGrpSpPr>
                <a:grpSpLocks/>
              </p:cNvGrpSpPr>
              <p:nvPr/>
            </p:nvGrpSpPr>
            <p:grpSpPr bwMode="auto">
              <a:xfrm>
                <a:off x="2725" y="922"/>
                <a:ext cx="879" cy="461"/>
                <a:chOff x="2725" y="922"/>
                <a:chExt cx="879" cy="461"/>
              </a:xfrm>
            </p:grpSpPr>
            <p:sp>
              <p:nvSpPr>
                <p:cNvPr id="167994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92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40.7%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7995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92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7958" name="Group 30"/>
              <p:cNvGrpSpPr>
                <a:grpSpLocks/>
              </p:cNvGrpSpPr>
              <p:nvPr/>
            </p:nvGrpSpPr>
            <p:grpSpPr bwMode="auto">
              <a:xfrm>
                <a:off x="0" y="1383"/>
                <a:ext cx="1031" cy="461"/>
                <a:chOff x="0" y="1383"/>
                <a:chExt cx="1031" cy="461"/>
              </a:xfrm>
            </p:grpSpPr>
            <p:sp>
              <p:nvSpPr>
                <p:cNvPr id="167992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383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V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7993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383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7959" name="Group 33"/>
              <p:cNvGrpSpPr>
                <a:grpSpLocks/>
              </p:cNvGrpSpPr>
              <p:nvPr/>
            </p:nvGrpSpPr>
            <p:grpSpPr bwMode="auto">
              <a:xfrm>
                <a:off x="1031" y="1383"/>
                <a:ext cx="879" cy="461"/>
                <a:chOff x="1031" y="1383"/>
                <a:chExt cx="879" cy="461"/>
              </a:xfrm>
            </p:grpSpPr>
            <p:sp>
              <p:nvSpPr>
                <p:cNvPr id="167990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383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17.7%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7991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383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7960" name="Group 36"/>
              <p:cNvGrpSpPr>
                <a:grpSpLocks/>
              </p:cNvGrpSpPr>
              <p:nvPr/>
            </p:nvGrpSpPr>
            <p:grpSpPr bwMode="auto">
              <a:xfrm>
                <a:off x="1910" y="1383"/>
                <a:ext cx="815" cy="461"/>
                <a:chOff x="1910" y="1383"/>
                <a:chExt cx="815" cy="461"/>
              </a:xfrm>
            </p:grpSpPr>
            <p:sp>
              <p:nvSpPr>
                <p:cNvPr id="167988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383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18.3%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7989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383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7961" name="Group 39"/>
              <p:cNvGrpSpPr>
                <a:grpSpLocks/>
              </p:cNvGrpSpPr>
              <p:nvPr/>
            </p:nvGrpSpPr>
            <p:grpSpPr bwMode="auto">
              <a:xfrm>
                <a:off x="2725" y="1383"/>
                <a:ext cx="879" cy="461"/>
                <a:chOff x="2725" y="1383"/>
                <a:chExt cx="879" cy="461"/>
              </a:xfrm>
            </p:grpSpPr>
            <p:sp>
              <p:nvSpPr>
                <p:cNvPr id="167986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383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7987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383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7962" name="Group 42"/>
              <p:cNvGrpSpPr>
                <a:grpSpLocks/>
              </p:cNvGrpSpPr>
              <p:nvPr/>
            </p:nvGrpSpPr>
            <p:grpSpPr bwMode="auto">
              <a:xfrm>
                <a:off x="0" y="1844"/>
                <a:ext cx="1031" cy="461"/>
                <a:chOff x="0" y="1844"/>
                <a:chExt cx="1031" cy="461"/>
              </a:xfrm>
            </p:grpSpPr>
            <p:sp>
              <p:nvSpPr>
                <p:cNvPr id="167984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1844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7985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1844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7963" name="Group 45"/>
              <p:cNvGrpSpPr>
                <a:grpSpLocks/>
              </p:cNvGrpSpPr>
              <p:nvPr/>
            </p:nvGrpSpPr>
            <p:grpSpPr bwMode="auto">
              <a:xfrm>
                <a:off x="1031" y="1844"/>
                <a:ext cx="879" cy="461"/>
                <a:chOff x="1031" y="1844"/>
                <a:chExt cx="879" cy="461"/>
              </a:xfrm>
            </p:grpSpPr>
            <p:sp>
              <p:nvSpPr>
                <p:cNvPr id="167982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1844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8.5%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7983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1844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7964" name="Group 48"/>
              <p:cNvGrpSpPr>
                <a:grpSpLocks/>
              </p:cNvGrpSpPr>
              <p:nvPr/>
            </p:nvGrpSpPr>
            <p:grpSpPr bwMode="auto">
              <a:xfrm>
                <a:off x="1910" y="1844"/>
                <a:ext cx="815" cy="461"/>
                <a:chOff x="1910" y="1844"/>
                <a:chExt cx="815" cy="461"/>
              </a:xfrm>
            </p:grpSpPr>
            <p:sp>
              <p:nvSpPr>
                <p:cNvPr id="167980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1844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7981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1844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7965" name="Group 51"/>
              <p:cNvGrpSpPr>
                <a:grpSpLocks/>
              </p:cNvGrpSpPr>
              <p:nvPr/>
            </p:nvGrpSpPr>
            <p:grpSpPr bwMode="auto">
              <a:xfrm>
                <a:off x="2725" y="1844"/>
                <a:ext cx="879" cy="461"/>
                <a:chOff x="2725" y="1844"/>
                <a:chExt cx="879" cy="461"/>
              </a:xfrm>
            </p:grpSpPr>
            <p:sp>
              <p:nvSpPr>
                <p:cNvPr id="167978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1844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7979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1844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7966" name="Group 54"/>
              <p:cNvGrpSpPr>
                <a:grpSpLocks/>
              </p:cNvGrpSpPr>
              <p:nvPr/>
            </p:nvGrpSpPr>
            <p:grpSpPr bwMode="auto">
              <a:xfrm>
                <a:off x="0" y="2305"/>
                <a:ext cx="1031" cy="461"/>
                <a:chOff x="0" y="2305"/>
                <a:chExt cx="1031" cy="461"/>
              </a:xfrm>
            </p:grpSpPr>
            <p:sp>
              <p:nvSpPr>
                <p:cNvPr id="167976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305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Total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7977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305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7967" name="Group 57"/>
              <p:cNvGrpSpPr>
                <a:grpSpLocks/>
              </p:cNvGrpSpPr>
              <p:nvPr/>
            </p:nvGrpSpPr>
            <p:grpSpPr bwMode="auto">
              <a:xfrm>
                <a:off x="1031" y="2305"/>
                <a:ext cx="879" cy="461"/>
                <a:chOff x="1031" y="2305"/>
                <a:chExt cx="879" cy="461"/>
              </a:xfrm>
            </p:grpSpPr>
            <p:sp>
              <p:nvSpPr>
                <p:cNvPr id="167974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305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Times New Roman" pitchFamily="-105" charset="0"/>
                      <a:cs typeface="Times New Roman" pitchFamily="-105" charset="0"/>
                    </a:rPr>
                    <a:t>80.6%</a:t>
                  </a:r>
                  <a:endParaRPr lang="nl-NL">
                    <a:latin typeface="Courier New" pitchFamily="-105" charset="0"/>
                    <a:ea typeface="Times New Roman" pitchFamily="-105" charset="0"/>
                    <a:cs typeface="Times New Roman" pitchFamily="-105" charset="0"/>
                  </a:endParaRPr>
                </a:p>
                <a:p>
                  <a:pPr eaLnBrk="1" hangingPunct="1"/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7975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305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7968" name="Group 60"/>
              <p:cNvGrpSpPr>
                <a:grpSpLocks/>
              </p:cNvGrpSpPr>
              <p:nvPr/>
            </p:nvGrpSpPr>
            <p:grpSpPr bwMode="auto">
              <a:xfrm>
                <a:off x="1910" y="2305"/>
                <a:ext cx="815" cy="461"/>
                <a:chOff x="1910" y="2305"/>
                <a:chExt cx="815" cy="461"/>
              </a:xfrm>
            </p:grpSpPr>
            <p:sp>
              <p:nvSpPr>
                <p:cNvPr id="167972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305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62.7%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7973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305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7969" name="Group 63"/>
              <p:cNvGrpSpPr>
                <a:grpSpLocks/>
              </p:cNvGrpSpPr>
              <p:nvPr/>
            </p:nvGrpSpPr>
            <p:grpSpPr bwMode="auto">
              <a:xfrm>
                <a:off x="2725" y="2305"/>
                <a:ext cx="879" cy="461"/>
                <a:chOff x="2725" y="2305"/>
                <a:chExt cx="879" cy="461"/>
              </a:xfrm>
            </p:grpSpPr>
            <p:sp>
              <p:nvSpPr>
                <p:cNvPr id="167970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305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47.4%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7971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305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67949" name="Rectangle 66"/>
            <p:cNvSpPr>
              <a:spLocks noChangeArrowheads="1"/>
            </p:cNvSpPr>
            <p:nvPr/>
          </p:nvSpPr>
          <p:spPr bwMode="auto">
            <a:xfrm>
              <a:off x="-3" y="458"/>
              <a:ext cx="3610" cy="2311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7943" name="Rectangle 67"/>
          <p:cNvSpPr>
            <a:spLocks noChangeArrowheads="1"/>
          </p:cNvSpPr>
          <p:nvPr/>
        </p:nvSpPr>
        <p:spPr bwMode="auto">
          <a:xfrm>
            <a:off x="3175" y="5260975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167944" name="Text Box 68"/>
          <p:cNvSpPr txBox="1">
            <a:spLocks noChangeArrowheads="1"/>
          </p:cNvSpPr>
          <p:nvPr/>
        </p:nvSpPr>
        <p:spPr bwMode="auto">
          <a:xfrm>
            <a:off x="6775450" y="2471738"/>
            <a:ext cx="2111375" cy="8604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/>
              <a:t>Absolute</a:t>
            </a:r>
          </a:p>
          <a:p>
            <a:pPr algn="ctr" eaLnBrk="1" hangingPunct="1"/>
            <a:r>
              <a:rPr lang="en-US" sz="2400"/>
              <a:t>Percentages</a:t>
            </a:r>
            <a:endParaRPr lang="nl-NL" sz="2400"/>
          </a:p>
        </p:txBody>
      </p:sp>
      <p:sp>
        <p:nvSpPr>
          <p:cNvPr id="167945" name="Text Box 69"/>
          <p:cNvSpPr txBox="1">
            <a:spLocks noChangeArrowheads="1"/>
          </p:cNvSpPr>
          <p:nvPr/>
        </p:nvSpPr>
        <p:spPr bwMode="auto">
          <a:xfrm>
            <a:off x="3429000" y="2971800"/>
            <a:ext cx="51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&gt;</a:t>
            </a:r>
            <a:endParaRPr lang="nl-NL" sz="3200"/>
          </a:p>
        </p:txBody>
      </p:sp>
      <p:sp>
        <p:nvSpPr>
          <p:cNvPr id="167946" name="Oval 70"/>
          <p:cNvSpPr>
            <a:spLocks noChangeArrowheads="1"/>
          </p:cNvSpPr>
          <p:nvPr/>
        </p:nvSpPr>
        <p:spPr bwMode="auto">
          <a:xfrm>
            <a:off x="2133600" y="2971800"/>
            <a:ext cx="3048000" cy="6858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947" name="Text Box 71"/>
          <p:cNvSpPr txBox="1">
            <a:spLocks noChangeArrowheads="1"/>
          </p:cNvSpPr>
          <p:nvPr/>
        </p:nvSpPr>
        <p:spPr bwMode="auto">
          <a:xfrm>
            <a:off x="3346450" y="1860550"/>
            <a:ext cx="2162175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/>
              <a:t>Que &gt; Gua &gt; Oto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6896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B702EE2-F9D1-9F4C-A6A1-9DEE6948F819}" type="slidenum">
              <a:rPr lang="en-US" smtClean="0"/>
              <a:pPr/>
              <a:t>152</a:t>
            </a:fld>
            <a:endParaRPr lang="en-US" smtClean="0"/>
          </a:p>
        </p:txBody>
      </p:sp>
      <p:sp>
        <p:nvSpPr>
          <p:cNvPr id="168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major PoS</a:t>
            </a:r>
            <a:endParaRPr lang="en-GB"/>
          </a:p>
        </p:txBody>
      </p:sp>
      <p:sp>
        <p:nvSpPr>
          <p:cNvPr id="168965" name="Rectangle 3"/>
          <p:cNvSpPr>
            <a:spLocks noChangeArrowheads="1"/>
          </p:cNvSpPr>
          <p:nvPr/>
        </p:nvSpPr>
        <p:spPr bwMode="auto">
          <a:xfrm>
            <a:off x="3175" y="865188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168966" name="Group 4"/>
          <p:cNvGrpSpPr>
            <a:grpSpLocks/>
          </p:cNvGrpSpPr>
          <p:nvPr/>
        </p:nvGrpSpPr>
        <p:grpSpPr bwMode="auto">
          <a:xfrm>
            <a:off x="762000" y="2351088"/>
            <a:ext cx="5730875" cy="3668712"/>
            <a:chOff x="-3" y="458"/>
            <a:chExt cx="3610" cy="2311"/>
          </a:xfrm>
        </p:grpSpPr>
        <p:grpSp>
          <p:nvGrpSpPr>
            <p:cNvPr id="168975" name="Group 5"/>
            <p:cNvGrpSpPr>
              <a:grpSpLocks/>
            </p:cNvGrpSpPr>
            <p:nvPr/>
          </p:nvGrpSpPr>
          <p:grpSpPr bwMode="auto">
            <a:xfrm>
              <a:off x="0" y="461"/>
              <a:ext cx="3604" cy="2305"/>
              <a:chOff x="0" y="461"/>
              <a:chExt cx="3604" cy="2305"/>
            </a:xfrm>
          </p:grpSpPr>
          <p:grpSp>
            <p:nvGrpSpPr>
              <p:cNvPr id="168977" name="Group 6"/>
              <p:cNvGrpSpPr>
                <a:grpSpLocks/>
              </p:cNvGrpSpPr>
              <p:nvPr/>
            </p:nvGrpSpPr>
            <p:grpSpPr bwMode="auto">
              <a:xfrm>
                <a:off x="0" y="461"/>
                <a:ext cx="1031" cy="461"/>
                <a:chOff x="0" y="461"/>
                <a:chExt cx="1031" cy="461"/>
              </a:xfrm>
            </p:grpSpPr>
            <p:sp>
              <p:nvSpPr>
                <p:cNvPr id="169035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46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9036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46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8978" name="Group 9"/>
              <p:cNvGrpSpPr>
                <a:grpSpLocks/>
              </p:cNvGrpSpPr>
              <p:nvPr/>
            </p:nvGrpSpPr>
            <p:grpSpPr bwMode="auto">
              <a:xfrm>
                <a:off x="1031" y="461"/>
                <a:ext cx="879" cy="461"/>
                <a:chOff x="1031" y="461"/>
                <a:chExt cx="879" cy="461"/>
              </a:xfrm>
            </p:grpSpPr>
            <p:sp>
              <p:nvSpPr>
                <p:cNvPr id="169033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46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9034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46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8979" name="Group 12"/>
              <p:cNvGrpSpPr>
                <a:grpSpLocks/>
              </p:cNvGrpSpPr>
              <p:nvPr/>
            </p:nvGrpSpPr>
            <p:grpSpPr bwMode="auto">
              <a:xfrm>
                <a:off x="1910" y="461"/>
                <a:ext cx="815" cy="461"/>
                <a:chOff x="1910" y="461"/>
                <a:chExt cx="815" cy="461"/>
              </a:xfrm>
            </p:grpSpPr>
            <p:sp>
              <p:nvSpPr>
                <p:cNvPr id="169031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46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9032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46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8980" name="Group 15"/>
              <p:cNvGrpSpPr>
                <a:grpSpLocks/>
              </p:cNvGrpSpPr>
              <p:nvPr/>
            </p:nvGrpSpPr>
            <p:grpSpPr bwMode="auto">
              <a:xfrm>
                <a:off x="2725" y="461"/>
                <a:ext cx="879" cy="461"/>
                <a:chOff x="2725" y="461"/>
                <a:chExt cx="879" cy="461"/>
              </a:xfrm>
            </p:grpSpPr>
            <p:sp>
              <p:nvSpPr>
                <p:cNvPr id="169029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46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9030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46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8981" name="Group 18"/>
              <p:cNvGrpSpPr>
                <a:grpSpLocks/>
              </p:cNvGrpSpPr>
              <p:nvPr/>
            </p:nvGrpSpPr>
            <p:grpSpPr bwMode="auto">
              <a:xfrm>
                <a:off x="0" y="922"/>
                <a:ext cx="1031" cy="461"/>
                <a:chOff x="0" y="922"/>
                <a:chExt cx="1031" cy="461"/>
              </a:xfrm>
            </p:grpSpPr>
            <p:sp>
              <p:nvSpPr>
                <p:cNvPr id="169027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92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N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69028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92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8982" name="Group 21"/>
              <p:cNvGrpSpPr>
                <a:grpSpLocks/>
              </p:cNvGrpSpPr>
              <p:nvPr/>
            </p:nvGrpSpPr>
            <p:grpSpPr bwMode="auto">
              <a:xfrm>
                <a:off x="1031" y="922"/>
                <a:ext cx="879" cy="461"/>
                <a:chOff x="1031" y="922"/>
                <a:chExt cx="879" cy="461"/>
              </a:xfrm>
            </p:grpSpPr>
            <p:sp>
              <p:nvSpPr>
                <p:cNvPr id="169025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92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54.4%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9026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92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8983" name="Group 24"/>
              <p:cNvGrpSpPr>
                <a:grpSpLocks/>
              </p:cNvGrpSpPr>
              <p:nvPr/>
            </p:nvGrpSpPr>
            <p:grpSpPr bwMode="auto">
              <a:xfrm>
                <a:off x="1910" y="922"/>
                <a:ext cx="815" cy="461"/>
                <a:chOff x="1910" y="922"/>
                <a:chExt cx="815" cy="461"/>
              </a:xfrm>
            </p:grpSpPr>
            <p:sp>
              <p:nvSpPr>
                <p:cNvPr id="169023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92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37.2%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9024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92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8984" name="Group 27"/>
              <p:cNvGrpSpPr>
                <a:grpSpLocks/>
              </p:cNvGrpSpPr>
              <p:nvPr/>
            </p:nvGrpSpPr>
            <p:grpSpPr bwMode="auto">
              <a:xfrm>
                <a:off x="2725" y="922"/>
                <a:ext cx="879" cy="461"/>
                <a:chOff x="2725" y="922"/>
                <a:chExt cx="879" cy="461"/>
              </a:xfrm>
            </p:grpSpPr>
            <p:sp>
              <p:nvSpPr>
                <p:cNvPr id="169021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92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40.7%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9022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92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8985" name="Group 30"/>
              <p:cNvGrpSpPr>
                <a:grpSpLocks/>
              </p:cNvGrpSpPr>
              <p:nvPr/>
            </p:nvGrpSpPr>
            <p:grpSpPr bwMode="auto">
              <a:xfrm>
                <a:off x="0" y="1383"/>
                <a:ext cx="1031" cy="461"/>
                <a:chOff x="0" y="1383"/>
                <a:chExt cx="1031" cy="461"/>
              </a:xfrm>
            </p:grpSpPr>
            <p:sp>
              <p:nvSpPr>
                <p:cNvPr id="169019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383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V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9020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383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8986" name="Group 33"/>
              <p:cNvGrpSpPr>
                <a:grpSpLocks/>
              </p:cNvGrpSpPr>
              <p:nvPr/>
            </p:nvGrpSpPr>
            <p:grpSpPr bwMode="auto">
              <a:xfrm>
                <a:off x="1031" y="1383"/>
                <a:ext cx="879" cy="461"/>
                <a:chOff x="1031" y="1383"/>
                <a:chExt cx="879" cy="461"/>
              </a:xfrm>
            </p:grpSpPr>
            <p:sp>
              <p:nvSpPr>
                <p:cNvPr id="169017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383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 sz="2400">
                      <a:solidFill>
                        <a:schemeClr val="fol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17.7%</a:t>
                  </a:r>
                  <a:endParaRPr lang="nl-NL" sz="2400" b="0">
                    <a:solidFill>
                      <a:schemeClr val="fol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fol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69018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383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8987" name="Group 36"/>
              <p:cNvGrpSpPr>
                <a:grpSpLocks/>
              </p:cNvGrpSpPr>
              <p:nvPr/>
            </p:nvGrpSpPr>
            <p:grpSpPr bwMode="auto">
              <a:xfrm>
                <a:off x="1910" y="1383"/>
                <a:ext cx="815" cy="461"/>
                <a:chOff x="1910" y="1383"/>
                <a:chExt cx="815" cy="461"/>
              </a:xfrm>
            </p:grpSpPr>
            <p:sp>
              <p:nvSpPr>
                <p:cNvPr id="169015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383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 sz="2400">
                      <a:solidFill>
                        <a:schemeClr val="fol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18.3%</a:t>
                  </a:r>
                  <a:endParaRPr lang="nl-NL" sz="2400" b="0">
                    <a:solidFill>
                      <a:schemeClr val="fol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9016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383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8988" name="Group 39"/>
              <p:cNvGrpSpPr>
                <a:grpSpLocks/>
              </p:cNvGrpSpPr>
              <p:nvPr/>
            </p:nvGrpSpPr>
            <p:grpSpPr bwMode="auto">
              <a:xfrm>
                <a:off x="2725" y="1383"/>
                <a:ext cx="879" cy="461"/>
                <a:chOff x="2725" y="1383"/>
                <a:chExt cx="879" cy="461"/>
              </a:xfrm>
            </p:grpSpPr>
            <p:sp>
              <p:nvSpPr>
                <p:cNvPr id="169013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383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9014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383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8989" name="Group 42"/>
              <p:cNvGrpSpPr>
                <a:grpSpLocks/>
              </p:cNvGrpSpPr>
              <p:nvPr/>
            </p:nvGrpSpPr>
            <p:grpSpPr bwMode="auto">
              <a:xfrm>
                <a:off x="0" y="1844"/>
                <a:ext cx="1031" cy="461"/>
                <a:chOff x="0" y="1844"/>
                <a:chExt cx="1031" cy="461"/>
              </a:xfrm>
            </p:grpSpPr>
            <p:sp>
              <p:nvSpPr>
                <p:cNvPr id="169011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1844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9012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1844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8990" name="Group 45"/>
              <p:cNvGrpSpPr>
                <a:grpSpLocks/>
              </p:cNvGrpSpPr>
              <p:nvPr/>
            </p:nvGrpSpPr>
            <p:grpSpPr bwMode="auto">
              <a:xfrm>
                <a:off x="1031" y="1844"/>
                <a:ext cx="879" cy="461"/>
                <a:chOff x="1031" y="1844"/>
                <a:chExt cx="879" cy="461"/>
              </a:xfrm>
            </p:grpSpPr>
            <p:sp>
              <p:nvSpPr>
                <p:cNvPr id="169009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1844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fol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8.5%</a:t>
                  </a:r>
                  <a:endParaRPr lang="nl-NL" sz="2400" b="0">
                    <a:solidFill>
                      <a:schemeClr val="fol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69010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1844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8991" name="Group 48"/>
              <p:cNvGrpSpPr>
                <a:grpSpLocks/>
              </p:cNvGrpSpPr>
              <p:nvPr/>
            </p:nvGrpSpPr>
            <p:grpSpPr bwMode="auto">
              <a:xfrm>
                <a:off x="1910" y="1844"/>
                <a:ext cx="815" cy="461"/>
                <a:chOff x="1910" y="1844"/>
                <a:chExt cx="815" cy="461"/>
              </a:xfrm>
            </p:grpSpPr>
            <p:sp>
              <p:nvSpPr>
                <p:cNvPr id="169007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1844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fol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7.4%</a:t>
                  </a:r>
                  <a:endParaRPr lang="nl-NL" sz="2400" b="0">
                    <a:solidFill>
                      <a:schemeClr val="fol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fol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69008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1844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8992" name="Group 51"/>
              <p:cNvGrpSpPr>
                <a:grpSpLocks/>
              </p:cNvGrpSpPr>
              <p:nvPr/>
            </p:nvGrpSpPr>
            <p:grpSpPr bwMode="auto">
              <a:xfrm>
                <a:off x="2725" y="1844"/>
                <a:ext cx="879" cy="461"/>
                <a:chOff x="2725" y="1844"/>
                <a:chExt cx="879" cy="461"/>
              </a:xfrm>
            </p:grpSpPr>
            <p:sp>
              <p:nvSpPr>
                <p:cNvPr id="169005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1844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9006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1844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8993" name="Group 54"/>
              <p:cNvGrpSpPr>
                <a:grpSpLocks/>
              </p:cNvGrpSpPr>
              <p:nvPr/>
            </p:nvGrpSpPr>
            <p:grpSpPr bwMode="auto">
              <a:xfrm>
                <a:off x="0" y="2305"/>
                <a:ext cx="1031" cy="461"/>
                <a:chOff x="0" y="2305"/>
                <a:chExt cx="1031" cy="461"/>
              </a:xfrm>
            </p:grpSpPr>
            <p:sp>
              <p:nvSpPr>
                <p:cNvPr id="169003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305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69004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305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8994" name="Group 57"/>
              <p:cNvGrpSpPr>
                <a:grpSpLocks/>
              </p:cNvGrpSpPr>
              <p:nvPr/>
            </p:nvGrpSpPr>
            <p:grpSpPr bwMode="auto">
              <a:xfrm>
                <a:off x="1031" y="2305"/>
                <a:ext cx="879" cy="461"/>
                <a:chOff x="1031" y="2305"/>
                <a:chExt cx="879" cy="461"/>
              </a:xfrm>
            </p:grpSpPr>
            <p:sp>
              <p:nvSpPr>
                <p:cNvPr id="169001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305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nl-NL" sz="2400" b="0">
                    <a:solidFill>
                      <a:srgbClr val="00CC00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69002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305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8995" name="Group 60"/>
              <p:cNvGrpSpPr>
                <a:grpSpLocks/>
              </p:cNvGrpSpPr>
              <p:nvPr/>
            </p:nvGrpSpPr>
            <p:grpSpPr bwMode="auto">
              <a:xfrm>
                <a:off x="1910" y="2305"/>
                <a:ext cx="815" cy="461"/>
                <a:chOff x="1910" y="2305"/>
                <a:chExt cx="815" cy="461"/>
              </a:xfrm>
            </p:grpSpPr>
            <p:sp>
              <p:nvSpPr>
                <p:cNvPr id="168999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305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nl-NL" sz="2400" b="0">
                    <a:solidFill>
                      <a:srgbClr val="00CC00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69000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305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8996" name="Group 63"/>
              <p:cNvGrpSpPr>
                <a:grpSpLocks/>
              </p:cNvGrpSpPr>
              <p:nvPr/>
            </p:nvGrpSpPr>
            <p:grpSpPr bwMode="auto">
              <a:xfrm>
                <a:off x="2725" y="2305"/>
                <a:ext cx="879" cy="461"/>
                <a:chOff x="2725" y="2305"/>
                <a:chExt cx="879" cy="461"/>
              </a:xfrm>
            </p:grpSpPr>
            <p:sp>
              <p:nvSpPr>
                <p:cNvPr id="168997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305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</p:txBody>
            </p:sp>
            <p:sp>
              <p:nvSpPr>
                <p:cNvPr id="168998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305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68976" name="Rectangle 66"/>
            <p:cNvSpPr>
              <a:spLocks noChangeArrowheads="1"/>
            </p:cNvSpPr>
            <p:nvPr/>
          </p:nvSpPr>
          <p:spPr bwMode="auto">
            <a:xfrm>
              <a:off x="-3" y="458"/>
              <a:ext cx="3610" cy="2311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8967" name="Rectangle 67"/>
          <p:cNvSpPr>
            <a:spLocks noChangeArrowheads="1"/>
          </p:cNvSpPr>
          <p:nvPr/>
        </p:nvSpPr>
        <p:spPr bwMode="auto">
          <a:xfrm>
            <a:off x="3175" y="5260975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168968" name="Text Box 68"/>
          <p:cNvSpPr txBox="1">
            <a:spLocks noChangeArrowheads="1"/>
          </p:cNvSpPr>
          <p:nvPr/>
        </p:nvSpPr>
        <p:spPr bwMode="auto">
          <a:xfrm>
            <a:off x="3429000" y="2971800"/>
            <a:ext cx="51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&gt;</a:t>
            </a:r>
            <a:endParaRPr lang="nl-NL" sz="3200"/>
          </a:p>
        </p:txBody>
      </p:sp>
      <p:sp>
        <p:nvSpPr>
          <p:cNvPr id="168969" name="Oval 69"/>
          <p:cNvSpPr>
            <a:spLocks noChangeArrowheads="1"/>
          </p:cNvSpPr>
          <p:nvPr/>
        </p:nvSpPr>
        <p:spPr bwMode="auto">
          <a:xfrm>
            <a:off x="2133600" y="2971800"/>
            <a:ext cx="3048000" cy="6858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970" name="Text Box 70"/>
          <p:cNvSpPr txBox="1">
            <a:spLocks noChangeArrowheads="1"/>
          </p:cNvSpPr>
          <p:nvPr/>
        </p:nvSpPr>
        <p:spPr bwMode="auto">
          <a:xfrm>
            <a:off x="3348038" y="4508500"/>
            <a:ext cx="51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~</a:t>
            </a:r>
            <a:endParaRPr lang="nl-NL" sz="3200"/>
          </a:p>
        </p:txBody>
      </p:sp>
      <p:sp>
        <p:nvSpPr>
          <p:cNvPr id="168971" name="Text Box 71"/>
          <p:cNvSpPr txBox="1">
            <a:spLocks noChangeArrowheads="1"/>
          </p:cNvSpPr>
          <p:nvPr/>
        </p:nvSpPr>
        <p:spPr bwMode="auto">
          <a:xfrm>
            <a:off x="3352800" y="3733800"/>
            <a:ext cx="51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~</a:t>
            </a:r>
            <a:endParaRPr lang="nl-NL" sz="3200"/>
          </a:p>
        </p:txBody>
      </p:sp>
      <p:sp>
        <p:nvSpPr>
          <p:cNvPr id="168972" name="Text Box 72"/>
          <p:cNvSpPr txBox="1">
            <a:spLocks noChangeArrowheads="1"/>
          </p:cNvSpPr>
          <p:nvPr/>
        </p:nvSpPr>
        <p:spPr bwMode="auto">
          <a:xfrm>
            <a:off x="6775450" y="2471738"/>
            <a:ext cx="2111375" cy="8604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/>
              <a:t>Absolute</a:t>
            </a:r>
          </a:p>
          <a:p>
            <a:pPr algn="ctr" eaLnBrk="1" hangingPunct="1"/>
            <a:r>
              <a:rPr lang="en-US" sz="2400"/>
              <a:t>Percentages</a:t>
            </a:r>
            <a:endParaRPr lang="nl-NL" sz="2400"/>
          </a:p>
        </p:txBody>
      </p:sp>
      <p:sp>
        <p:nvSpPr>
          <p:cNvPr id="168973" name="Oval 73"/>
          <p:cNvSpPr>
            <a:spLocks noChangeArrowheads="1"/>
          </p:cNvSpPr>
          <p:nvPr/>
        </p:nvSpPr>
        <p:spPr bwMode="auto">
          <a:xfrm>
            <a:off x="2133600" y="3657600"/>
            <a:ext cx="3048000" cy="1447800"/>
          </a:xfrm>
          <a:prstGeom prst="ellipse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974" name="Text Box 74"/>
          <p:cNvSpPr txBox="1">
            <a:spLocks noChangeArrowheads="1"/>
          </p:cNvSpPr>
          <p:nvPr/>
        </p:nvSpPr>
        <p:spPr bwMode="auto">
          <a:xfrm>
            <a:off x="3346450" y="1860550"/>
            <a:ext cx="2162175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/>
              <a:t>Que &gt; Gua &gt; Oto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6998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06F8BE-5B04-4443-9DF8-CF629602A8D8}" type="slidenum">
              <a:rPr lang="en-US" smtClean="0"/>
              <a:pPr/>
              <a:t>153</a:t>
            </a:fld>
            <a:endParaRPr lang="en-US" smtClean="0"/>
          </a:p>
        </p:txBody>
      </p:sp>
      <p:sp>
        <p:nvSpPr>
          <p:cNvPr id="169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major PoS</a:t>
            </a:r>
            <a:endParaRPr lang="en-GB"/>
          </a:p>
        </p:txBody>
      </p:sp>
      <p:sp>
        <p:nvSpPr>
          <p:cNvPr id="169989" name="Rectangle 3"/>
          <p:cNvSpPr>
            <a:spLocks noChangeArrowheads="1"/>
          </p:cNvSpPr>
          <p:nvPr/>
        </p:nvSpPr>
        <p:spPr bwMode="auto">
          <a:xfrm>
            <a:off x="3175" y="865188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169990" name="Group 4"/>
          <p:cNvGrpSpPr>
            <a:grpSpLocks/>
          </p:cNvGrpSpPr>
          <p:nvPr/>
        </p:nvGrpSpPr>
        <p:grpSpPr bwMode="auto">
          <a:xfrm>
            <a:off x="762000" y="2351088"/>
            <a:ext cx="5730875" cy="3668712"/>
            <a:chOff x="-3" y="458"/>
            <a:chExt cx="3610" cy="2311"/>
          </a:xfrm>
        </p:grpSpPr>
        <p:grpSp>
          <p:nvGrpSpPr>
            <p:cNvPr id="169996" name="Group 5"/>
            <p:cNvGrpSpPr>
              <a:grpSpLocks/>
            </p:cNvGrpSpPr>
            <p:nvPr/>
          </p:nvGrpSpPr>
          <p:grpSpPr bwMode="auto">
            <a:xfrm>
              <a:off x="0" y="461"/>
              <a:ext cx="3604" cy="2305"/>
              <a:chOff x="0" y="461"/>
              <a:chExt cx="3604" cy="2305"/>
            </a:xfrm>
          </p:grpSpPr>
          <p:grpSp>
            <p:nvGrpSpPr>
              <p:cNvPr id="169998" name="Group 6"/>
              <p:cNvGrpSpPr>
                <a:grpSpLocks/>
              </p:cNvGrpSpPr>
              <p:nvPr/>
            </p:nvGrpSpPr>
            <p:grpSpPr bwMode="auto">
              <a:xfrm>
                <a:off x="0" y="461"/>
                <a:ext cx="1031" cy="461"/>
                <a:chOff x="0" y="461"/>
                <a:chExt cx="1031" cy="461"/>
              </a:xfrm>
            </p:grpSpPr>
            <p:sp>
              <p:nvSpPr>
                <p:cNvPr id="170056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46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0057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46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9999" name="Group 9"/>
              <p:cNvGrpSpPr>
                <a:grpSpLocks/>
              </p:cNvGrpSpPr>
              <p:nvPr/>
            </p:nvGrpSpPr>
            <p:grpSpPr bwMode="auto">
              <a:xfrm>
                <a:off x="1031" y="461"/>
                <a:ext cx="879" cy="461"/>
                <a:chOff x="1031" y="461"/>
                <a:chExt cx="879" cy="461"/>
              </a:xfrm>
            </p:grpSpPr>
            <p:sp>
              <p:nvSpPr>
                <p:cNvPr id="170054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46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0055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46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0000" name="Group 12"/>
              <p:cNvGrpSpPr>
                <a:grpSpLocks/>
              </p:cNvGrpSpPr>
              <p:nvPr/>
            </p:nvGrpSpPr>
            <p:grpSpPr bwMode="auto">
              <a:xfrm>
                <a:off x="1910" y="461"/>
                <a:ext cx="815" cy="461"/>
                <a:chOff x="1910" y="461"/>
                <a:chExt cx="815" cy="461"/>
              </a:xfrm>
            </p:grpSpPr>
            <p:sp>
              <p:nvSpPr>
                <p:cNvPr id="170052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46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0053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46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0001" name="Group 15"/>
              <p:cNvGrpSpPr>
                <a:grpSpLocks/>
              </p:cNvGrpSpPr>
              <p:nvPr/>
            </p:nvGrpSpPr>
            <p:grpSpPr bwMode="auto">
              <a:xfrm>
                <a:off x="2725" y="461"/>
                <a:ext cx="879" cy="461"/>
                <a:chOff x="2725" y="461"/>
                <a:chExt cx="879" cy="461"/>
              </a:xfrm>
            </p:grpSpPr>
            <p:sp>
              <p:nvSpPr>
                <p:cNvPr id="170050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46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0051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46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0002" name="Group 18"/>
              <p:cNvGrpSpPr>
                <a:grpSpLocks/>
              </p:cNvGrpSpPr>
              <p:nvPr/>
            </p:nvGrpSpPr>
            <p:grpSpPr bwMode="auto">
              <a:xfrm>
                <a:off x="0" y="922"/>
                <a:ext cx="1031" cy="461"/>
                <a:chOff x="0" y="922"/>
                <a:chExt cx="1031" cy="461"/>
              </a:xfrm>
            </p:grpSpPr>
            <p:sp>
              <p:nvSpPr>
                <p:cNvPr id="170048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92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N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0049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92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0003" name="Group 21"/>
              <p:cNvGrpSpPr>
                <a:grpSpLocks/>
              </p:cNvGrpSpPr>
              <p:nvPr/>
            </p:nvGrpSpPr>
            <p:grpSpPr bwMode="auto">
              <a:xfrm>
                <a:off x="1031" y="922"/>
                <a:ext cx="879" cy="461"/>
                <a:chOff x="1031" y="922"/>
                <a:chExt cx="879" cy="461"/>
              </a:xfrm>
            </p:grpSpPr>
            <p:sp>
              <p:nvSpPr>
                <p:cNvPr id="170046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92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54.4%</a:t>
                  </a:r>
                  <a:endParaRPr lang="nl-NL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0047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92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0004" name="Group 24"/>
              <p:cNvGrpSpPr>
                <a:grpSpLocks/>
              </p:cNvGrpSpPr>
              <p:nvPr/>
            </p:nvGrpSpPr>
            <p:grpSpPr bwMode="auto">
              <a:xfrm>
                <a:off x="1910" y="922"/>
                <a:ext cx="815" cy="461"/>
                <a:chOff x="1910" y="922"/>
                <a:chExt cx="815" cy="461"/>
              </a:xfrm>
            </p:grpSpPr>
            <p:sp>
              <p:nvSpPr>
                <p:cNvPr id="170044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92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fol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37.2%</a:t>
                  </a:r>
                  <a:endParaRPr lang="nl-NL" sz="2400" b="0">
                    <a:solidFill>
                      <a:schemeClr val="fol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0045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92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0005" name="Group 27"/>
              <p:cNvGrpSpPr>
                <a:grpSpLocks/>
              </p:cNvGrpSpPr>
              <p:nvPr/>
            </p:nvGrpSpPr>
            <p:grpSpPr bwMode="auto">
              <a:xfrm>
                <a:off x="2725" y="922"/>
                <a:ext cx="879" cy="461"/>
                <a:chOff x="2725" y="922"/>
                <a:chExt cx="879" cy="461"/>
              </a:xfrm>
            </p:grpSpPr>
            <p:sp>
              <p:nvSpPr>
                <p:cNvPr id="170042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92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fol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40.7%</a:t>
                  </a:r>
                  <a:endParaRPr lang="nl-NL" sz="2400" b="0">
                    <a:solidFill>
                      <a:schemeClr val="fol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0043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92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0006" name="Group 30"/>
              <p:cNvGrpSpPr>
                <a:grpSpLocks/>
              </p:cNvGrpSpPr>
              <p:nvPr/>
            </p:nvGrpSpPr>
            <p:grpSpPr bwMode="auto">
              <a:xfrm>
                <a:off x="0" y="1383"/>
                <a:ext cx="1031" cy="461"/>
                <a:chOff x="0" y="1383"/>
                <a:chExt cx="1031" cy="461"/>
              </a:xfrm>
            </p:grpSpPr>
            <p:sp>
              <p:nvSpPr>
                <p:cNvPr id="170040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383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V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0041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383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0007" name="Group 33"/>
              <p:cNvGrpSpPr>
                <a:grpSpLocks/>
              </p:cNvGrpSpPr>
              <p:nvPr/>
            </p:nvGrpSpPr>
            <p:grpSpPr bwMode="auto">
              <a:xfrm>
                <a:off x="1031" y="1383"/>
                <a:ext cx="879" cy="461"/>
                <a:chOff x="1031" y="1383"/>
                <a:chExt cx="879" cy="461"/>
              </a:xfrm>
            </p:grpSpPr>
            <p:sp>
              <p:nvSpPr>
                <p:cNvPr id="170038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383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17.7%</a:t>
                  </a:r>
                  <a:endParaRPr lang="nl-NL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0039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383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0008" name="Group 36"/>
              <p:cNvGrpSpPr>
                <a:grpSpLocks/>
              </p:cNvGrpSpPr>
              <p:nvPr/>
            </p:nvGrpSpPr>
            <p:grpSpPr bwMode="auto">
              <a:xfrm>
                <a:off x="1910" y="1383"/>
                <a:ext cx="815" cy="461"/>
                <a:chOff x="1910" y="1383"/>
                <a:chExt cx="815" cy="461"/>
              </a:xfrm>
            </p:grpSpPr>
            <p:sp>
              <p:nvSpPr>
                <p:cNvPr id="170036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383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18.3%</a:t>
                  </a:r>
                  <a:endParaRPr lang="nl-NL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0037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383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0009" name="Group 39"/>
              <p:cNvGrpSpPr>
                <a:grpSpLocks/>
              </p:cNvGrpSpPr>
              <p:nvPr/>
            </p:nvGrpSpPr>
            <p:grpSpPr bwMode="auto">
              <a:xfrm>
                <a:off x="2725" y="1383"/>
                <a:ext cx="879" cy="461"/>
                <a:chOff x="2725" y="1383"/>
                <a:chExt cx="879" cy="461"/>
              </a:xfrm>
            </p:grpSpPr>
            <p:sp>
              <p:nvSpPr>
                <p:cNvPr id="170034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383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4.8%</a:t>
                  </a:r>
                  <a:endParaRPr lang="nl-NL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0035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383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0010" name="Group 42"/>
              <p:cNvGrpSpPr>
                <a:grpSpLocks/>
              </p:cNvGrpSpPr>
              <p:nvPr/>
            </p:nvGrpSpPr>
            <p:grpSpPr bwMode="auto">
              <a:xfrm>
                <a:off x="0" y="1844"/>
                <a:ext cx="1031" cy="461"/>
                <a:chOff x="0" y="1844"/>
                <a:chExt cx="1031" cy="461"/>
              </a:xfrm>
            </p:grpSpPr>
            <p:sp>
              <p:nvSpPr>
                <p:cNvPr id="170032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1844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0033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1844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0011" name="Group 45"/>
              <p:cNvGrpSpPr>
                <a:grpSpLocks/>
              </p:cNvGrpSpPr>
              <p:nvPr/>
            </p:nvGrpSpPr>
            <p:grpSpPr bwMode="auto">
              <a:xfrm>
                <a:off x="1031" y="1844"/>
                <a:ext cx="879" cy="461"/>
                <a:chOff x="1031" y="1844"/>
                <a:chExt cx="879" cy="461"/>
              </a:xfrm>
            </p:grpSpPr>
            <p:sp>
              <p:nvSpPr>
                <p:cNvPr id="170030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1844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8.5%</a:t>
                  </a:r>
                  <a:endParaRPr lang="nl-NL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0031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1844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0012" name="Group 48"/>
              <p:cNvGrpSpPr>
                <a:grpSpLocks/>
              </p:cNvGrpSpPr>
              <p:nvPr/>
            </p:nvGrpSpPr>
            <p:grpSpPr bwMode="auto">
              <a:xfrm>
                <a:off x="1910" y="1844"/>
                <a:ext cx="815" cy="461"/>
                <a:chOff x="1910" y="1844"/>
                <a:chExt cx="815" cy="461"/>
              </a:xfrm>
            </p:grpSpPr>
            <p:sp>
              <p:nvSpPr>
                <p:cNvPr id="170028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1844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7.4%</a:t>
                  </a:r>
                  <a:endParaRPr lang="nl-NL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0029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1844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0013" name="Group 51"/>
              <p:cNvGrpSpPr>
                <a:grpSpLocks/>
              </p:cNvGrpSpPr>
              <p:nvPr/>
            </p:nvGrpSpPr>
            <p:grpSpPr bwMode="auto">
              <a:xfrm>
                <a:off x="2725" y="1844"/>
                <a:ext cx="879" cy="461"/>
                <a:chOff x="2725" y="1844"/>
                <a:chExt cx="879" cy="461"/>
              </a:xfrm>
            </p:grpSpPr>
            <p:sp>
              <p:nvSpPr>
                <p:cNvPr id="170026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1844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0027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1844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0014" name="Group 54"/>
              <p:cNvGrpSpPr>
                <a:grpSpLocks/>
              </p:cNvGrpSpPr>
              <p:nvPr/>
            </p:nvGrpSpPr>
            <p:grpSpPr bwMode="auto">
              <a:xfrm>
                <a:off x="0" y="2305"/>
                <a:ext cx="1031" cy="461"/>
                <a:chOff x="0" y="2305"/>
                <a:chExt cx="1031" cy="461"/>
              </a:xfrm>
            </p:grpSpPr>
            <p:sp>
              <p:nvSpPr>
                <p:cNvPr id="170024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305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0025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305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0015" name="Group 57"/>
              <p:cNvGrpSpPr>
                <a:grpSpLocks/>
              </p:cNvGrpSpPr>
              <p:nvPr/>
            </p:nvGrpSpPr>
            <p:grpSpPr bwMode="auto">
              <a:xfrm>
                <a:off x="1031" y="2305"/>
                <a:ext cx="879" cy="461"/>
                <a:chOff x="1031" y="2305"/>
                <a:chExt cx="879" cy="461"/>
              </a:xfrm>
            </p:grpSpPr>
            <p:sp>
              <p:nvSpPr>
                <p:cNvPr id="170022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305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nl-NL" sz="2400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0023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305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0016" name="Group 60"/>
              <p:cNvGrpSpPr>
                <a:grpSpLocks/>
              </p:cNvGrpSpPr>
              <p:nvPr/>
            </p:nvGrpSpPr>
            <p:grpSpPr bwMode="auto">
              <a:xfrm>
                <a:off x="1910" y="2305"/>
                <a:ext cx="815" cy="461"/>
                <a:chOff x="1910" y="2305"/>
                <a:chExt cx="815" cy="461"/>
              </a:xfrm>
            </p:grpSpPr>
            <p:sp>
              <p:nvSpPr>
                <p:cNvPr id="170020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305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nl-NL" sz="2400" b="0">
                    <a:solidFill>
                      <a:srgbClr val="00CC00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0021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305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0017" name="Group 63"/>
              <p:cNvGrpSpPr>
                <a:grpSpLocks/>
              </p:cNvGrpSpPr>
              <p:nvPr/>
            </p:nvGrpSpPr>
            <p:grpSpPr bwMode="auto">
              <a:xfrm>
                <a:off x="2725" y="2305"/>
                <a:ext cx="879" cy="461"/>
                <a:chOff x="2725" y="2305"/>
                <a:chExt cx="879" cy="461"/>
              </a:xfrm>
            </p:grpSpPr>
            <p:sp>
              <p:nvSpPr>
                <p:cNvPr id="170018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305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en-GB">
                    <a:latin typeface="Courier New" pitchFamily="-105" charset="0"/>
                    <a:ea typeface="MS Mincho" pitchFamily="49" charset="-128"/>
                    <a:cs typeface="MS Mincho" pitchFamily="49" charset="-128"/>
                  </a:endParaRPr>
                </a:p>
              </p:txBody>
            </p:sp>
            <p:sp>
              <p:nvSpPr>
                <p:cNvPr id="170019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305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69997" name="Rectangle 66"/>
            <p:cNvSpPr>
              <a:spLocks noChangeArrowheads="1"/>
            </p:cNvSpPr>
            <p:nvPr/>
          </p:nvSpPr>
          <p:spPr bwMode="auto">
            <a:xfrm>
              <a:off x="-3" y="458"/>
              <a:ext cx="3610" cy="2311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9991" name="Rectangle 67"/>
          <p:cNvSpPr>
            <a:spLocks noChangeArrowheads="1"/>
          </p:cNvSpPr>
          <p:nvPr/>
        </p:nvSpPr>
        <p:spPr bwMode="auto">
          <a:xfrm>
            <a:off x="3175" y="5260975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169992" name="Oval 68"/>
          <p:cNvSpPr>
            <a:spLocks noChangeArrowheads="1"/>
          </p:cNvSpPr>
          <p:nvPr/>
        </p:nvSpPr>
        <p:spPr bwMode="auto">
          <a:xfrm>
            <a:off x="3657600" y="2971800"/>
            <a:ext cx="3048000" cy="685800"/>
          </a:xfrm>
          <a:prstGeom prst="ellipse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993" name="Text Box 69"/>
          <p:cNvSpPr txBox="1">
            <a:spLocks noChangeArrowheads="1"/>
          </p:cNvSpPr>
          <p:nvPr/>
        </p:nvSpPr>
        <p:spPr bwMode="auto">
          <a:xfrm>
            <a:off x="4816475" y="2971800"/>
            <a:ext cx="51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~</a:t>
            </a:r>
            <a:endParaRPr lang="nl-NL" sz="3200"/>
          </a:p>
        </p:txBody>
      </p:sp>
      <p:sp>
        <p:nvSpPr>
          <p:cNvPr id="169994" name="Text Box 70"/>
          <p:cNvSpPr txBox="1">
            <a:spLocks noChangeArrowheads="1"/>
          </p:cNvSpPr>
          <p:nvPr/>
        </p:nvSpPr>
        <p:spPr bwMode="auto">
          <a:xfrm>
            <a:off x="6775450" y="2471738"/>
            <a:ext cx="2111375" cy="8604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/>
              <a:t>Absolute</a:t>
            </a:r>
          </a:p>
          <a:p>
            <a:pPr algn="ctr" eaLnBrk="1" hangingPunct="1"/>
            <a:r>
              <a:rPr lang="en-US" sz="2400"/>
              <a:t>Percentages</a:t>
            </a:r>
            <a:endParaRPr lang="nl-NL" sz="2400"/>
          </a:p>
        </p:txBody>
      </p:sp>
      <p:sp>
        <p:nvSpPr>
          <p:cNvPr id="169995" name="Text Box 71"/>
          <p:cNvSpPr txBox="1">
            <a:spLocks noChangeArrowheads="1"/>
          </p:cNvSpPr>
          <p:nvPr/>
        </p:nvSpPr>
        <p:spPr bwMode="auto">
          <a:xfrm>
            <a:off x="3346450" y="1860550"/>
            <a:ext cx="2162175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/>
              <a:t>Que &gt; Gua &gt; Oto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710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5BFB8AC-C248-7743-81E6-CB681490EF3B}" type="slidenum">
              <a:rPr lang="en-US" smtClean="0"/>
              <a:pPr/>
              <a:t>154</a:t>
            </a:fld>
            <a:endParaRPr lang="en-US" smtClean="0"/>
          </a:p>
        </p:txBody>
      </p:sp>
      <p:sp>
        <p:nvSpPr>
          <p:cNvPr id="171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major PoS</a:t>
            </a:r>
            <a:endParaRPr lang="en-GB"/>
          </a:p>
        </p:txBody>
      </p:sp>
      <p:sp>
        <p:nvSpPr>
          <p:cNvPr id="171013" name="Rectangle 3"/>
          <p:cNvSpPr>
            <a:spLocks noChangeArrowheads="1"/>
          </p:cNvSpPr>
          <p:nvPr/>
        </p:nvSpPr>
        <p:spPr bwMode="auto">
          <a:xfrm>
            <a:off x="3175" y="865188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171014" name="Group 4"/>
          <p:cNvGrpSpPr>
            <a:grpSpLocks/>
          </p:cNvGrpSpPr>
          <p:nvPr/>
        </p:nvGrpSpPr>
        <p:grpSpPr bwMode="auto">
          <a:xfrm>
            <a:off x="762000" y="2351088"/>
            <a:ext cx="5730875" cy="3668712"/>
            <a:chOff x="-3" y="458"/>
            <a:chExt cx="3610" cy="2311"/>
          </a:xfrm>
        </p:grpSpPr>
        <p:grpSp>
          <p:nvGrpSpPr>
            <p:cNvPr id="171024" name="Group 5"/>
            <p:cNvGrpSpPr>
              <a:grpSpLocks/>
            </p:cNvGrpSpPr>
            <p:nvPr/>
          </p:nvGrpSpPr>
          <p:grpSpPr bwMode="auto">
            <a:xfrm>
              <a:off x="0" y="461"/>
              <a:ext cx="3604" cy="2305"/>
              <a:chOff x="0" y="461"/>
              <a:chExt cx="3604" cy="2305"/>
            </a:xfrm>
          </p:grpSpPr>
          <p:grpSp>
            <p:nvGrpSpPr>
              <p:cNvPr id="171026" name="Group 6"/>
              <p:cNvGrpSpPr>
                <a:grpSpLocks/>
              </p:cNvGrpSpPr>
              <p:nvPr/>
            </p:nvGrpSpPr>
            <p:grpSpPr bwMode="auto">
              <a:xfrm>
                <a:off x="0" y="461"/>
                <a:ext cx="1031" cy="461"/>
                <a:chOff x="0" y="461"/>
                <a:chExt cx="1031" cy="461"/>
              </a:xfrm>
            </p:grpSpPr>
            <p:sp>
              <p:nvSpPr>
                <p:cNvPr id="171084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46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1085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46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1027" name="Group 9"/>
              <p:cNvGrpSpPr>
                <a:grpSpLocks/>
              </p:cNvGrpSpPr>
              <p:nvPr/>
            </p:nvGrpSpPr>
            <p:grpSpPr bwMode="auto">
              <a:xfrm>
                <a:off x="1031" y="461"/>
                <a:ext cx="879" cy="461"/>
                <a:chOff x="1031" y="461"/>
                <a:chExt cx="879" cy="461"/>
              </a:xfrm>
            </p:grpSpPr>
            <p:sp>
              <p:nvSpPr>
                <p:cNvPr id="171082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46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1083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46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1028" name="Group 12"/>
              <p:cNvGrpSpPr>
                <a:grpSpLocks/>
              </p:cNvGrpSpPr>
              <p:nvPr/>
            </p:nvGrpSpPr>
            <p:grpSpPr bwMode="auto">
              <a:xfrm>
                <a:off x="1910" y="461"/>
                <a:ext cx="815" cy="461"/>
                <a:chOff x="1910" y="461"/>
                <a:chExt cx="815" cy="461"/>
              </a:xfrm>
            </p:grpSpPr>
            <p:sp>
              <p:nvSpPr>
                <p:cNvPr id="171080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46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1081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46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1029" name="Group 15"/>
              <p:cNvGrpSpPr>
                <a:grpSpLocks/>
              </p:cNvGrpSpPr>
              <p:nvPr/>
            </p:nvGrpSpPr>
            <p:grpSpPr bwMode="auto">
              <a:xfrm>
                <a:off x="2725" y="461"/>
                <a:ext cx="879" cy="461"/>
                <a:chOff x="2725" y="461"/>
                <a:chExt cx="879" cy="461"/>
              </a:xfrm>
            </p:grpSpPr>
            <p:sp>
              <p:nvSpPr>
                <p:cNvPr id="171078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46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1079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46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1030" name="Group 18"/>
              <p:cNvGrpSpPr>
                <a:grpSpLocks/>
              </p:cNvGrpSpPr>
              <p:nvPr/>
            </p:nvGrpSpPr>
            <p:grpSpPr bwMode="auto">
              <a:xfrm>
                <a:off x="0" y="922"/>
                <a:ext cx="1031" cy="461"/>
                <a:chOff x="0" y="922"/>
                <a:chExt cx="1031" cy="461"/>
              </a:xfrm>
            </p:grpSpPr>
            <p:sp>
              <p:nvSpPr>
                <p:cNvPr id="171076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92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N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1077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92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1031" name="Group 21"/>
              <p:cNvGrpSpPr>
                <a:grpSpLocks/>
              </p:cNvGrpSpPr>
              <p:nvPr/>
            </p:nvGrpSpPr>
            <p:grpSpPr bwMode="auto">
              <a:xfrm>
                <a:off x="1031" y="922"/>
                <a:ext cx="879" cy="461"/>
                <a:chOff x="1031" y="922"/>
                <a:chExt cx="879" cy="461"/>
              </a:xfrm>
            </p:grpSpPr>
            <p:sp>
              <p:nvSpPr>
                <p:cNvPr id="171074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92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54.4%</a:t>
                  </a:r>
                  <a:endParaRPr lang="nl-NL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1075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92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1032" name="Group 24"/>
              <p:cNvGrpSpPr>
                <a:grpSpLocks/>
              </p:cNvGrpSpPr>
              <p:nvPr/>
            </p:nvGrpSpPr>
            <p:grpSpPr bwMode="auto">
              <a:xfrm>
                <a:off x="1910" y="922"/>
                <a:ext cx="815" cy="461"/>
                <a:chOff x="1910" y="922"/>
                <a:chExt cx="815" cy="461"/>
              </a:xfrm>
            </p:grpSpPr>
            <p:sp>
              <p:nvSpPr>
                <p:cNvPr id="171072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92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fol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37.2%</a:t>
                  </a:r>
                  <a:endParaRPr lang="nl-NL" sz="2400" b="0">
                    <a:solidFill>
                      <a:schemeClr val="fol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1073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92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1033" name="Group 27"/>
              <p:cNvGrpSpPr>
                <a:grpSpLocks/>
              </p:cNvGrpSpPr>
              <p:nvPr/>
            </p:nvGrpSpPr>
            <p:grpSpPr bwMode="auto">
              <a:xfrm>
                <a:off x="2725" y="922"/>
                <a:ext cx="879" cy="461"/>
                <a:chOff x="2725" y="922"/>
                <a:chExt cx="879" cy="461"/>
              </a:xfrm>
            </p:grpSpPr>
            <p:sp>
              <p:nvSpPr>
                <p:cNvPr id="171070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92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fol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40.7%</a:t>
                  </a:r>
                  <a:endParaRPr lang="nl-NL" sz="2400" b="0">
                    <a:solidFill>
                      <a:schemeClr val="fol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1071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92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1034" name="Group 30"/>
              <p:cNvGrpSpPr>
                <a:grpSpLocks/>
              </p:cNvGrpSpPr>
              <p:nvPr/>
            </p:nvGrpSpPr>
            <p:grpSpPr bwMode="auto">
              <a:xfrm>
                <a:off x="0" y="1383"/>
                <a:ext cx="1031" cy="461"/>
                <a:chOff x="0" y="1383"/>
                <a:chExt cx="1031" cy="461"/>
              </a:xfrm>
            </p:grpSpPr>
            <p:sp>
              <p:nvSpPr>
                <p:cNvPr id="171068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383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V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1069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383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1035" name="Group 33"/>
              <p:cNvGrpSpPr>
                <a:grpSpLocks/>
              </p:cNvGrpSpPr>
              <p:nvPr/>
            </p:nvGrpSpPr>
            <p:grpSpPr bwMode="auto">
              <a:xfrm>
                <a:off x="1031" y="1383"/>
                <a:ext cx="879" cy="461"/>
                <a:chOff x="1031" y="1383"/>
                <a:chExt cx="879" cy="461"/>
              </a:xfrm>
            </p:grpSpPr>
            <p:sp>
              <p:nvSpPr>
                <p:cNvPr id="171066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383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 sz="2400">
                      <a:solidFill>
                        <a:srgbClr val="FF0000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17.7%</a:t>
                  </a:r>
                  <a:endParaRPr lang="nl-NL" sz="2400" b="0">
                    <a:solidFill>
                      <a:srgbClr val="FF0000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rgbClr val="FF00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1067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383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1036" name="Group 36"/>
              <p:cNvGrpSpPr>
                <a:grpSpLocks/>
              </p:cNvGrpSpPr>
              <p:nvPr/>
            </p:nvGrpSpPr>
            <p:grpSpPr bwMode="auto">
              <a:xfrm>
                <a:off x="1910" y="1383"/>
                <a:ext cx="815" cy="461"/>
                <a:chOff x="1910" y="1383"/>
                <a:chExt cx="815" cy="461"/>
              </a:xfrm>
            </p:grpSpPr>
            <p:sp>
              <p:nvSpPr>
                <p:cNvPr id="171064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383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18.3%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1065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383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1037" name="Group 39"/>
              <p:cNvGrpSpPr>
                <a:grpSpLocks/>
              </p:cNvGrpSpPr>
              <p:nvPr/>
            </p:nvGrpSpPr>
            <p:grpSpPr bwMode="auto">
              <a:xfrm>
                <a:off x="2725" y="1383"/>
                <a:ext cx="879" cy="461"/>
                <a:chOff x="2725" y="1383"/>
                <a:chExt cx="879" cy="461"/>
              </a:xfrm>
            </p:grpSpPr>
            <p:sp>
              <p:nvSpPr>
                <p:cNvPr id="171062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383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4.8%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1063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383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1038" name="Group 42"/>
              <p:cNvGrpSpPr>
                <a:grpSpLocks/>
              </p:cNvGrpSpPr>
              <p:nvPr/>
            </p:nvGrpSpPr>
            <p:grpSpPr bwMode="auto">
              <a:xfrm>
                <a:off x="0" y="1844"/>
                <a:ext cx="1031" cy="461"/>
                <a:chOff x="0" y="1844"/>
                <a:chExt cx="1031" cy="461"/>
              </a:xfrm>
            </p:grpSpPr>
            <p:sp>
              <p:nvSpPr>
                <p:cNvPr id="171060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1844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1061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1844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1039" name="Group 45"/>
              <p:cNvGrpSpPr>
                <a:grpSpLocks/>
              </p:cNvGrpSpPr>
              <p:nvPr/>
            </p:nvGrpSpPr>
            <p:grpSpPr bwMode="auto">
              <a:xfrm>
                <a:off x="1031" y="1844"/>
                <a:ext cx="879" cy="461"/>
                <a:chOff x="1031" y="1844"/>
                <a:chExt cx="879" cy="461"/>
              </a:xfrm>
            </p:grpSpPr>
            <p:sp>
              <p:nvSpPr>
                <p:cNvPr id="171058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1844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rgbClr val="FF0000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8.5%</a:t>
                  </a:r>
                  <a:endParaRPr lang="nl-NL" sz="2400" b="0">
                    <a:solidFill>
                      <a:srgbClr val="FF0000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rgbClr val="FF00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1059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1844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1040" name="Group 48"/>
              <p:cNvGrpSpPr>
                <a:grpSpLocks/>
              </p:cNvGrpSpPr>
              <p:nvPr/>
            </p:nvGrpSpPr>
            <p:grpSpPr bwMode="auto">
              <a:xfrm>
                <a:off x="1910" y="1844"/>
                <a:ext cx="815" cy="461"/>
                <a:chOff x="1910" y="1844"/>
                <a:chExt cx="815" cy="461"/>
              </a:xfrm>
            </p:grpSpPr>
            <p:sp>
              <p:nvSpPr>
                <p:cNvPr id="171056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1844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7.4%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1057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1844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1041" name="Group 51"/>
              <p:cNvGrpSpPr>
                <a:grpSpLocks/>
              </p:cNvGrpSpPr>
              <p:nvPr/>
            </p:nvGrpSpPr>
            <p:grpSpPr bwMode="auto">
              <a:xfrm>
                <a:off x="2725" y="1844"/>
                <a:ext cx="879" cy="461"/>
                <a:chOff x="2725" y="1844"/>
                <a:chExt cx="879" cy="461"/>
              </a:xfrm>
            </p:grpSpPr>
            <p:sp>
              <p:nvSpPr>
                <p:cNvPr id="171054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1844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1055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1844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1042" name="Group 54"/>
              <p:cNvGrpSpPr>
                <a:grpSpLocks/>
              </p:cNvGrpSpPr>
              <p:nvPr/>
            </p:nvGrpSpPr>
            <p:grpSpPr bwMode="auto">
              <a:xfrm>
                <a:off x="0" y="2305"/>
                <a:ext cx="1031" cy="461"/>
                <a:chOff x="0" y="2305"/>
                <a:chExt cx="1031" cy="461"/>
              </a:xfrm>
            </p:grpSpPr>
            <p:sp>
              <p:nvSpPr>
                <p:cNvPr id="171052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305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1053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305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1043" name="Group 57"/>
              <p:cNvGrpSpPr>
                <a:grpSpLocks/>
              </p:cNvGrpSpPr>
              <p:nvPr/>
            </p:nvGrpSpPr>
            <p:grpSpPr bwMode="auto">
              <a:xfrm>
                <a:off x="1031" y="2305"/>
                <a:ext cx="879" cy="461"/>
                <a:chOff x="1031" y="2305"/>
                <a:chExt cx="879" cy="461"/>
              </a:xfrm>
            </p:grpSpPr>
            <p:sp>
              <p:nvSpPr>
                <p:cNvPr id="171050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305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nl-NL" sz="2400" b="0">
                    <a:solidFill>
                      <a:srgbClr val="00CC00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1051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305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1044" name="Group 60"/>
              <p:cNvGrpSpPr>
                <a:grpSpLocks/>
              </p:cNvGrpSpPr>
              <p:nvPr/>
            </p:nvGrpSpPr>
            <p:grpSpPr bwMode="auto">
              <a:xfrm>
                <a:off x="1910" y="2305"/>
                <a:ext cx="815" cy="461"/>
                <a:chOff x="1910" y="2305"/>
                <a:chExt cx="815" cy="461"/>
              </a:xfrm>
            </p:grpSpPr>
            <p:sp>
              <p:nvSpPr>
                <p:cNvPr id="171048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305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nl-NL" sz="2400" b="0">
                    <a:solidFill>
                      <a:srgbClr val="00CC00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1049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305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1045" name="Group 63"/>
              <p:cNvGrpSpPr>
                <a:grpSpLocks/>
              </p:cNvGrpSpPr>
              <p:nvPr/>
            </p:nvGrpSpPr>
            <p:grpSpPr bwMode="auto">
              <a:xfrm>
                <a:off x="2725" y="2305"/>
                <a:ext cx="879" cy="461"/>
                <a:chOff x="2725" y="2305"/>
                <a:chExt cx="879" cy="461"/>
              </a:xfrm>
            </p:grpSpPr>
            <p:sp>
              <p:nvSpPr>
                <p:cNvPr id="171046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305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en-GB">
                    <a:latin typeface="Courier New" pitchFamily="-105" charset="0"/>
                    <a:ea typeface="MS Mincho" pitchFamily="49" charset="-128"/>
                    <a:cs typeface="MS Mincho" pitchFamily="49" charset="-128"/>
                  </a:endParaRPr>
                </a:p>
              </p:txBody>
            </p:sp>
            <p:sp>
              <p:nvSpPr>
                <p:cNvPr id="171047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305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71025" name="Rectangle 66"/>
            <p:cNvSpPr>
              <a:spLocks noChangeArrowheads="1"/>
            </p:cNvSpPr>
            <p:nvPr/>
          </p:nvSpPr>
          <p:spPr bwMode="auto">
            <a:xfrm>
              <a:off x="-3" y="458"/>
              <a:ext cx="3610" cy="2311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1015" name="Rectangle 67"/>
          <p:cNvSpPr>
            <a:spLocks noChangeArrowheads="1"/>
          </p:cNvSpPr>
          <p:nvPr/>
        </p:nvSpPr>
        <p:spPr bwMode="auto">
          <a:xfrm>
            <a:off x="3175" y="5260975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171016" name="Oval 68"/>
          <p:cNvSpPr>
            <a:spLocks noChangeArrowheads="1"/>
          </p:cNvSpPr>
          <p:nvPr/>
        </p:nvSpPr>
        <p:spPr bwMode="auto">
          <a:xfrm>
            <a:off x="3657600" y="2971800"/>
            <a:ext cx="3048000" cy="685800"/>
          </a:xfrm>
          <a:prstGeom prst="ellipse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017" name="Text Box 69"/>
          <p:cNvSpPr txBox="1">
            <a:spLocks noChangeArrowheads="1"/>
          </p:cNvSpPr>
          <p:nvPr/>
        </p:nvSpPr>
        <p:spPr bwMode="auto">
          <a:xfrm>
            <a:off x="4800600" y="4419600"/>
            <a:ext cx="51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&gt;</a:t>
            </a:r>
            <a:endParaRPr lang="nl-NL" sz="3200"/>
          </a:p>
        </p:txBody>
      </p:sp>
      <p:sp>
        <p:nvSpPr>
          <p:cNvPr id="171018" name="Text Box 70"/>
          <p:cNvSpPr txBox="1">
            <a:spLocks noChangeArrowheads="1"/>
          </p:cNvSpPr>
          <p:nvPr/>
        </p:nvSpPr>
        <p:spPr bwMode="auto">
          <a:xfrm>
            <a:off x="4816475" y="2971800"/>
            <a:ext cx="51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~</a:t>
            </a:r>
            <a:endParaRPr lang="nl-NL" sz="3200"/>
          </a:p>
        </p:txBody>
      </p:sp>
      <p:sp>
        <p:nvSpPr>
          <p:cNvPr id="171019" name="Text Box 71"/>
          <p:cNvSpPr txBox="1">
            <a:spLocks noChangeArrowheads="1"/>
          </p:cNvSpPr>
          <p:nvPr/>
        </p:nvSpPr>
        <p:spPr bwMode="auto">
          <a:xfrm>
            <a:off x="6775450" y="2471738"/>
            <a:ext cx="2111375" cy="8604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/>
              <a:t>Absolute</a:t>
            </a:r>
          </a:p>
          <a:p>
            <a:pPr algn="ctr" eaLnBrk="1" hangingPunct="1"/>
            <a:r>
              <a:rPr lang="en-US" sz="2400"/>
              <a:t>Percentages</a:t>
            </a:r>
            <a:endParaRPr lang="nl-NL" sz="2400"/>
          </a:p>
        </p:txBody>
      </p:sp>
      <p:sp>
        <p:nvSpPr>
          <p:cNvPr id="171020" name="Rectangle 72"/>
          <p:cNvSpPr>
            <a:spLocks noChangeArrowheads="1"/>
          </p:cNvSpPr>
          <p:nvPr/>
        </p:nvSpPr>
        <p:spPr bwMode="auto">
          <a:xfrm>
            <a:off x="4999038" y="4519613"/>
            <a:ext cx="1096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400">
                <a:solidFill>
                  <a:schemeClr val="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1.9%</a:t>
            </a:r>
            <a:endParaRPr lang="nl-NL" sz="2400">
              <a:solidFill>
                <a:schemeClr val="hlink"/>
              </a:solidFill>
              <a:latin typeface="Courier New" pitchFamily="-105" charset="0"/>
              <a:ea typeface="MS Mincho" pitchFamily="49" charset="-128"/>
              <a:cs typeface="MS Mincho" pitchFamily="49" charset="-128"/>
            </a:endParaRPr>
          </a:p>
        </p:txBody>
      </p:sp>
      <p:sp>
        <p:nvSpPr>
          <p:cNvPr id="171021" name="Text Box 73"/>
          <p:cNvSpPr txBox="1">
            <a:spLocks noChangeArrowheads="1"/>
          </p:cNvSpPr>
          <p:nvPr/>
        </p:nvSpPr>
        <p:spPr bwMode="auto">
          <a:xfrm>
            <a:off x="4800600" y="3733800"/>
            <a:ext cx="51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&gt;</a:t>
            </a:r>
            <a:endParaRPr lang="nl-NL" sz="3200"/>
          </a:p>
        </p:txBody>
      </p:sp>
      <p:sp>
        <p:nvSpPr>
          <p:cNvPr id="171022" name="Oval 75"/>
          <p:cNvSpPr>
            <a:spLocks noChangeArrowheads="1"/>
          </p:cNvSpPr>
          <p:nvPr/>
        </p:nvSpPr>
        <p:spPr bwMode="auto">
          <a:xfrm>
            <a:off x="1979613" y="3716338"/>
            <a:ext cx="4464050" cy="144145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023" name="Text Box 76"/>
          <p:cNvSpPr txBox="1">
            <a:spLocks noChangeArrowheads="1"/>
          </p:cNvSpPr>
          <p:nvPr/>
        </p:nvSpPr>
        <p:spPr bwMode="auto">
          <a:xfrm>
            <a:off x="3346450" y="1860550"/>
            <a:ext cx="2162175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/>
              <a:t>Que &gt; Gua &gt; Oto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7203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70054C-A682-D745-A3C7-C810427467A5}" type="slidenum">
              <a:rPr lang="en-US" smtClean="0"/>
              <a:pPr/>
              <a:t>155</a:t>
            </a:fld>
            <a:endParaRPr lang="en-US" smtClean="0"/>
          </a:p>
        </p:txBody>
      </p:sp>
      <p:sp>
        <p:nvSpPr>
          <p:cNvPr id="172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600"/>
              <a:t>Borrowing</a:t>
            </a:r>
            <a:r>
              <a:rPr lang="en-US" sz="3600"/>
              <a:t> Scenario (1</a:t>
            </a:r>
            <a:r>
              <a:rPr lang="en-US" sz="3600" baseline="30000"/>
              <a:t>st</a:t>
            </a:r>
            <a:r>
              <a:rPr lang="en-US" sz="3600"/>
              <a:t> attempt)</a:t>
            </a:r>
            <a:endParaRPr lang="en-GB" sz="360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7305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4E0EB90-A3A2-A94D-A144-116BF560CFB1}" type="slidenum">
              <a:rPr lang="en-US" smtClean="0"/>
              <a:pPr/>
              <a:t>156</a:t>
            </a:fld>
            <a:endParaRPr lang="en-US" smtClean="0"/>
          </a:p>
        </p:txBody>
      </p:sp>
      <p:sp>
        <p:nvSpPr>
          <p:cNvPr id="173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600"/>
              <a:t>Borrowing</a:t>
            </a:r>
            <a:r>
              <a:rPr lang="en-US" sz="3600"/>
              <a:t> Scenario (1</a:t>
            </a:r>
            <a:r>
              <a:rPr lang="en-US" sz="3600" baseline="30000"/>
              <a:t>st</a:t>
            </a:r>
            <a:r>
              <a:rPr lang="en-US" sz="3600"/>
              <a:t> attempt)</a:t>
            </a:r>
            <a:endParaRPr lang="en-GB" sz="3600"/>
          </a:p>
        </p:txBody>
      </p:sp>
      <p:sp>
        <p:nvSpPr>
          <p:cNvPr id="173061" name="Text Box 3"/>
          <p:cNvSpPr txBox="1">
            <a:spLocks noChangeArrowheads="1"/>
          </p:cNvSpPr>
          <p:nvPr/>
        </p:nvSpPr>
        <p:spPr bwMode="auto">
          <a:xfrm>
            <a:off x="1114425" y="2471738"/>
            <a:ext cx="6954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2400"/>
              <a:t>Stage n </a:t>
            </a:r>
            <a:r>
              <a:rPr lang="nl-NL" sz="2400">
                <a:solidFill>
                  <a:schemeClr val="hlink"/>
                </a:solidFill>
              </a:rPr>
              <a:t>(</a:t>
            </a:r>
            <a:r>
              <a:rPr lang="nl-NL" sz="2400"/>
              <a:t>Oto</a:t>
            </a:r>
            <a:r>
              <a:rPr lang="nl-NL" sz="2400">
                <a:solidFill>
                  <a:schemeClr val="hlink"/>
                </a:solidFill>
              </a:rPr>
              <a:t>)</a:t>
            </a:r>
            <a:r>
              <a:rPr lang="nl-NL" sz="2400"/>
              <a:t>: </a:t>
            </a:r>
            <a:r>
              <a:rPr lang="nl-NL" sz="2400">
                <a:solidFill>
                  <a:schemeClr val="hlink"/>
                </a:solidFill>
              </a:rPr>
              <a:t>mainly N (open ++), few V/A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7408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039143-21DF-8F47-B879-C47561D7CA55}" type="slidenum">
              <a:rPr lang="en-US" smtClean="0"/>
              <a:pPr/>
              <a:t>157</a:t>
            </a:fld>
            <a:endParaRPr lang="en-US" smtClean="0"/>
          </a:p>
        </p:txBody>
      </p:sp>
      <p:sp>
        <p:nvSpPr>
          <p:cNvPr id="174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600"/>
              <a:t>Borrowing</a:t>
            </a:r>
            <a:r>
              <a:rPr lang="en-US" sz="3600"/>
              <a:t> Scenario (1</a:t>
            </a:r>
            <a:r>
              <a:rPr lang="en-US" sz="3600" baseline="30000"/>
              <a:t>st</a:t>
            </a:r>
            <a:r>
              <a:rPr lang="en-US" sz="3600"/>
              <a:t> attempt)</a:t>
            </a:r>
            <a:endParaRPr lang="en-GB" sz="3600"/>
          </a:p>
        </p:txBody>
      </p:sp>
      <p:sp>
        <p:nvSpPr>
          <p:cNvPr id="174085" name="Text Box 3"/>
          <p:cNvSpPr txBox="1">
            <a:spLocks noChangeArrowheads="1"/>
          </p:cNvSpPr>
          <p:nvPr/>
        </p:nvSpPr>
        <p:spPr bwMode="auto">
          <a:xfrm>
            <a:off x="1114425" y="2471738"/>
            <a:ext cx="69548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2400"/>
              <a:t>Stage n </a:t>
            </a:r>
            <a:r>
              <a:rPr lang="nl-NL" sz="2400">
                <a:solidFill>
                  <a:schemeClr val="hlink"/>
                </a:solidFill>
              </a:rPr>
              <a:t>(</a:t>
            </a:r>
            <a:r>
              <a:rPr lang="nl-NL" sz="2400"/>
              <a:t>Oto</a:t>
            </a:r>
            <a:r>
              <a:rPr lang="nl-NL" sz="2400">
                <a:solidFill>
                  <a:schemeClr val="hlink"/>
                </a:solidFill>
              </a:rPr>
              <a:t>)</a:t>
            </a:r>
            <a:r>
              <a:rPr lang="nl-NL" sz="2400"/>
              <a:t>: </a:t>
            </a:r>
            <a:r>
              <a:rPr lang="nl-NL" sz="2400">
                <a:solidFill>
                  <a:schemeClr val="hlink"/>
                </a:solidFill>
              </a:rPr>
              <a:t>mainly N (open ++), few V/A</a:t>
            </a:r>
          </a:p>
          <a:p>
            <a:pPr eaLnBrk="1" hangingPunct="1"/>
            <a:endParaRPr lang="nl-NL" sz="2400"/>
          </a:p>
          <a:p>
            <a:pPr eaLnBrk="1" hangingPunct="1"/>
            <a:r>
              <a:rPr lang="nl-NL" sz="2400"/>
              <a:t>Stage n+1 </a:t>
            </a:r>
            <a:r>
              <a:rPr lang="nl-NL" sz="2400">
                <a:solidFill>
                  <a:schemeClr val="hlink"/>
                </a:solidFill>
              </a:rPr>
              <a:t>(</a:t>
            </a:r>
            <a:r>
              <a:rPr lang="nl-NL" sz="2400"/>
              <a:t>Gua</a:t>
            </a:r>
            <a:r>
              <a:rPr lang="nl-NL" sz="2400">
                <a:solidFill>
                  <a:schemeClr val="hlink"/>
                </a:solidFill>
              </a:rPr>
              <a:t>)</a:t>
            </a:r>
            <a:r>
              <a:rPr lang="nl-NL" sz="2400"/>
              <a:t>: </a:t>
            </a:r>
            <a:r>
              <a:rPr lang="nl-NL" sz="2400">
                <a:solidFill>
                  <a:schemeClr val="hlink"/>
                </a:solidFill>
              </a:rPr>
              <a:t>more V &amp; A (open +)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7510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46D016-A617-284B-A0B4-369BD521AD60}" type="slidenum">
              <a:rPr lang="en-US" smtClean="0"/>
              <a:pPr/>
              <a:t>158</a:t>
            </a:fld>
            <a:endParaRPr lang="en-US" smtClean="0"/>
          </a:p>
        </p:txBody>
      </p:sp>
      <p:sp>
        <p:nvSpPr>
          <p:cNvPr id="175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600"/>
              <a:t>Borrowing</a:t>
            </a:r>
            <a:r>
              <a:rPr lang="en-US" sz="3600"/>
              <a:t> Scenario (1</a:t>
            </a:r>
            <a:r>
              <a:rPr lang="en-US" sz="3600" baseline="30000"/>
              <a:t>st</a:t>
            </a:r>
            <a:r>
              <a:rPr lang="en-US" sz="3600"/>
              <a:t> attempt)</a:t>
            </a:r>
            <a:endParaRPr lang="en-GB" sz="3600"/>
          </a:p>
        </p:txBody>
      </p:sp>
      <p:sp>
        <p:nvSpPr>
          <p:cNvPr id="175109" name="Text Box 3"/>
          <p:cNvSpPr txBox="1">
            <a:spLocks noChangeArrowheads="1"/>
          </p:cNvSpPr>
          <p:nvPr/>
        </p:nvSpPr>
        <p:spPr bwMode="auto">
          <a:xfrm>
            <a:off x="1114425" y="2471738"/>
            <a:ext cx="695483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2400"/>
              <a:t>Stage n </a:t>
            </a:r>
            <a:r>
              <a:rPr lang="nl-NL" sz="2400">
                <a:solidFill>
                  <a:schemeClr val="hlink"/>
                </a:solidFill>
              </a:rPr>
              <a:t>(</a:t>
            </a:r>
            <a:r>
              <a:rPr lang="nl-NL" sz="2400"/>
              <a:t>Oto</a:t>
            </a:r>
            <a:r>
              <a:rPr lang="nl-NL" sz="2400">
                <a:solidFill>
                  <a:schemeClr val="hlink"/>
                </a:solidFill>
              </a:rPr>
              <a:t>)</a:t>
            </a:r>
            <a:r>
              <a:rPr lang="nl-NL" sz="2400"/>
              <a:t>: </a:t>
            </a:r>
            <a:r>
              <a:rPr lang="nl-NL" sz="2400">
                <a:solidFill>
                  <a:schemeClr val="hlink"/>
                </a:solidFill>
              </a:rPr>
              <a:t>mainly N (open ++), few V/A</a:t>
            </a:r>
          </a:p>
          <a:p>
            <a:pPr eaLnBrk="1" hangingPunct="1"/>
            <a:endParaRPr lang="nl-NL" sz="2400"/>
          </a:p>
          <a:p>
            <a:pPr eaLnBrk="1" hangingPunct="1"/>
            <a:r>
              <a:rPr lang="nl-NL" sz="2400"/>
              <a:t>Stage n+1 </a:t>
            </a:r>
            <a:r>
              <a:rPr lang="nl-NL" sz="2400">
                <a:solidFill>
                  <a:schemeClr val="hlink"/>
                </a:solidFill>
              </a:rPr>
              <a:t>(</a:t>
            </a:r>
            <a:r>
              <a:rPr lang="nl-NL" sz="2400"/>
              <a:t>Gua</a:t>
            </a:r>
            <a:r>
              <a:rPr lang="nl-NL" sz="2400">
                <a:solidFill>
                  <a:schemeClr val="hlink"/>
                </a:solidFill>
              </a:rPr>
              <a:t>)</a:t>
            </a:r>
            <a:r>
              <a:rPr lang="nl-NL" sz="2400"/>
              <a:t>: </a:t>
            </a:r>
            <a:r>
              <a:rPr lang="nl-NL" sz="2400">
                <a:solidFill>
                  <a:schemeClr val="hlink"/>
                </a:solidFill>
              </a:rPr>
              <a:t>more V &amp; A (open +)</a:t>
            </a:r>
          </a:p>
          <a:p>
            <a:pPr eaLnBrk="1" hangingPunct="1"/>
            <a:endParaRPr lang="nl-NL" sz="2400">
              <a:solidFill>
                <a:schemeClr val="hlink"/>
              </a:solidFill>
            </a:endParaRPr>
          </a:p>
          <a:p>
            <a:pPr eaLnBrk="1" hangingPunct="1"/>
            <a:r>
              <a:rPr lang="nl-NL" sz="2400"/>
              <a:t>Stage n+2 </a:t>
            </a:r>
            <a:r>
              <a:rPr lang="nl-NL" sz="2400">
                <a:solidFill>
                  <a:schemeClr val="hlink"/>
                </a:solidFill>
              </a:rPr>
              <a:t>(</a:t>
            </a:r>
            <a:r>
              <a:rPr lang="nl-NL" sz="2400"/>
              <a:t>Que</a:t>
            </a:r>
            <a:r>
              <a:rPr lang="nl-NL" sz="2400">
                <a:solidFill>
                  <a:schemeClr val="hlink"/>
                </a:solidFill>
              </a:rPr>
              <a:t>)</a:t>
            </a:r>
            <a:r>
              <a:rPr lang="nl-NL" sz="2400"/>
              <a:t>: </a:t>
            </a:r>
            <a:r>
              <a:rPr lang="nl-NL" sz="2400">
                <a:solidFill>
                  <a:schemeClr val="hlink"/>
                </a:solidFill>
              </a:rPr>
              <a:t>more N (open ++)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7613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4C98C7-7AC0-C147-B4A3-FCEA066F3941}" type="slidenum">
              <a:rPr lang="en-US" smtClean="0"/>
              <a:pPr/>
              <a:t>159</a:t>
            </a:fld>
            <a:endParaRPr lang="en-US" smtClean="0"/>
          </a:p>
        </p:txBody>
      </p:sp>
      <p:sp>
        <p:nvSpPr>
          <p:cNvPr id="1761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Specific Hypothesis</a:t>
            </a:r>
          </a:p>
        </p:txBody>
      </p:sp>
      <p:sp>
        <p:nvSpPr>
          <p:cNvPr id="176133" name="Text Box 3"/>
          <p:cNvSpPr txBox="1">
            <a:spLocks noChangeArrowheads="1"/>
          </p:cNvSpPr>
          <p:nvPr/>
        </p:nvSpPr>
        <p:spPr bwMode="auto">
          <a:xfrm>
            <a:off x="1447800" y="2781300"/>
            <a:ext cx="4606925" cy="1955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/>
              <a:t>...</a:t>
            </a:r>
          </a:p>
          <a:p>
            <a:pPr marL="457200" indent="-457200" eaLnBrk="1" hangingPunct="1"/>
            <a:endParaRPr lang="nl-NL" sz="2400"/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2. Open Class </a:t>
            </a:r>
            <a:r>
              <a:rPr lang="nl-NL" sz="2400"/>
              <a:t>&gt;</a:t>
            </a:r>
            <a:r>
              <a:rPr lang="nl-NL" sz="2400">
                <a:solidFill>
                  <a:schemeClr val="hlink"/>
                </a:solidFill>
              </a:rPr>
              <a:t> Closed Class</a:t>
            </a:r>
          </a:p>
          <a:p>
            <a:pPr marL="457200" indent="-457200" eaLnBrk="1" hangingPunct="1"/>
            <a:endParaRPr lang="nl-NL" sz="2400">
              <a:solidFill>
                <a:schemeClr val="hlink"/>
              </a:solidFill>
            </a:endParaRPr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2.a   N </a:t>
            </a:r>
            <a:r>
              <a:rPr lang="nl-NL" sz="2400"/>
              <a:t>&gt;</a:t>
            </a:r>
            <a:r>
              <a:rPr lang="nl-NL" sz="2400">
                <a:solidFill>
                  <a:schemeClr val="hlink"/>
                </a:solidFill>
              </a:rPr>
              <a:t> V </a:t>
            </a:r>
            <a:r>
              <a:rPr lang="nl-NL" sz="2400"/>
              <a:t>&gt;</a:t>
            </a:r>
            <a:r>
              <a:rPr lang="nl-NL" sz="2400">
                <a:solidFill>
                  <a:schemeClr val="hlink"/>
                </a:solidFill>
              </a:rPr>
              <a:t> 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174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22C452-007D-7846-9347-0372C753E3AC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31748" name="Text Box 2"/>
          <p:cNvSpPr txBox="1">
            <a:spLocks noChangeArrowheads="1"/>
          </p:cNvSpPr>
          <p:nvPr/>
        </p:nvSpPr>
        <p:spPr bwMode="auto">
          <a:xfrm>
            <a:off x="1339850" y="2422525"/>
            <a:ext cx="2009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3200" b="0">
                <a:solidFill>
                  <a:srgbClr val="FF0000"/>
                </a:solidFill>
              </a:rPr>
              <a:t>1. Method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Overview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7715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82B360-FEA1-E647-BC64-76A0BB79229A}" type="slidenum">
              <a:rPr lang="en-US" smtClean="0"/>
              <a:pPr/>
              <a:t>160</a:t>
            </a:fld>
            <a:endParaRPr lang="en-US" smtClean="0"/>
          </a:p>
        </p:txBody>
      </p:sp>
      <p:sp>
        <p:nvSpPr>
          <p:cNvPr id="177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major PoS</a:t>
            </a:r>
            <a:endParaRPr lang="en-GB"/>
          </a:p>
        </p:txBody>
      </p:sp>
      <p:sp>
        <p:nvSpPr>
          <p:cNvPr id="177157" name="Rectangle 3"/>
          <p:cNvSpPr>
            <a:spLocks noChangeArrowheads="1"/>
          </p:cNvSpPr>
          <p:nvPr/>
        </p:nvSpPr>
        <p:spPr bwMode="auto">
          <a:xfrm>
            <a:off x="3175" y="865188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177158" name="Group 4"/>
          <p:cNvGrpSpPr>
            <a:grpSpLocks/>
          </p:cNvGrpSpPr>
          <p:nvPr/>
        </p:nvGrpSpPr>
        <p:grpSpPr bwMode="auto">
          <a:xfrm>
            <a:off x="762000" y="2351088"/>
            <a:ext cx="5730875" cy="3668712"/>
            <a:chOff x="-3" y="458"/>
            <a:chExt cx="3610" cy="2311"/>
          </a:xfrm>
        </p:grpSpPr>
        <p:grpSp>
          <p:nvGrpSpPr>
            <p:cNvPr id="177168" name="Group 5"/>
            <p:cNvGrpSpPr>
              <a:grpSpLocks/>
            </p:cNvGrpSpPr>
            <p:nvPr/>
          </p:nvGrpSpPr>
          <p:grpSpPr bwMode="auto">
            <a:xfrm>
              <a:off x="0" y="461"/>
              <a:ext cx="3604" cy="2305"/>
              <a:chOff x="0" y="461"/>
              <a:chExt cx="3604" cy="2305"/>
            </a:xfrm>
          </p:grpSpPr>
          <p:grpSp>
            <p:nvGrpSpPr>
              <p:cNvPr id="177170" name="Group 6"/>
              <p:cNvGrpSpPr>
                <a:grpSpLocks/>
              </p:cNvGrpSpPr>
              <p:nvPr/>
            </p:nvGrpSpPr>
            <p:grpSpPr bwMode="auto">
              <a:xfrm>
                <a:off x="0" y="461"/>
                <a:ext cx="1031" cy="461"/>
                <a:chOff x="0" y="461"/>
                <a:chExt cx="1031" cy="461"/>
              </a:xfrm>
            </p:grpSpPr>
            <p:sp>
              <p:nvSpPr>
                <p:cNvPr id="177228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46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7229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46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7171" name="Group 9"/>
              <p:cNvGrpSpPr>
                <a:grpSpLocks/>
              </p:cNvGrpSpPr>
              <p:nvPr/>
            </p:nvGrpSpPr>
            <p:grpSpPr bwMode="auto">
              <a:xfrm>
                <a:off x="1031" y="461"/>
                <a:ext cx="879" cy="461"/>
                <a:chOff x="1031" y="461"/>
                <a:chExt cx="879" cy="461"/>
              </a:xfrm>
            </p:grpSpPr>
            <p:sp>
              <p:nvSpPr>
                <p:cNvPr id="177226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46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7227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46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7172" name="Group 12"/>
              <p:cNvGrpSpPr>
                <a:grpSpLocks/>
              </p:cNvGrpSpPr>
              <p:nvPr/>
            </p:nvGrpSpPr>
            <p:grpSpPr bwMode="auto">
              <a:xfrm>
                <a:off x="1910" y="461"/>
                <a:ext cx="815" cy="461"/>
                <a:chOff x="1910" y="461"/>
                <a:chExt cx="815" cy="461"/>
              </a:xfrm>
            </p:grpSpPr>
            <p:sp>
              <p:nvSpPr>
                <p:cNvPr id="177224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46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7225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46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7173" name="Group 15"/>
              <p:cNvGrpSpPr>
                <a:grpSpLocks/>
              </p:cNvGrpSpPr>
              <p:nvPr/>
            </p:nvGrpSpPr>
            <p:grpSpPr bwMode="auto">
              <a:xfrm>
                <a:off x="2725" y="461"/>
                <a:ext cx="879" cy="461"/>
                <a:chOff x="2725" y="461"/>
                <a:chExt cx="879" cy="461"/>
              </a:xfrm>
            </p:grpSpPr>
            <p:sp>
              <p:nvSpPr>
                <p:cNvPr id="177222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46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7223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46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7174" name="Group 18"/>
              <p:cNvGrpSpPr>
                <a:grpSpLocks/>
              </p:cNvGrpSpPr>
              <p:nvPr/>
            </p:nvGrpSpPr>
            <p:grpSpPr bwMode="auto">
              <a:xfrm>
                <a:off x="0" y="922"/>
                <a:ext cx="1031" cy="461"/>
                <a:chOff x="0" y="922"/>
                <a:chExt cx="1031" cy="461"/>
              </a:xfrm>
            </p:grpSpPr>
            <p:sp>
              <p:nvSpPr>
                <p:cNvPr id="177220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92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N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7221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92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7175" name="Group 21"/>
              <p:cNvGrpSpPr>
                <a:grpSpLocks/>
              </p:cNvGrpSpPr>
              <p:nvPr/>
            </p:nvGrpSpPr>
            <p:grpSpPr bwMode="auto">
              <a:xfrm>
                <a:off x="1031" y="922"/>
                <a:ext cx="879" cy="461"/>
                <a:chOff x="1031" y="922"/>
                <a:chExt cx="879" cy="461"/>
              </a:xfrm>
            </p:grpSpPr>
            <p:sp>
              <p:nvSpPr>
                <p:cNvPr id="177218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92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rgbClr val="FF0000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54.4%</a:t>
                  </a:r>
                  <a:endParaRPr lang="nl-NL" sz="2400" b="0">
                    <a:solidFill>
                      <a:srgbClr val="FF0000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7219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92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7176" name="Group 24"/>
              <p:cNvGrpSpPr>
                <a:grpSpLocks/>
              </p:cNvGrpSpPr>
              <p:nvPr/>
            </p:nvGrpSpPr>
            <p:grpSpPr bwMode="auto">
              <a:xfrm>
                <a:off x="1910" y="922"/>
                <a:ext cx="815" cy="461"/>
                <a:chOff x="1910" y="922"/>
                <a:chExt cx="815" cy="461"/>
              </a:xfrm>
            </p:grpSpPr>
            <p:sp>
              <p:nvSpPr>
                <p:cNvPr id="177216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92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fol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37.2%</a:t>
                  </a:r>
                  <a:endParaRPr lang="nl-NL" sz="2400" b="0">
                    <a:solidFill>
                      <a:schemeClr val="fol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7217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92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7177" name="Group 27"/>
              <p:cNvGrpSpPr>
                <a:grpSpLocks/>
              </p:cNvGrpSpPr>
              <p:nvPr/>
            </p:nvGrpSpPr>
            <p:grpSpPr bwMode="auto">
              <a:xfrm>
                <a:off x="2725" y="922"/>
                <a:ext cx="879" cy="461"/>
                <a:chOff x="2725" y="922"/>
                <a:chExt cx="879" cy="461"/>
              </a:xfrm>
            </p:grpSpPr>
            <p:sp>
              <p:nvSpPr>
                <p:cNvPr id="177214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92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fol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40.7%</a:t>
                  </a:r>
                  <a:endParaRPr lang="nl-NL" sz="2400" b="0">
                    <a:solidFill>
                      <a:schemeClr val="fol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fol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7215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92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7178" name="Group 30"/>
              <p:cNvGrpSpPr>
                <a:grpSpLocks/>
              </p:cNvGrpSpPr>
              <p:nvPr/>
            </p:nvGrpSpPr>
            <p:grpSpPr bwMode="auto">
              <a:xfrm>
                <a:off x="0" y="1383"/>
                <a:ext cx="1031" cy="461"/>
                <a:chOff x="0" y="1383"/>
                <a:chExt cx="1031" cy="461"/>
              </a:xfrm>
            </p:grpSpPr>
            <p:sp>
              <p:nvSpPr>
                <p:cNvPr id="177212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383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V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7213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383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7179" name="Group 33"/>
              <p:cNvGrpSpPr>
                <a:grpSpLocks/>
              </p:cNvGrpSpPr>
              <p:nvPr/>
            </p:nvGrpSpPr>
            <p:grpSpPr bwMode="auto">
              <a:xfrm>
                <a:off x="1031" y="1383"/>
                <a:ext cx="879" cy="461"/>
                <a:chOff x="1031" y="1383"/>
                <a:chExt cx="879" cy="461"/>
              </a:xfrm>
            </p:grpSpPr>
            <p:sp>
              <p:nvSpPr>
                <p:cNvPr id="177210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383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17.7%</a:t>
                  </a:r>
                  <a:endParaRPr lang="nl-NL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7211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383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7180" name="Group 36"/>
              <p:cNvGrpSpPr>
                <a:grpSpLocks/>
              </p:cNvGrpSpPr>
              <p:nvPr/>
            </p:nvGrpSpPr>
            <p:grpSpPr bwMode="auto">
              <a:xfrm>
                <a:off x="1910" y="1383"/>
                <a:ext cx="815" cy="461"/>
                <a:chOff x="1910" y="1383"/>
                <a:chExt cx="815" cy="461"/>
              </a:xfrm>
            </p:grpSpPr>
            <p:sp>
              <p:nvSpPr>
                <p:cNvPr id="177208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383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18.3%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7209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383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7181" name="Group 39"/>
              <p:cNvGrpSpPr>
                <a:grpSpLocks/>
              </p:cNvGrpSpPr>
              <p:nvPr/>
            </p:nvGrpSpPr>
            <p:grpSpPr bwMode="auto">
              <a:xfrm>
                <a:off x="2725" y="1383"/>
                <a:ext cx="879" cy="461"/>
                <a:chOff x="2725" y="1383"/>
                <a:chExt cx="879" cy="461"/>
              </a:xfrm>
            </p:grpSpPr>
            <p:sp>
              <p:nvSpPr>
                <p:cNvPr id="177206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383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4.8%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7207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383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7182" name="Group 42"/>
              <p:cNvGrpSpPr>
                <a:grpSpLocks/>
              </p:cNvGrpSpPr>
              <p:nvPr/>
            </p:nvGrpSpPr>
            <p:grpSpPr bwMode="auto">
              <a:xfrm>
                <a:off x="0" y="1844"/>
                <a:ext cx="1031" cy="461"/>
                <a:chOff x="0" y="1844"/>
                <a:chExt cx="1031" cy="461"/>
              </a:xfrm>
            </p:grpSpPr>
            <p:sp>
              <p:nvSpPr>
                <p:cNvPr id="177204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1844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7205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1844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7183" name="Group 45"/>
              <p:cNvGrpSpPr>
                <a:grpSpLocks/>
              </p:cNvGrpSpPr>
              <p:nvPr/>
            </p:nvGrpSpPr>
            <p:grpSpPr bwMode="auto">
              <a:xfrm>
                <a:off x="1031" y="1844"/>
                <a:ext cx="879" cy="461"/>
                <a:chOff x="1031" y="1844"/>
                <a:chExt cx="879" cy="461"/>
              </a:xfrm>
            </p:grpSpPr>
            <p:sp>
              <p:nvSpPr>
                <p:cNvPr id="177202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1844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8.5%</a:t>
                  </a:r>
                  <a:endParaRPr lang="nl-NL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7203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1844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7184" name="Group 48"/>
              <p:cNvGrpSpPr>
                <a:grpSpLocks/>
              </p:cNvGrpSpPr>
              <p:nvPr/>
            </p:nvGrpSpPr>
            <p:grpSpPr bwMode="auto">
              <a:xfrm>
                <a:off x="1910" y="1844"/>
                <a:ext cx="815" cy="461"/>
                <a:chOff x="1910" y="1844"/>
                <a:chExt cx="815" cy="461"/>
              </a:xfrm>
            </p:grpSpPr>
            <p:sp>
              <p:nvSpPr>
                <p:cNvPr id="177200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1844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7.4%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7201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1844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7185" name="Group 51"/>
              <p:cNvGrpSpPr>
                <a:grpSpLocks/>
              </p:cNvGrpSpPr>
              <p:nvPr/>
            </p:nvGrpSpPr>
            <p:grpSpPr bwMode="auto">
              <a:xfrm>
                <a:off x="2725" y="1844"/>
                <a:ext cx="879" cy="461"/>
                <a:chOff x="2725" y="1844"/>
                <a:chExt cx="879" cy="461"/>
              </a:xfrm>
            </p:grpSpPr>
            <p:sp>
              <p:nvSpPr>
                <p:cNvPr id="177198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1844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7199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1844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7186" name="Group 54"/>
              <p:cNvGrpSpPr>
                <a:grpSpLocks/>
              </p:cNvGrpSpPr>
              <p:nvPr/>
            </p:nvGrpSpPr>
            <p:grpSpPr bwMode="auto">
              <a:xfrm>
                <a:off x="0" y="2305"/>
                <a:ext cx="1031" cy="461"/>
                <a:chOff x="0" y="2305"/>
                <a:chExt cx="1031" cy="461"/>
              </a:xfrm>
            </p:grpSpPr>
            <p:sp>
              <p:nvSpPr>
                <p:cNvPr id="177196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305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7197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305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7187" name="Group 57"/>
              <p:cNvGrpSpPr>
                <a:grpSpLocks/>
              </p:cNvGrpSpPr>
              <p:nvPr/>
            </p:nvGrpSpPr>
            <p:grpSpPr bwMode="auto">
              <a:xfrm>
                <a:off x="1031" y="2305"/>
                <a:ext cx="879" cy="461"/>
                <a:chOff x="1031" y="2305"/>
                <a:chExt cx="879" cy="461"/>
              </a:xfrm>
            </p:grpSpPr>
            <p:sp>
              <p:nvSpPr>
                <p:cNvPr id="177194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305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nl-NL" sz="2400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7195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305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7188" name="Group 60"/>
              <p:cNvGrpSpPr>
                <a:grpSpLocks/>
              </p:cNvGrpSpPr>
              <p:nvPr/>
            </p:nvGrpSpPr>
            <p:grpSpPr bwMode="auto">
              <a:xfrm>
                <a:off x="1910" y="2305"/>
                <a:ext cx="815" cy="461"/>
                <a:chOff x="1910" y="2305"/>
                <a:chExt cx="815" cy="461"/>
              </a:xfrm>
            </p:grpSpPr>
            <p:sp>
              <p:nvSpPr>
                <p:cNvPr id="177192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305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nl-NL" sz="2400" b="0">
                    <a:solidFill>
                      <a:srgbClr val="00CC00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7193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305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7189" name="Group 63"/>
              <p:cNvGrpSpPr>
                <a:grpSpLocks/>
              </p:cNvGrpSpPr>
              <p:nvPr/>
            </p:nvGrpSpPr>
            <p:grpSpPr bwMode="auto">
              <a:xfrm>
                <a:off x="2725" y="2305"/>
                <a:ext cx="879" cy="461"/>
                <a:chOff x="2725" y="2305"/>
                <a:chExt cx="879" cy="461"/>
              </a:xfrm>
            </p:grpSpPr>
            <p:sp>
              <p:nvSpPr>
                <p:cNvPr id="177190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305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en-GB">
                    <a:latin typeface="Courier New" pitchFamily="-105" charset="0"/>
                    <a:ea typeface="MS Mincho" pitchFamily="49" charset="-128"/>
                    <a:cs typeface="MS Mincho" pitchFamily="49" charset="-128"/>
                  </a:endParaRPr>
                </a:p>
              </p:txBody>
            </p:sp>
            <p:sp>
              <p:nvSpPr>
                <p:cNvPr id="177191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305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77169" name="Rectangle 66"/>
            <p:cNvSpPr>
              <a:spLocks noChangeArrowheads="1"/>
            </p:cNvSpPr>
            <p:nvPr/>
          </p:nvSpPr>
          <p:spPr bwMode="auto">
            <a:xfrm>
              <a:off x="-3" y="458"/>
              <a:ext cx="3610" cy="2311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7159" name="Rectangle 67"/>
          <p:cNvSpPr>
            <a:spLocks noChangeArrowheads="1"/>
          </p:cNvSpPr>
          <p:nvPr/>
        </p:nvSpPr>
        <p:spPr bwMode="auto">
          <a:xfrm>
            <a:off x="3175" y="5260975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177160" name="Text Box 68"/>
          <p:cNvSpPr txBox="1">
            <a:spLocks noChangeArrowheads="1"/>
          </p:cNvSpPr>
          <p:nvPr/>
        </p:nvSpPr>
        <p:spPr bwMode="auto">
          <a:xfrm>
            <a:off x="4800600" y="4419600"/>
            <a:ext cx="51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&gt;</a:t>
            </a:r>
            <a:endParaRPr lang="nl-NL" sz="3200"/>
          </a:p>
        </p:txBody>
      </p:sp>
      <p:sp>
        <p:nvSpPr>
          <p:cNvPr id="177161" name="Text Box 69"/>
          <p:cNvSpPr txBox="1">
            <a:spLocks noChangeArrowheads="1"/>
          </p:cNvSpPr>
          <p:nvPr/>
        </p:nvSpPr>
        <p:spPr bwMode="auto">
          <a:xfrm>
            <a:off x="4816475" y="2971800"/>
            <a:ext cx="51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~</a:t>
            </a:r>
            <a:endParaRPr lang="nl-NL" sz="3200"/>
          </a:p>
        </p:txBody>
      </p:sp>
      <p:sp>
        <p:nvSpPr>
          <p:cNvPr id="177162" name="Text Box 70"/>
          <p:cNvSpPr txBox="1">
            <a:spLocks noChangeArrowheads="1"/>
          </p:cNvSpPr>
          <p:nvPr/>
        </p:nvSpPr>
        <p:spPr bwMode="auto">
          <a:xfrm>
            <a:off x="6775450" y="1989138"/>
            <a:ext cx="2111375" cy="8604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Absolute</a:t>
            </a:r>
          </a:p>
          <a:p>
            <a:pPr algn="ctr" eaLnBrk="1" hangingPunct="1"/>
            <a:r>
              <a:rPr lang="en-US" sz="2400"/>
              <a:t>Percentages</a:t>
            </a:r>
            <a:endParaRPr lang="nl-NL" sz="2400"/>
          </a:p>
        </p:txBody>
      </p:sp>
      <p:sp>
        <p:nvSpPr>
          <p:cNvPr id="177163" name="Rectangle 71"/>
          <p:cNvSpPr>
            <a:spLocks noChangeArrowheads="1"/>
          </p:cNvSpPr>
          <p:nvPr/>
        </p:nvSpPr>
        <p:spPr bwMode="auto">
          <a:xfrm>
            <a:off x="4999038" y="4519613"/>
            <a:ext cx="1096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400">
                <a:solidFill>
                  <a:schemeClr val="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1.9%</a:t>
            </a:r>
            <a:endParaRPr lang="nl-NL" sz="2400">
              <a:solidFill>
                <a:schemeClr val="hlink"/>
              </a:solidFill>
              <a:latin typeface="Courier New" pitchFamily="-105" charset="0"/>
              <a:ea typeface="MS Mincho" pitchFamily="49" charset="-128"/>
              <a:cs typeface="MS Mincho" pitchFamily="49" charset="-128"/>
            </a:endParaRPr>
          </a:p>
        </p:txBody>
      </p:sp>
      <p:sp>
        <p:nvSpPr>
          <p:cNvPr id="177164" name="Text Box 72"/>
          <p:cNvSpPr txBox="1">
            <a:spLocks noChangeArrowheads="1"/>
          </p:cNvSpPr>
          <p:nvPr/>
        </p:nvSpPr>
        <p:spPr bwMode="auto">
          <a:xfrm>
            <a:off x="4800600" y="3733800"/>
            <a:ext cx="51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&gt;</a:t>
            </a:r>
            <a:endParaRPr lang="nl-NL" sz="3200"/>
          </a:p>
        </p:txBody>
      </p:sp>
      <p:sp>
        <p:nvSpPr>
          <p:cNvPr id="177165" name="Text Box 73"/>
          <p:cNvSpPr txBox="1">
            <a:spLocks noChangeArrowheads="1"/>
          </p:cNvSpPr>
          <p:nvPr/>
        </p:nvSpPr>
        <p:spPr bwMode="auto">
          <a:xfrm>
            <a:off x="3419475" y="2997200"/>
            <a:ext cx="51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&lt;</a:t>
            </a:r>
            <a:endParaRPr lang="nl-NL" sz="3200"/>
          </a:p>
        </p:txBody>
      </p:sp>
      <p:sp>
        <p:nvSpPr>
          <p:cNvPr id="177166" name="Text Box 74"/>
          <p:cNvSpPr txBox="1">
            <a:spLocks noChangeArrowheads="1"/>
          </p:cNvSpPr>
          <p:nvPr/>
        </p:nvSpPr>
        <p:spPr bwMode="auto">
          <a:xfrm>
            <a:off x="3478213" y="3713163"/>
            <a:ext cx="517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~</a:t>
            </a:r>
            <a:endParaRPr lang="nl-NL" sz="3200"/>
          </a:p>
        </p:txBody>
      </p:sp>
      <p:sp>
        <p:nvSpPr>
          <p:cNvPr id="177167" name="Text Box 75"/>
          <p:cNvSpPr txBox="1">
            <a:spLocks noChangeArrowheads="1"/>
          </p:cNvSpPr>
          <p:nvPr/>
        </p:nvSpPr>
        <p:spPr bwMode="auto">
          <a:xfrm>
            <a:off x="3492500" y="4433888"/>
            <a:ext cx="517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~</a:t>
            </a:r>
            <a:endParaRPr lang="nl-NL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7817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2840A5-020B-3645-86CB-4A7028483195}" type="slidenum">
              <a:rPr lang="en-US" smtClean="0"/>
              <a:pPr/>
              <a:t>161</a:t>
            </a:fld>
            <a:endParaRPr lang="en-US" smtClean="0"/>
          </a:p>
        </p:txBody>
      </p:sp>
      <p:sp>
        <p:nvSpPr>
          <p:cNvPr id="1781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major PoS</a:t>
            </a:r>
            <a:endParaRPr lang="en-GB"/>
          </a:p>
        </p:txBody>
      </p:sp>
      <p:sp>
        <p:nvSpPr>
          <p:cNvPr id="178181" name="Rectangle 3"/>
          <p:cNvSpPr>
            <a:spLocks noChangeArrowheads="1"/>
          </p:cNvSpPr>
          <p:nvPr/>
        </p:nvSpPr>
        <p:spPr bwMode="auto">
          <a:xfrm>
            <a:off x="3175" y="865188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178182" name="Group 4"/>
          <p:cNvGrpSpPr>
            <a:grpSpLocks/>
          </p:cNvGrpSpPr>
          <p:nvPr/>
        </p:nvGrpSpPr>
        <p:grpSpPr bwMode="auto">
          <a:xfrm>
            <a:off x="762000" y="2351088"/>
            <a:ext cx="5730875" cy="3668712"/>
            <a:chOff x="-3" y="458"/>
            <a:chExt cx="3610" cy="2311"/>
          </a:xfrm>
        </p:grpSpPr>
        <p:grpSp>
          <p:nvGrpSpPr>
            <p:cNvPr id="178197" name="Group 5"/>
            <p:cNvGrpSpPr>
              <a:grpSpLocks/>
            </p:cNvGrpSpPr>
            <p:nvPr/>
          </p:nvGrpSpPr>
          <p:grpSpPr bwMode="auto">
            <a:xfrm>
              <a:off x="0" y="461"/>
              <a:ext cx="3604" cy="2305"/>
              <a:chOff x="0" y="461"/>
              <a:chExt cx="3604" cy="2305"/>
            </a:xfrm>
          </p:grpSpPr>
          <p:grpSp>
            <p:nvGrpSpPr>
              <p:cNvPr id="178199" name="Group 6"/>
              <p:cNvGrpSpPr>
                <a:grpSpLocks/>
              </p:cNvGrpSpPr>
              <p:nvPr/>
            </p:nvGrpSpPr>
            <p:grpSpPr bwMode="auto">
              <a:xfrm>
                <a:off x="0" y="461"/>
                <a:ext cx="1031" cy="461"/>
                <a:chOff x="0" y="461"/>
                <a:chExt cx="1031" cy="461"/>
              </a:xfrm>
            </p:grpSpPr>
            <p:sp>
              <p:nvSpPr>
                <p:cNvPr id="178257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46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2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000" b="0">
                    <a:latin typeface="Times New Roman" pitchFamily="-105" charset="0"/>
                  </a:endParaRPr>
                </a:p>
              </p:txBody>
            </p:sp>
            <p:sp>
              <p:nvSpPr>
                <p:cNvPr id="178258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46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8200" name="Group 9"/>
              <p:cNvGrpSpPr>
                <a:grpSpLocks/>
              </p:cNvGrpSpPr>
              <p:nvPr/>
            </p:nvGrpSpPr>
            <p:grpSpPr bwMode="auto">
              <a:xfrm>
                <a:off x="1031" y="461"/>
                <a:ext cx="879" cy="461"/>
                <a:chOff x="1031" y="461"/>
                <a:chExt cx="879" cy="461"/>
              </a:xfrm>
            </p:grpSpPr>
            <p:sp>
              <p:nvSpPr>
                <p:cNvPr id="178255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46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000" b="0">
                    <a:latin typeface="Times New Roman" pitchFamily="-105" charset="0"/>
                  </a:endParaRPr>
                </a:p>
              </p:txBody>
            </p:sp>
            <p:sp>
              <p:nvSpPr>
                <p:cNvPr id="178256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46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8201" name="Group 12"/>
              <p:cNvGrpSpPr>
                <a:grpSpLocks/>
              </p:cNvGrpSpPr>
              <p:nvPr/>
            </p:nvGrpSpPr>
            <p:grpSpPr bwMode="auto">
              <a:xfrm>
                <a:off x="1910" y="461"/>
                <a:ext cx="815" cy="461"/>
                <a:chOff x="1910" y="461"/>
                <a:chExt cx="815" cy="461"/>
              </a:xfrm>
            </p:grpSpPr>
            <p:sp>
              <p:nvSpPr>
                <p:cNvPr id="178253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46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000" b="0">
                    <a:latin typeface="Times New Roman" pitchFamily="-105" charset="0"/>
                  </a:endParaRPr>
                </a:p>
              </p:txBody>
            </p:sp>
            <p:sp>
              <p:nvSpPr>
                <p:cNvPr id="178254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46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8202" name="Group 15"/>
              <p:cNvGrpSpPr>
                <a:grpSpLocks/>
              </p:cNvGrpSpPr>
              <p:nvPr/>
            </p:nvGrpSpPr>
            <p:grpSpPr bwMode="auto">
              <a:xfrm>
                <a:off x="2725" y="461"/>
                <a:ext cx="879" cy="461"/>
                <a:chOff x="2725" y="461"/>
                <a:chExt cx="879" cy="461"/>
              </a:xfrm>
            </p:grpSpPr>
            <p:sp>
              <p:nvSpPr>
                <p:cNvPr id="178251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46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b="0">
                    <a:latin typeface="Times New Roman" pitchFamily="-105" charset="0"/>
                  </a:endParaRPr>
                </a:p>
              </p:txBody>
            </p:sp>
            <p:sp>
              <p:nvSpPr>
                <p:cNvPr id="178252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46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8203" name="Group 18"/>
              <p:cNvGrpSpPr>
                <a:grpSpLocks/>
              </p:cNvGrpSpPr>
              <p:nvPr/>
            </p:nvGrpSpPr>
            <p:grpSpPr bwMode="auto">
              <a:xfrm>
                <a:off x="0" y="922"/>
                <a:ext cx="1031" cy="461"/>
                <a:chOff x="0" y="922"/>
                <a:chExt cx="1031" cy="461"/>
              </a:xfrm>
            </p:grpSpPr>
            <p:sp>
              <p:nvSpPr>
                <p:cNvPr id="178249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92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00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N</a:t>
                  </a:r>
                  <a:endParaRPr lang="nl-NL" sz="2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000" b="0">
                    <a:latin typeface="Times New Roman" pitchFamily="-105" charset="0"/>
                  </a:endParaRPr>
                </a:p>
              </p:txBody>
            </p:sp>
            <p:sp>
              <p:nvSpPr>
                <p:cNvPr id="178250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92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8204" name="Group 21"/>
              <p:cNvGrpSpPr>
                <a:grpSpLocks/>
              </p:cNvGrpSpPr>
              <p:nvPr/>
            </p:nvGrpSpPr>
            <p:grpSpPr bwMode="auto">
              <a:xfrm>
                <a:off x="1031" y="922"/>
                <a:ext cx="879" cy="461"/>
                <a:chOff x="1031" y="922"/>
                <a:chExt cx="879" cy="461"/>
              </a:xfrm>
            </p:grpSpPr>
            <p:sp>
              <p:nvSpPr>
                <p:cNvPr id="178247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92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rgbClr val="FF0000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54.4%</a:t>
                  </a:r>
                  <a:endParaRPr lang="nl-NL" sz="2400" b="0">
                    <a:solidFill>
                      <a:srgbClr val="FF0000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b="0">
                    <a:latin typeface="Times New Roman" pitchFamily="-105" charset="0"/>
                  </a:endParaRPr>
                </a:p>
              </p:txBody>
            </p:sp>
            <p:sp>
              <p:nvSpPr>
                <p:cNvPr id="178248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92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8205" name="Group 24"/>
              <p:cNvGrpSpPr>
                <a:grpSpLocks/>
              </p:cNvGrpSpPr>
              <p:nvPr/>
            </p:nvGrpSpPr>
            <p:grpSpPr bwMode="auto">
              <a:xfrm>
                <a:off x="1910" y="922"/>
                <a:ext cx="815" cy="461"/>
                <a:chOff x="1910" y="922"/>
                <a:chExt cx="815" cy="461"/>
              </a:xfrm>
            </p:grpSpPr>
            <p:sp>
              <p:nvSpPr>
                <p:cNvPr id="178245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92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fol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37.2%</a:t>
                  </a:r>
                  <a:endParaRPr lang="nl-NL" sz="2400" b="0">
                    <a:solidFill>
                      <a:schemeClr val="fol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8246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92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8206" name="Group 27"/>
              <p:cNvGrpSpPr>
                <a:grpSpLocks/>
              </p:cNvGrpSpPr>
              <p:nvPr/>
            </p:nvGrpSpPr>
            <p:grpSpPr bwMode="auto">
              <a:xfrm>
                <a:off x="2725" y="922"/>
                <a:ext cx="879" cy="461"/>
                <a:chOff x="2725" y="922"/>
                <a:chExt cx="879" cy="461"/>
              </a:xfrm>
            </p:grpSpPr>
            <p:sp>
              <p:nvSpPr>
                <p:cNvPr id="178243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92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fol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40.7%</a:t>
                  </a:r>
                  <a:endParaRPr lang="nl-NL" sz="2400" b="0">
                    <a:solidFill>
                      <a:schemeClr val="fol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8244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92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8207" name="Group 30"/>
              <p:cNvGrpSpPr>
                <a:grpSpLocks/>
              </p:cNvGrpSpPr>
              <p:nvPr/>
            </p:nvGrpSpPr>
            <p:grpSpPr bwMode="auto">
              <a:xfrm>
                <a:off x="0" y="1383"/>
                <a:ext cx="1031" cy="461"/>
                <a:chOff x="0" y="1383"/>
                <a:chExt cx="1031" cy="461"/>
              </a:xfrm>
            </p:grpSpPr>
            <p:sp>
              <p:nvSpPr>
                <p:cNvPr id="178241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383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00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V</a:t>
                  </a:r>
                  <a:endParaRPr lang="nl-NL" sz="2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000" b="0">
                    <a:latin typeface="Times New Roman" pitchFamily="-105" charset="0"/>
                  </a:endParaRPr>
                </a:p>
              </p:txBody>
            </p:sp>
            <p:sp>
              <p:nvSpPr>
                <p:cNvPr id="178242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383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8208" name="Group 33"/>
              <p:cNvGrpSpPr>
                <a:grpSpLocks/>
              </p:cNvGrpSpPr>
              <p:nvPr/>
            </p:nvGrpSpPr>
            <p:grpSpPr bwMode="auto">
              <a:xfrm>
                <a:off x="1031" y="1383"/>
                <a:ext cx="879" cy="461"/>
                <a:chOff x="1031" y="1383"/>
                <a:chExt cx="879" cy="461"/>
              </a:xfrm>
            </p:grpSpPr>
            <p:sp>
              <p:nvSpPr>
                <p:cNvPr id="178239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383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17.7%</a:t>
                  </a:r>
                  <a:endParaRPr lang="nl-NL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8240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383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8209" name="Group 36"/>
              <p:cNvGrpSpPr>
                <a:grpSpLocks/>
              </p:cNvGrpSpPr>
              <p:nvPr/>
            </p:nvGrpSpPr>
            <p:grpSpPr bwMode="auto">
              <a:xfrm>
                <a:off x="1910" y="1383"/>
                <a:ext cx="815" cy="461"/>
                <a:chOff x="1910" y="1383"/>
                <a:chExt cx="815" cy="461"/>
              </a:xfrm>
            </p:grpSpPr>
            <p:sp>
              <p:nvSpPr>
                <p:cNvPr id="178237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383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18.3%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8238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383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8210" name="Group 39"/>
              <p:cNvGrpSpPr>
                <a:grpSpLocks/>
              </p:cNvGrpSpPr>
              <p:nvPr/>
            </p:nvGrpSpPr>
            <p:grpSpPr bwMode="auto">
              <a:xfrm>
                <a:off x="2725" y="1383"/>
                <a:ext cx="879" cy="461"/>
                <a:chOff x="2725" y="1383"/>
                <a:chExt cx="879" cy="461"/>
              </a:xfrm>
            </p:grpSpPr>
            <p:sp>
              <p:nvSpPr>
                <p:cNvPr id="178235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383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4.8%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8236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383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8211" name="Group 42"/>
              <p:cNvGrpSpPr>
                <a:grpSpLocks/>
              </p:cNvGrpSpPr>
              <p:nvPr/>
            </p:nvGrpSpPr>
            <p:grpSpPr bwMode="auto">
              <a:xfrm>
                <a:off x="0" y="1844"/>
                <a:ext cx="1031" cy="461"/>
                <a:chOff x="0" y="1844"/>
                <a:chExt cx="1031" cy="461"/>
              </a:xfrm>
            </p:grpSpPr>
            <p:sp>
              <p:nvSpPr>
                <p:cNvPr id="178233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1844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00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</a:t>
                  </a:r>
                  <a:endParaRPr lang="nl-NL" sz="2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000" b="0">
                    <a:latin typeface="Times New Roman" pitchFamily="-105" charset="0"/>
                  </a:endParaRPr>
                </a:p>
              </p:txBody>
            </p:sp>
            <p:sp>
              <p:nvSpPr>
                <p:cNvPr id="178234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1844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8212" name="Group 45"/>
              <p:cNvGrpSpPr>
                <a:grpSpLocks/>
              </p:cNvGrpSpPr>
              <p:nvPr/>
            </p:nvGrpSpPr>
            <p:grpSpPr bwMode="auto">
              <a:xfrm>
                <a:off x="1031" y="1844"/>
                <a:ext cx="879" cy="461"/>
                <a:chOff x="1031" y="1844"/>
                <a:chExt cx="879" cy="461"/>
              </a:xfrm>
            </p:grpSpPr>
            <p:sp>
              <p:nvSpPr>
                <p:cNvPr id="178231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1844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8.5%</a:t>
                  </a:r>
                  <a:endParaRPr lang="nl-NL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8232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1844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8213" name="Group 48"/>
              <p:cNvGrpSpPr>
                <a:grpSpLocks/>
              </p:cNvGrpSpPr>
              <p:nvPr/>
            </p:nvGrpSpPr>
            <p:grpSpPr bwMode="auto">
              <a:xfrm>
                <a:off x="1910" y="1844"/>
                <a:ext cx="815" cy="461"/>
                <a:chOff x="1910" y="1844"/>
                <a:chExt cx="815" cy="461"/>
              </a:xfrm>
            </p:grpSpPr>
            <p:sp>
              <p:nvSpPr>
                <p:cNvPr id="178229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1844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7.4%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8230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1844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8214" name="Group 51"/>
              <p:cNvGrpSpPr>
                <a:grpSpLocks/>
              </p:cNvGrpSpPr>
              <p:nvPr/>
            </p:nvGrpSpPr>
            <p:grpSpPr bwMode="auto">
              <a:xfrm>
                <a:off x="2725" y="1844"/>
                <a:ext cx="879" cy="461"/>
                <a:chOff x="2725" y="1844"/>
                <a:chExt cx="879" cy="461"/>
              </a:xfrm>
            </p:grpSpPr>
            <p:sp>
              <p:nvSpPr>
                <p:cNvPr id="178227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1844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nl-NL" sz="2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000" b="0">
                    <a:latin typeface="Times New Roman" pitchFamily="-105" charset="0"/>
                  </a:endParaRPr>
                </a:p>
              </p:txBody>
            </p:sp>
            <p:sp>
              <p:nvSpPr>
                <p:cNvPr id="178228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1844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8215" name="Group 54"/>
              <p:cNvGrpSpPr>
                <a:grpSpLocks/>
              </p:cNvGrpSpPr>
              <p:nvPr/>
            </p:nvGrpSpPr>
            <p:grpSpPr bwMode="auto">
              <a:xfrm>
                <a:off x="0" y="2305"/>
                <a:ext cx="1031" cy="461"/>
                <a:chOff x="0" y="2305"/>
                <a:chExt cx="1031" cy="461"/>
              </a:xfrm>
            </p:grpSpPr>
            <p:sp>
              <p:nvSpPr>
                <p:cNvPr id="178225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305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nl-NL" sz="2000" b="0">
                    <a:latin typeface="Times New Roman" pitchFamily="-105" charset="0"/>
                  </a:endParaRPr>
                </a:p>
              </p:txBody>
            </p:sp>
            <p:sp>
              <p:nvSpPr>
                <p:cNvPr id="178226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305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8216" name="Group 57"/>
              <p:cNvGrpSpPr>
                <a:grpSpLocks/>
              </p:cNvGrpSpPr>
              <p:nvPr/>
            </p:nvGrpSpPr>
            <p:grpSpPr bwMode="auto">
              <a:xfrm>
                <a:off x="1031" y="2305"/>
                <a:ext cx="879" cy="461"/>
                <a:chOff x="1031" y="2305"/>
                <a:chExt cx="879" cy="461"/>
              </a:xfrm>
            </p:grpSpPr>
            <p:sp>
              <p:nvSpPr>
                <p:cNvPr id="178223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305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nl-NL" b="0">
                    <a:solidFill>
                      <a:srgbClr val="00CC00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8224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305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8217" name="Group 60"/>
              <p:cNvGrpSpPr>
                <a:grpSpLocks/>
              </p:cNvGrpSpPr>
              <p:nvPr/>
            </p:nvGrpSpPr>
            <p:grpSpPr bwMode="auto">
              <a:xfrm>
                <a:off x="1910" y="2305"/>
                <a:ext cx="815" cy="461"/>
                <a:chOff x="1910" y="2305"/>
                <a:chExt cx="815" cy="461"/>
              </a:xfrm>
            </p:grpSpPr>
            <p:sp>
              <p:nvSpPr>
                <p:cNvPr id="178221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305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nl-NL" sz="2000" b="0">
                    <a:solidFill>
                      <a:srgbClr val="00CC00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000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8222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305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8218" name="Group 63"/>
              <p:cNvGrpSpPr>
                <a:grpSpLocks/>
              </p:cNvGrpSpPr>
              <p:nvPr/>
            </p:nvGrpSpPr>
            <p:grpSpPr bwMode="auto">
              <a:xfrm>
                <a:off x="2725" y="2305"/>
                <a:ext cx="879" cy="461"/>
                <a:chOff x="2725" y="2305"/>
                <a:chExt cx="879" cy="461"/>
              </a:xfrm>
            </p:grpSpPr>
            <p:sp>
              <p:nvSpPr>
                <p:cNvPr id="178219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305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en-GB" sz="2000">
                    <a:latin typeface="Courier New" pitchFamily="-105" charset="0"/>
                    <a:ea typeface="MS Mincho" pitchFamily="49" charset="-128"/>
                    <a:cs typeface="MS Mincho" pitchFamily="49" charset="-128"/>
                  </a:endParaRPr>
                </a:p>
              </p:txBody>
            </p:sp>
            <p:sp>
              <p:nvSpPr>
                <p:cNvPr id="178220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305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78198" name="Rectangle 66"/>
            <p:cNvSpPr>
              <a:spLocks noChangeArrowheads="1"/>
            </p:cNvSpPr>
            <p:nvPr/>
          </p:nvSpPr>
          <p:spPr bwMode="auto">
            <a:xfrm>
              <a:off x="-3" y="458"/>
              <a:ext cx="3610" cy="2311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8183" name="Rectangle 67"/>
          <p:cNvSpPr>
            <a:spLocks noChangeArrowheads="1"/>
          </p:cNvSpPr>
          <p:nvPr/>
        </p:nvSpPr>
        <p:spPr bwMode="auto">
          <a:xfrm>
            <a:off x="3175" y="5260975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178184" name="Text Box 68"/>
          <p:cNvSpPr txBox="1">
            <a:spLocks noChangeArrowheads="1"/>
          </p:cNvSpPr>
          <p:nvPr/>
        </p:nvSpPr>
        <p:spPr bwMode="auto">
          <a:xfrm>
            <a:off x="4800600" y="4419600"/>
            <a:ext cx="51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&gt;</a:t>
            </a:r>
            <a:endParaRPr lang="nl-NL" sz="3200"/>
          </a:p>
        </p:txBody>
      </p:sp>
      <p:sp>
        <p:nvSpPr>
          <p:cNvPr id="178185" name="Text Box 69"/>
          <p:cNvSpPr txBox="1">
            <a:spLocks noChangeArrowheads="1"/>
          </p:cNvSpPr>
          <p:nvPr/>
        </p:nvSpPr>
        <p:spPr bwMode="auto">
          <a:xfrm>
            <a:off x="4816475" y="2994025"/>
            <a:ext cx="51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~</a:t>
            </a:r>
            <a:endParaRPr lang="nl-NL" sz="3200"/>
          </a:p>
        </p:txBody>
      </p:sp>
      <p:sp>
        <p:nvSpPr>
          <p:cNvPr id="178186" name="Text Box 70"/>
          <p:cNvSpPr txBox="1">
            <a:spLocks noChangeArrowheads="1"/>
          </p:cNvSpPr>
          <p:nvPr/>
        </p:nvSpPr>
        <p:spPr bwMode="auto">
          <a:xfrm>
            <a:off x="6775450" y="1989138"/>
            <a:ext cx="2111375" cy="8604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Absolute</a:t>
            </a:r>
          </a:p>
          <a:p>
            <a:pPr algn="ctr" eaLnBrk="1" hangingPunct="1"/>
            <a:r>
              <a:rPr lang="en-US" sz="2400"/>
              <a:t>Percentages</a:t>
            </a:r>
            <a:endParaRPr lang="nl-NL" sz="2400"/>
          </a:p>
        </p:txBody>
      </p:sp>
      <p:sp>
        <p:nvSpPr>
          <p:cNvPr id="178187" name="Rectangle 71"/>
          <p:cNvSpPr>
            <a:spLocks noChangeArrowheads="1"/>
          </p:cNvSpPr>
          <p:nvPr/>
        </p:nvSpPr>
        <p:spPr bwMode="auto">
          <a:xfrm>
            <a:off x="5013325" y="4519613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000">
                <a:solidFill>
                  <a:schemeClr val="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</a:t>
            </a:r>
            <a:r>
              <a:rPr lang="en-GB" sz="2400">
                <a:solidFill>
                  <a:schemeClr val="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1.9%</a:t>
            </a:r>
            <a:endParaRPr lang="nl-NL" sz="2400">
              <a:solidFill>
                <a:schemeClr val="hlink"/>
              </a:solidFill>
              <a:latin typeface="Courier New" pitchFamily="-105" charset="0"/>
              <a:ea typeface="MS Mincho" pitchFamily="49" charset="-128"/>
              <a:cs typeface="MS Mincho" pitchFamily="49" charset="-128"/>
            </a:endParaRPr>
          </a:p>
        </p:txBody>
      </p:sp>
      <p:sp>
        <p:nvSpPr>
          <p:cNvPr id="178188" name="Text Box 72"/>
          <p:cNvSpPr txBox="1">
            <a:spLocks noChangeArrowheads="1"/>
          </p:cNvSpPr>
          <p:nvPr/>
        </p:nvSpPr>
        <p:spPr bwMode="auto">
          <a:xfrm>
            <a:off x="4800600" y="3733800"/>
            <a:ext cx="51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&gt;</a:t>
            </a:r>
            <a:endParaRPr lang="nl-NL" sz="3200"/>
          </a:p>
        </p:txBody>
      </p:sp>
      <p:sp>
        <p:nvSpPr>
          <p:cNvPr id="178189" name="Text Box 73"/>
          <p:cNvSpPr txBox="1">
            <a:spLocks noChangeArrowheads="1"/>
          </p:cNvSpPr>
          <p:nvPr/>
        </p:nvSpPr>
        <p:spPr bwMode="auto">
          <a:xfrm>
            <a:off x="6732588" y="3767138"/>
            <a:ext cx="2211387" cy="26860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Semantic</a:t>
            </a:r>
          </a:p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Competition</a:t>
            </a:r>
            <a:r>
              <a:rPr lang="en-US" sz="2400"/>
              <a:t>:</a:t>
            </a:r>
          </a:p>
          <a:p>
            <a:pPr algn="ctr" eaLnBrk="1" hangingPunct="1"/>
            <a:endParaRPr lang="en-US" sz="2400"/>
          </a:p>
          <a:p>
            <a:pPr algn="ctr" eaLnBrk="1" hangingPunct="1"/>
            <a:r>
              <a:rPr lang="en-US" sz="2400"/>
              <a:t> V     	    A </a:t>
            </a:r>
          </a:p>
          <a:p>
            <a:pPr algn="ctr" eaLnBrk="1" hangingPunct="1"/>
            <a:endParaRPr lang="en-US" sz="2400"/>
          </a:p>
          <a:p>
            <a:pPr algn="ctr" eaLnBrk="1" hangingPunct="1"/>
            <a:endParaRPr lang="en-US" sz="2400"/>
          </a:p>
          <a:p>
            <a:pPr algn="ctr" eaLnBrk="1" hangingPunct="1"/>
            <a:r>
              <a:rPr lang="en-US" sz="2400"/>
              <a:t> N</a:t>
            </a:r>
            <a:endParaRPr lang="nl-NL" sz="2400"/>
          </a:p>
        </p:txBody>
      </p:sp>
      <p:sp>
        <p:nvSpPr>
          <p:cNvPr id="178190" name="Text Box 74"/>
          <p:cNvSpPr txBox="1">
            <a:spLocks noChangeArrowheads="1"/>
          </p:cNvSpPr>
          <p:nvPr/>
        </p:nvSpPr>
        <p:spPr bwMode="auto">
          <a:xfrm>
            <a:off x="7312025" y="3068638"/>
            <a:ext cx="917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400" i="1" u="sng"/>
              <a:t>BUT:</a:t>
            </a:r>
          </a:p>
        </p:txBody>
      </p:sp>
      <p:sp>
        <p:nvSpPr>
          <p:cNvPr id="178191" name="Text Box 77"/>
          <p:cNvSpPr txBox="1">
            <a:spLocks noChangeArrowheads="1"/>
          </p:cNvSpPr>
          <p:nvPr/>
        </p:nvSpPr>
        <p:spPr bwMode="auto">
          <a:xfrm>
            <a:off x="3419475" y="2997200"/>
            <a:ext cx="51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&lt;</a:t>
            </a:r>
            <a:endParaRPr lang="nl-NL" sz="3200"/>
          </a:p>
        </p:txBody>
      </p:sp>
      <p:sp>
        <p:nvSpPr>
          <p:cNvPr id="178192" name="Line 78"/>
          <p:cNvSpPr>
            <a:spLocks noChangeShapeType="1"/>
          </p:cNvSpPr>
          <p:nvPr/>
        </p:nvSpPr>
        <p:spPr bwMode="auto">
          <a:xfrm>
            <a:off x="7453313" y="5157788"/>
            <a:ext cx="863600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193" name="Line 79"/>
          <p:cNvSpPr>
            <a:spLocks noChangeShapeType="1"/>
          </p:cNvSpPr>
          <p:nvPr/>
        </p:nvSpPr>
        <p:spPr bwMode="auto">
          <a:xfrm rot="3340490">
            <a:off x="7092157" y="5731669"/>
            <a:ext cx="863600" cy="1587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194" name="Line 80"/>
          <p:cNvSpPr>
            <a:spLocks noChangeShapeType="1"/>
          </p:cNvSpPr>
          <p:nvPr/>
        </p:nvSpPr>
        <p:spPr bwMode="auto">
          <a:xfrm rot="7498237">
            <a:off x="7811294" y="5731669"/>
            <a:ext cx="863600" cy="1588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195" name="Text Box 81"/>
          <p:cNvSpPr txBox="1">
            <a:spLocks noChangeArrowheads="1"/>
          </p:cNvSpPr>
          <p:nvPr/>
        </p:nvSpPr>
        <p:spPr bwMode="auto">
          <a:xfrm>
            <a:off x="3492500" y="4433888"/>
            <a:ext cx="517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~</a:t>
            </a:r>
            <a:endParaRPr lang="nl-NL" sz="3200"/>
          </a:p>
        </p:txBody>
      </p:sp>
      <p:sp>
        <p:nvSpPr>
          <p:cNvPr id="178196" name="Text Box 82"/>
          <p:cNvSpPr txBox="1">
            <a:spLocks noChangeArrowheads="1"/>
          </p:cNvSpPr>
          <p:nvPr/>
        </p:nvSpPr>
        <p:spPr bwMode="auto">
          <a:xfrm>
            <a:off x="3492500" y="3716338"/>
            <a:ext cx="517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~</a:t>
            </a:r>
            <a:endParaRPr lang="nl-NL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7920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24128A-B786-2E49-95B2-3850CD33C79D}" type="slidenum">
              <a:rPr lang="en-US" smtClean="0"/>
              <a:pPr/>
              <a:t>162</a:t>
            </a:fld>
            <a:endParaRPr lang="en-US" smtClean="0"/>
          </a:p>
        </p:txBody>
      </p:sp>
      <p:sp>
        <p:nvSpPr>
          <p:cNvPr id="179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major PoS</a:t>
            </a:r>
            <a:endParaRPr lang="en-GB"/>
          </a:p>
        </p:txBody>
      </p:sp>
      <p:sp>
        <p:nvSpPr>
          <p:cNvPr id="179205" name="Rectangle 3"/>
          <p:cNvSpPr>
            <a:spLocks noChangeArrowheads="1"/>
          </p:cNvSpPr>
          <p:nvPr/>
        </p:nvSpPr>
        <p:spPr bwMode="auto">
          <a:xfrm>
            <a:off x="3175" y="865188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79206" name="Rectangle 67"/>
          <p:cNvSpPr>
            <a:spLocks noChangeArrowheads="1"/>
          </p:cNvSpPr>
          <p:nvPr/>
        </p:nvSpPr>
        <p:spPr bwMode="auto">
          <a:xfrm>
            <a:off x="3175" y="5260975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179207" name="Text Box 70"/>
          <p:cNvSpPr txBox="1">
            <a:spLocks noChangeArrowheads="1"/>
          </p:cNvSpPr>
          <p:nvPr/>
        </p:nvSpPr>
        <p:spPr bwMode="auto">
          <a:xfrm>
            <a:off x="6775450" y="1989138"/>
            <a:ext cx="2111375" cy="8604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Absolute</a:t>
            </a:r>
          </a:p>
          <a:p>
            <a:pPr algn="ctr" eaLnBrk="1" hangingPunct="1"/>
            <a:r>
              <a:rPr lang="en-US" sz="2400"/>
              <a:t>Percentages</a:t>
            </a:r>
            <a:endParaRPr lang="nl-NL" sz="2400"/>
          </a:p>
        </p:txBody>
      </p:sp>
      <p:sp>
        <p:nvSpPr>
          <p:cNvPr id="179208" name="AutoShape 73"/>
          <p:cNvSpPr>
            <a:spLocks noChangeArrowheads="1"/>
          </p:cNvSpPr>
          <p:nvPr/>
        </p:nvSpPr>
        <p:spPr bwMode="auto">
          <a:xfrm>
            <a:off x="7543800" y="3103563"/>
            <a:ext cx="533400" cy="685800"/>
          </a:xfrm>
          <a:prstGeom prst="downArrow">
            <a:avLst>
              <a:gd name="adj1" fmla="val 50000"/>
              <a:gd name="adj2" fmla="val 3214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209" name="Text Box 74"/>
          <p:cNvSpPr txBox="1">
            <a:spLocks noChangeArrowheads="1"/>
          </p:cNvSpPr>
          <p:nvPr/>
        </p:nvSpPr>
        <p:spPr bwMode="auto">
          <a:xfrm>
            <a:off x="6775450" y="4008438"/>
            <a:ext cx="2111375" cy="8604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Relative</a:t>
            </a:r>
          </a:p>
          <a:p>
            <a:pPr algn="ctr" eaLnBrk="1" hangingPunct="1"/>
            <a:r>
              <a:rPr lang="en-US" sz="2400"/>
              <a:t>Percentages</a:t>
            </a:r>
          </a:p>
        </p:txBody>
      </p:sp>
      <p:grpSp>
        <p:nvGrpSpPr>
          <p:cNvPr id="179210" name="Group 75"/>
          <p:cNvGrpSpPr>
            <a:grpSpLocks/>
          </p:cNvGrpSpPr>
          <p:nvPr/>
        </p:nvGrpSpPr>
        <p:grpSpPr bwMode="auto">
          <a:xfrm>
            <a:off x="762000" y="2351088"/>
            <a:ext cx="5730875" cy="3668712"/>
            <a:chOff x="-3" y="458"/>
            <a:chExt cx="3610" cy="2311"/>
          </a:xfrm>
        </p:grpSpPr>
        <p:grpSp>
          <p:nvGrpSpPr>
            <p:cNvPr id="179218" name="Group 76"/>
            <p:cNvGrpSpPr>
              <a:grpSpLocks/>
            </p:cNvGrpSpPr>
            <p:nvPr/>
          </p:nvGrpSpPr>
          <p:grpSpPr bwMode="auto">
            <a:xfrm>
              <a:off x="0" y="461"/>
              <a:ext cx="3604" cy="2305"/>
              <a:chOff x="0" y="461"/>
              <a:chExt cx="3604" cy="2305"/>
            </a:xfrm>
          </p:grpSpPr>
          <p:grpSp>
            <p:nvGrpSpPr>
              <p:cNvPr id="179220" name="Group 77"/>
              <p:cNvGrpSpPr>
                <a:grpSpLocks/>
              </p:cNvGrpSpPr>
              <p:nvPr/>
            </p:nvGrpSpPr>
            <p:grpSpPr bwMode="auto">
              <a:xfrm>
                <a:off x="0" y="461"/>
                <a:ext cx="1031" cy="461"/>
                <a:chOff x="0" y="461"/>
                <a:chExt cx="1031" cy="461"/>
              </a:xfrm>
            </p:grpSpPr>
            <p:sp>
              <p:nvSpPr>
                <p:cNvPr id="179278" name="Rectangle 78"/>
                <p:cNvSpPr>
                  <a:spLocks noChangeArrowheads="1"/>
                </p:cNvSpPr>
                <p:nvPr/>
              </p:nvSpPr>
              <p:spPr bwMode="auto">
                <a:xfrm>
                  <a:off x="28" y="46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2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000" b="0">
                    <a:latin typeface="Times New Roman" pitchFamily="-105" charset="0"/>
                  </a:endParaRPr>
                </a:p>
              </p:txBody>
            </p:sp>
            <p:sp>
              <p:nvSpPr>
                <p:cNvPr id="179279" name="Rectangle 79"/>
                <p:cNvSpPr>
                  <a:spLocks noChangeArrowheads="1"/>
                </p:cNvSpPr>
                <p:nvPr/>
              </p:nvSpPr>
              <p:spPr bwMode="auto">
                <a:xfrm>
                  <a:off x="0" y="46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9221" name="Group 80"/>
              <p:cNvGrpSpPr>
                <a:grpSpLocks/>
              </p:cNvGrpSpPr>
              <p:nvPr/>
            </p:nvGrpSpPr>
            <p:grpSpPr bwMode="auto">
              <a:xfrm>
                <a:off x="1031" y="461"/>
                <a:ext cx="879" cy="461"/>
                <a:chOff x="1031" y="461"/>
                <a:chExt cx="879" cy="461"/>
              </a:xfrm>
            </p:grpSpPr>
            <p:sp>
              <p:nvSpPr>
                <p:cNvPr id="179276" name="Rectangle 81"/>
                <p:cNvSpPr>
                  <a:spLocks noChangeArrowheads="1"/>
                </p:cNvSpPr>
                <p:nvPr/>
              </p:nvSpPr>
              <p:spPr bwMode="auto">
                <a:xfrm>
                  <a:off x="1059" y="46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000" b="0">
                    <a:latin typeface="Times New Roman" pitchFamily="-105" charset="0"/>
                  </a:endParaRPr>
                </a:p>
              </p:txBody>
            </p:sp>
            <p:sp>
              <p:nvSpPr>
                <p:cNvPr id="179277" name="Rectangle 82"/>
                <p:cNvSpPr>
                  <a:spLocks noChangeArrowheads="1"/>
                </p:cNvSpPr>
                <p:nvPr/>
              </p:nvSpPr>
              <p:spPr bwMode="auto">
                <a:xfrm>
                  <a:off x="1031" y="46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9222" name="Group 83"/>
              <p:cNvGrpSpPr>
                <a:grpSpLocks/>
              </p:cNvGrpSpPr>
              <p:nvPr/>
            </p:nvGrpSpPr>
            <p:grpSpPr bwMode="auto">
              <a:xfrm>
                <a:off x="1910" y="461"/>
                <a:ext cx="815" cy="461"/>
                <a:chOff x="1910" y="461"/>
                <a:chExt cx="815" cy="461"/>
              </a:xfrm>
            </p:grpSpPr>
            <p:sp>
              <p:nvSpPr>
                <p:cNvPr id="179274" name="Rectangle 84"/>
                <p:cNvSpPr>
                  <a:spLocks noChangeArrowheads="1"/>
                </p:cNvSpPr>
                <p:nvPr/>
              </p:nvSpPr>
              <p:spPr bwMode="auto">
                <a:xfrm>
                  <a:off x="1938" y="46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000" b="0">
                    <a:latin typeface="Times New Roman" pitchFamily="-105" charset="0"/>
                  </a:endParaRPr>
                </a:p>
              </p:txBody>
            </p:sp>
            <p:sp>
              <p:nvSpPr>
                <p:cNvPr id="179275" name="Rectangle 85"/>
                <p:cNvSpPr>
                  <a:spLocks noChangeArrowheads="1"/>
                </p:cNvSpPr>
                <p:nvPr/>
              </p:nvSpPr>
              <p:spPr bwMode="auto">
                <a:xfrm>
                  <a:off x="1910" y="46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9223" name="Group 86"/>
              <p:cNvGrpSpPr>
                <a:grpSpLocks/>
              </p:cNvGrpSpPr>
              <p:nvPr/>
            </p:nvGrpSpPr>
            <p:grpSpPr bwMode="auto">
              <a:xfrm>
                <a:off x="2725" y="461"/>
                <a:ext cx="879" cy="461"/>
                <a:chOff x="2725" y="461"/>
                <a:chExt cx="879" cy="461"/>
              </a:xfrm>
            </p:grpSpPr>
            <p:sp>
              <p:nvSpPr>
                <p:cNvPr id="179272" name="Rectangle 87"/>
                <p:cNvSpPr>
                  <a:spLocks noChangeArrowheads="1"/>
                </p:cNvSpPr>
                <p:nvPr/>
              </p:nvSpPr>
              <p:spPr bwMode="auto">
                <a:xfrm>
                  <a:off x="2753" y="46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b="0">
                    <a:latin typeface="Times New Roman" pitchFamily="-105" charset="0"/>
                  </a:endParaRPr>
                </a:p>
              </p:txBody>
            </p:sp>
            <p:sp>
              <p:nvSpPr>
                <p:cNvPr id="179273" name="Rectangle 88"/>
                <p:cNvSpPr>
                  <a:spLocks noChangeArrowheads="1"/>
                </p:cNvSpPr>
                <p:nvPr/>
              </p:nvSpPr>
              <p:spPr bwMode="auto">
                <a:xfrm>
                  <a:off x="2725" y="46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9224" name="Group 89"/>
              <p:cNvGrpSpPr>
                <a:grpSpLocks/>
              </p:cNvGrpSpPr>
              <p:nvPr/>
            </p:nvGrpSpPr>
            <p:grpSpPr bwMode="auto">
              <a:xfrm>
                <a:off x="0" y="922"/>
                <a:ext cx="1031" cy="461"/>
                <a:chOff x="0" y="922"/>
                <a:chExt cx="1031" cy="461"/>
              </a:xfrm>
            </p:grpSpPr>
            <p:sp>
              <p:nvSpPr>
                <p:cNvPr id="179270" name="Rectangle 90"/>
                <p:cNvSpPr>
                  <a:spLocks noChangeArrowheads="1"/>
                </p:cNvSpPr>
                <p:nvPr/>
              </p:nvSpPr>
              <p:spPr bwMode="auto">
                <a:xfrm>
                  <a:off x="28" y="92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00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N</a:t>
                  </a:r>
                  <a:endParaRPr lang="nl-NL" sz="2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000" b="0">
                    <a:latin typeface="Times New Roman" pitchFamily="-105" charset="0"/>
                  </a:endParaRPr>
                </a:p>
              </p:txBody>
            </p:sp>
            <p:sp>
              <p:nvSpPr>
                <p:cNvPr id="179271" name="Rectangle 91"/>
                <p:cNvSpPr>
                  <a:spLocks noChangeArrowheads="1"/>
                </p:cNvSpPr>
                <p:nvPr/>
              </p:nvSpPr>
              <p:spPr bwMode="auto">
                <a:xfrm>
                  <a:off x="0" y="92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9225" name="Group 92"/>
              <p:cNvGrpSpPr>
                <a:grpSpLocks/>
              </p:cNvGrpSpPr>
              <p:nvPr/>
            </p:nvGrpSpPr>
            <p:grpSpPr bwMode="auto">
              <a:xfrm>
                <a:off x="1031" y="922"/>
                <a:ext cx="879" cy="461"/>
                <a:chOff x="1031" y="922"/>
                <a:chExt cx="879" cy="461"/>
              </a:xfrm>
            </p:grpSpPr>
            <p:sp>
              <p:nvSpPr>
                <p:cNvPr id="179268" name="Rectangle 93"/>
                <p:cNvSpPr>
                  <a:spLocks noChangeArrowheads="1"/>
                </p:cNvSpPr>
                <p:nvPr/>
              </p:nvSpPr>
              <p:spPr bwMode="auto">
                <a:xfrm>
                  <a:off x="1059" y="92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rgbClr val="FF0000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54.4%</a:t>
                  </a:r>
                  <a:endParaRPr lang="nl-NL" sz="2400" b="0">
                    <a:solidFill>
                      <a:srgbClr val="FF0000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b="0">
                    <a:latin typeface="Times New Roman" pitchFamily="-105" charset="0"/>
                  </a:endParaRPr>
                </a:p>
              </p:txBody>
            </p:sp>
            <p:sp>
              <p:nvSpPr>
                <p:cNvPr id="179269" name="Rectangle 94"/>
                <p:cNvSpPr>
                  <a:spLocks noChangeArrowheads="1"/>
                </p:cNvSpPr>
                <p:nvPr/>
              </p:nvSpPr>
              <p:spPr bwMode="auto">
                <a:xfrm>
                  <a:off x="1031" y="92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9226" name="Group 95"/>
              <p:cNvGrpSpPr>
                <a:grpSpLocks/>
              </p:cNvGrpSpPr>
              <p:nvPr/>
            </p:nvGrpSpPr>
            <p:grpSpPr bwMode="auto">
              <a:xfrm>
                <a:off x="1910" y="922"/>
                <a:ext cx="815" cy="461"/>
                <a:chOff x="1910" y="922"/>
                <a:chExt cx="815" cy="461"/>
              </a:xfrm>
            </p:grpSpPr>
            <p:sp>
              <p:nvSpPr>
                <p:cNvPr id="179266" name="Rectangle 96"/>
                <p:cNvSpPr>
                  <a:spLocks noChangeArrowheads="1"/>
                </p:cNvSpPr>
                <p:nvPr/>
              </p:nvSpPr>
              <p:spPr bwMode="auto">
                <a:xfrm>
                  <a:off x="1938" y="92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fol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37.2%</a:t>
                  </a:r>
                  <a:endParaRPr lang="nl-NL" sz="2400" b="0">
                    <a:solidFill>
                      <a:schemeClr val="fol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9267" name="Rectangle 97"/>
                <p:cNvSpPr>
                  <a:spLocks noChangeArrowheads="1"/>
                </p:cNvSpPr>
                <p:nvPr/>
              </p:nvSpPr>
              <p:spPr bwMode="auto">
                <a:xfrm>
                  <a:off x="1910" y="92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9227" name="Group 98"/>
              <p:cNvGrpSpPr>
                <a:grpSpLocks/>
              </p:cNvGrpSpPr>
              <p:nvPr/>
            </p:nvGrpSpPr>
            <p:grpSpPr bwMode="auto">
              <a:xfrm>
                <a:off x="2725" y="922"/>
                <a:ext cx="879" cy="461"/>
                <a:chOff x="2725" y="922"/>
                <a:chExt cx="879" cy="461"/>
              </a:xfrm>
            </p:grpSpPr>
            <p:sp>
              <p:nvSpPr>
                <p:cNvPr id="179264" name="Rectangle 99"/>
                <p:cNvSpPr>
                  <a:spLocks noChangeArrowheads="1"/>
                </p:cNvSpPr>
                <p:nvPr/>
              </p:nvSpPr>
              <p:spPr bwMode="auto">
                <a:xfrm>
                  <a:off x="2753" y="92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fol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40.7%</a:t>
                  </a:r>
                  <a:endParaRPr lang="nl-NL" sz="2400" b="0">
                    <a:solidFill>
                      <a:schemeClr val="fol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fol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9265" name="Rectangle 100"/>
                <p:cNvSpPr>
                  <a:spLocks noChangeArrowheads="1"/>
                </p:cNvSpPr>
                <p:nvPr/>
              </p:nvSpPr>
              <p:spPr bwMode="auto">
                <a:xfrm>
                  <a:off x="2725" y="92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9228" name="Group 101"/>
              <p:cNvGrpSpPr>
                <a:grpSpLocks/>
              </p:cNvGrpSpPr>
              <p:nvPr/>
            </p:nvGrpSpPr>
            <p:grpSpPr bwMode="auto">
              <a:xfrm>
                <a:off x="0" y="1383"/>
                <a:ext cx="1031" cy="461"/>
                <a:chOff x="0" y="1383"/>
                <a:chExt cx="1031" cy="461"/>
              </a:xfrm>
            </p:grpSpPr>
            <p:sp>
              <p:nvSpPr>
                <p:cNvPr id="179262" name="Rectangle 102"/>
                <p:cNvSpPr>
                  <a:spLocks noChangeArrowheads="1"/>
                </p:cNvSpPr>
                <p:nvPr/>
              </p:nvSpPr>
              <p:spPr bwMode="auto">
                <a:xfrm>
                  <a:off x="28" y="1383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00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V</a:t>
                  </a:r>
                  <a:endParaRPr lang="nl-NL" sz="2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000" b="0">
                    <a:latin typeface="Times New Roman" pitchFamily="-105" charset="0"/>
                  </a:endParaRPr>
                </a:p>
              </p:txBody>
            </p:sp>
            <p:sp>
              <p:nvSpPr>
                <p:cNvPr id="179263" name="Rectangle 103"/>
                <p:cNvSpPr>
                  <a:spLocks noChangeArrowheads="1"/>
                </p:cNvSpPr>
                <p:nvPr/>
              </p:nvSpPr>
              <p:spPr bwMode="auto">
                <a:xfrm>
                  <a:off x="0" y="1383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9229" name="Group 104"/>
              <p:cNvGrpSpPr>
                <a:grpSpLocks/>
              </p:cNvGrpSpPr>
              <p:nvPr/>
            </p:nvGrpSpPr>
            <p:grpSpPr bwMode="auto">
              <a:xfrm>
                <a:off x="1031" y="1383"/>
                <a:ext cx="879" cy="461"/>
                <a:chOff x="1031" y="1383"/>
                <a:chExt cx="879" cy="461"/>
              </a:xfrm>
            </p:grpSpPr>
            <p:sp>
              <p:nvSpPr>
                <p:cNvPr id="179260" name="Rectangle 105"/>
                <p:cNvSpPr>
                  <a:spLocks noChangeArrowheads="1"/>
                </p:cNvSpPr>
                <p:nvPr/>
              </p:nvSpPr>
              <p:spPr bwMode="auto">
                <a:xfrm>
                  <a:off x="1059" y="1383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17.7%</a:t>
                  </a:r>
                  <a:endParaRPr lang="nl-NL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9261" name="Rectangle 106"/>
                <p:cNvSpPr>
                  <a:spLocks noChangeArrowheads="1"/>
                </p:cNvSpPr>
                <p:nvPr/>
              </p:nvSpPr>
              <p:spPr bwMode="auto">
                <a:xfrm>
                  <a:off x="1031" y="1383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9230" name="Group 107"/>
              <p:cNvGrpSpPr>
                <a:grpSpLocks/>
              </p:cNvGrpSpPr>
              <p:nvPr/>
            </p:nvGrpSpPr>
            <p:grpSpPr bwMode="auto">
              <a:xfrm>
                <a:off x="1910" y="1383"/>
                <a:ext cx="815" cy="461"/>
                <a:chOff x="1910" y="1383"/>
                <a:chExt cx="815" cy="461"/>
              </a:xfrm>
            </p:grpSpPr>
            <p:sp>
              <p:nvSpPr>
                <p:cNvPr id="179258" name="Rectangle 108"/>
                <p:cNvSpPr>
                  <a:spLocks noChangeArrowheads="1"/>
                </p:cNvSpPr>
                <p:nvPr/>
              </p:nvSpPr>
              <p:spPr bwMode="auto">
                <a:xfrm>
                  <a:off x="1938" y="1383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18.3%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9259" name="Rectangle 109"/>
                <p:cNvSpPr>
                  <a:spLocks noChangeArrowheads="1"/>
                </p:cNvSpPr>
                <p:nvPr/>
              </p:nvSpPr>
              <p:spPr bwMode="auto">
                <a:xfrm>
                  <a:off x="1910" y="1383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9231" name="Group 110"/>
              <p:cNvGrpSpPr>
                <a:grpSpLocks/>
              </p:cNvGrpSpPr>
              <p:nvPr/>
            </p:nvGrpSpPr>
            <p:grpSpPr bwMode="auto">
              <a:xfrm>
                <a:off x="2725" y="1383"/>
                <a:ext cx="879" cy="461"/>
                <a:chOff x="2725" y="1383"/>
                <a:chExt cx="879" cy="461"/>
              </a:xfrm>
            </p:grpSpPr>
            <p:sp>
              <p:nvSpPr>
                <p:cNvPr id="179256" name="Rectangle 111"/>
                <p:cNvSpPr>
                  <a:spLocks noChangeArrowheads="1"/>
                </p:cNvSpPr>
                <p:nvPr/>
              </p:nvSpPr>
              <p:spPr bwMode="auto">
                <a:xfrm>
                  <a:off x="2753" y="1383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fr-FR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4.8%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179257" name="Rectangle 112"/>
                <p:cNvSpPr>
                  <a:spLocks noChangeArrowheads="1"/>
                </p:cNvSpPr>
                <p:nvPr/>
              </p:nvSpPr>
              <p:spPr bwMode="auto">
                <a:xfrm>
                  <a:off x="2725" y="1383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9232" name="Group 113"/>
              <p:cNvGrpSpPr>
                <a:grpSpLocks/>
              </p:cNvGrpSpPr>
              <p:nvPr/>
            </p:nvGrpSpPr>
            <p:grpSpPr bwMode="auto">
              <a:xfrm>
                <a:off x="0" y="1844"/>
                <a:ext cx="1031" cy="461"/>
                <a:chOff x="0" y="1844"/>
                <a:chExt cx="1031" cy="461"/>
              </a:xfrm>
            </p:grpSpPr>
            <p:sp>
              <p:nvSpPr>
                <p:cNvPr id="179254" name="Rectangle 114"/>
                <p:cNvSpPr>
                  <a:spLocks noChangeArrowheads="1"/>
                </p:cNvSpPr>
                <p:nvPr/>
              </p:nvSpPr>
              <p:spPr bwMode="auto">
                <a:xfrm>
                  <a:off x="28" y="1844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00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</a:t>
                  </a:r>
                  <a:endParaRPr lang="nl-NL" sz="2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000" b="0">
                    <a:latin typeface="Times New Roman" pitchFamily="-105" charset="0"/>
                  </a:endParaRPr>
                </a:p>
              </p:txBody>
            </p:sp>
            <p:sp>
              <p:nvSpPr>
                <p:cNvPr id="179255" name="Rectangle 115"/>
                <p:cNvSpPr>
                  <a:spLocks noChangeArrowheads="1"/>
                </p:cNvSpPr>
                <p:nvPr/>
              </p:nvSpPr>
              <p:spPr bwMode="auto">
                <a:xfrm>
                  <a:off x="0" y="1844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9233" name="Group 116"/>
              <p:cNvGrpSpPr>
                <a:grpSpLocks/>
              </p:cNvGrpSpPr>
              <p:nvPr/>
            </p:nvGrpSpPr>
            <p:grpSpPr bwMode="auto">
              <a:xfrm>
                <a:off x="1031" y="1844"/>
                <a:ext cx="879" cy="461"/>
                <a:chOff x="1031" y="1844"/>
                <a:chExt cx="879" cy="461"/>
              </a:xfrm>
            </p:grpSpPr>
            <p:sp>
              <p:nvSpPr>
                <p:cNvPr id="179252" name="Rectangle 117"/>
                <p:cNvSpPr>
                  <a:spLocks noChangeArrowheads="1"/>
                </p:cNvSpPr>
                <p:nvPr/>
              </p:nvSpPr>
              <p:spPr bwMode="auto">
                <a:xfrm>
                  <a:off x="1059" y="1844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8.5%</a:t>
                  </a:r>
                  <a:endParaRPr lang="nl-NL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9253" name="Rectangle 118"/>
                <p:cNvSpPr>
                  <a:spLocks noChangeArrowheads="1"/>
                </p:cNvSpPr>
                <p:nvPr/>
              </p:nvSpPr>
              <p:spPr bwMode="auto">
                <a:xfrm>
                  <a:off x="1031" y="1844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9234" name="Group 119"/>
              <p:cNvGrpSpPr>
                <a:grpSpLocks/>
              </p:cNvGrpSpPr>
              <p:nvPr/>
            </p:nvGrpSpPr>
            <p:grpSpPr bwMode="auto">
              <a:xfrm>
                <a:off x="1910" y="1844"/>
                <a:ext cx="815" cy="461"/>
                <a:chOff x="1910" y="1844"/>
                <a:chExt cx="815" cy="461"/>
              </a:xfrm>
            </p:grpSpPr>
            <p:sp>
              <p:nvSpPr>
                <p:cNvPr id="179250" name="Rectangle 120"/>
                <p:cNvSpPr>
                  <a:spLocks noChangeArrowheads="1"/>
                </p:cNvSpPr>
                <p:nvPr/>
              </p:nvSpPr>
              <p:spPr bwMode="auto">
                <a:xfrm>
                  <a:off x="1938" y="1844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7.4%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9251" name="Rectangle 121"/>
                <p:cNvSpPr>
                  <a:spLocks noChangeArrowheads="1"/>
                </p:cNvSpPr>
                <p:nvPr/>
              </p:nvSpPr>
              <p:spPr bwMode="auto">
                <a:xfrm>
                  <a:off x="1910" y="1844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9235" name="Group 122"/>
              <p:cNvGrpSpPr>
                <a:grpSpLocks/>
              </p:cNvGrpSpPr>
              <p:nvPr/>
            </p:nvGrpSpPr>
            <p:grpSpPr bwMode="auto">
              <a:xfrm>
                <a:off x="2725" y="1844"/>
                <a:ext cx="879" cy="461"/>
                <a:chOff x="2725" y="1844"/>
                <a:chExt cx="879" cy="461"/>
              </a:xfrm>
            </p:grpSpPr>
            <p:sp>
              <p:nvSpPr>
                <p:cNvPr id="179248" name="Rectangle 123"/>
                <p:cNvSpPr>
                  <a:spLocks noChangeArrowheads="1"/>
                </p:cNvSpPr>
                <p:nvPr/>
              </p:nvSpPr>
              <p:spPr bwMode="auto">
                <a:xfrm>
                  <a:off x="2753" y="1844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nl-NL" sz="2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000" b="0">
                    <a:latin typeface="Times New Roman" pitchFamily="-105" charset="0"/>
                  </a:endParaRPr>
                </a:p>
              </p:txBody>
            </p:sp>
            <p:sp>
              <p:nvSpPr>
                <p:cNvPr id="179249" name="Rectangle 124"/>
                <p:cNvSpPr>
                  <a:spLocks noChangeArrowheads="1"/>
                </p:cNvSpPr>
                <p:nvPr/>
              </p:nvSpPr>
              <p:spPr bwMode="auto">
                <a:xfrm>
                  <a:off x="2725" y="1844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9236" name="Group 125"/>
              <p:cNvGrpSpPr>
                <a:grpSpLocks/>
              </p:cNvGrpSpPr>
              <p:nvPr/>
            </p:nvGrpSpPr>
            <p:grpSpPr bwMode="auto">
              <a:xfrm>
                <a:off x="0" y="2305"/>
                <a:ext cx="1031" cy="461"/>
                <a:chOff x="0" y="2305"/>
                <a:chExt cx="1031" cy="461"/>
              </a:xfrm>
            </p:grpSpPr>
            <p:sp>
              <p:nvSpPr>
                <p:cNvPr id="179246" name="Rectangle 126"/>
                <p:cNvSpPr>
                  <a:spLocks noChangeArrowheads="1"/>
                </p:cNvSpPr>
                <p:nvPr/>
              </p:nvSpPr>
              <p:spPr bwMode="auto">
                <a:xfrm>
                  <a:off x="28" y="2305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nl-NL" sz="2000" b="0">
                    <a:latin typeface="Times New Roman" pitchFamily="-105" charset="0"/>
                  </a:endParaRPr>
                </a:p>
              </p:txBody>
            </p:sp>
            <p:sp>
              <p:nvSpPr>
                <p:cNvPr id="179247" name="Rectangle 127"/>
                <p:cNvSpPr>
                  <a:spLocks noChangeArrowheads="1"/>
                </p:cNvSpPr>
                <p:nvPr/>
              </p:nvSpPr>
              <p:spPr bwMode="auto">
                <a:xfrm>
                  <a:off x="0" y="2305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9237" name="Group 128"/>
              <p:cNvGrpSpPr>
                <a:grpSpLocks/>
              </p:cNvGrpSpPr>
              <p:nvPr/>
            </p:nvGrpSpPr>
            <p:grpSpPr bwMode="auto">
              <a:xfrm>
                <a:off x="1031" y="2305"/>
                <a:ext cx="879" cy="461"/>
                <a:chOff x="1031" y="2305"/>
                <a:chExt cx="879" cy="461"/>
              </a:xfrm>
            </p:grpSpPr>
            <p:sp>
              <p:nvSpPr>
                <p:cNvPr id="179244" name="Rectangle 129"/>
                <p:cNvSpPr>
                  <a:spLocks noChangeArrowheads="1"/>
                </p:cNvSpPr>
                <p:nvPr/>
              </p:nvSpPr>
              <p:spPr bwMode="auto">
                <a:xfrm>
                  <a:off x="1059" y="2305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nl-NL" b="0">
                    <a:solidFill>
                      <a:srgbClr val="00CC00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9245" name="Rectangle 130"/>
                <p:cNvSpPr>
                  <a:spLocks noChangeArrowheads="1"/>
                </p:cNvSpPr>
                <p:nvPr/>
              </p:nvSpPr>
              <p:spPr bwMode="auto">
                <a:xfrm>
                  <a:off x="1031" y="2305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9238" name="Group 131"/>
              <p:cNvGrpSpPr>
                <a:grpSpLocks/>
              </p:cNvGrpSpPr>
              <p:nvPr/>
            </p:nvGrpSpPr>
            <p:grpSpPr bwMode="auto">
              <a:xfrm>
                <a:off x="1910" y="2305"/>
                <a:ext cx="815" cy="461"/>
                <a:chOff x="1910" y="2305"/>
                <a:chExt cx="815" cy="461"/>
              </a:xfrm>
            </p:grpSpPr>
            <p:sp>
              <p:nvSpPr>
                <p:cNvPr id="179242" name="Rectangle 132"/>
                <p:cNvSpPr>
                  <a:spLocks noChangeArrowheads="1"/>
                </p:cNvSpPr>
                <p:nvPr/>
              </p:nvSpPr>
              <p:spPr bwMode="auto">
                <a:xfrm>
                  <a:off x="1938" y="2305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nl-NL" sz="2000" b="0">
                    <a:solidFill>
                      <a:srgbClr val="00CC00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000" b="0">
                    <a:solidFill>
                      <a:srgbClr val="00CC00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179243" name="Rectangle 133"/>
                <p:cNvSpPr>
                  <a:spLocks noChangeArrowheads="1"/>
                </p:cNvSpPr>
                <p:nvPr/>
              </p:nvSpPr>
              <p:spPr bwMode="auto">
                <a:xfrm>
                  <a:off x="1910" y="2305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9239" name="Group 134"/>
              <p:cNvGrpSpPr>
                <a:grpSpLocks/>
              </p:cNvGrpSpPr>
              <p:nvPr/>
            </p:nvGrpSpPr>
            <p:grpSpPr bwMode="auto">
              <a:xfrm>
                <a:off x="2725" y="2305"/>
                <a:ext cx="879" cy="461"/>
                <a:chOff x="2725" y="2305"/>
                <a:chExt cx="879" cy="461"/>
              </a:xfrm>
            </p:grpSpPr>
            <p:sp>
              <p:nvSpPr>
                <p:cNvPr id="179240" name="Rectangle 135"/>
                <p:cNvSpPr>
                  <a:spLocks noChangeArrowheads="1"/>
                </p:cNvSpPr>
                <p:nvPr/>
              </p:nvSpPr>
              <p:spPr bwMode="auto">
                <a:xfrm>
                  <a:off x="2753" y="2305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endParaRPr lang="en-GB" sz="2000">
                    <a:latin typeface="Courier New" pitchFamily="-105" charset="0"/>
                    <a:ea typeface="MS Mincho" pitchFamily="49" charset="-128"/>
                    <a:cs typeface="MS Mincho" pitchFamily="49" charset="-128"/>
                  </a:endParaRPr>
                </a:p>
              </p:txBody>
            </p:sp>
            <p:sp>
              <p:nvSpPr>
                <p:cNvPr id="179241" name="Rectangle 136"/>
                <p:cNvSpPr>
                  <a:spLocks noChangeArrowheads="1"/>
                </p:cNvSpPr>
                <p:nvPr/>
              </p:nvSpPr>
              <p:spPr bwMode="auto">
                <a:xfrm>
                  <a:off x="2725" y="2305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79219" name="Rectangle 137"/>
            <p:cNvSpPr>
              <a:spLocks noChangeArrowheads="1"/>
            </p:cNvSpPr>
            <p:nvPr/>
          </p:nvSpPr>
          <p:spPr bwMode="auto">
            <a:xfrm>
              <a:off x="-3" y="458"/>
              <a:ext cx="3610" cy="2311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9211" name="Text Box 138"/>
          <p:cNvSpPr txBox="1">
            <a:spLocks noChangeArrowheads="1"/>
          </p:cNvSpPr>
          <p:nvPr/>
        </p:nvSpPr>
        <p:spPr bwMode="auto">
          <a:xfrm>
            <a:off x="3419475" y="2997200"/>
            <a:ext cx="51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&lt;</a:t>
            </a:r>
            <a:endParaRPr lang="nl-NL" sz="3200"/>
          </a:p>
        </p:txBody>
      </p:sp>
      <p:sp>
        <p:nvSpPr>
          <p:cNvPr id="179212" name="Text Box 139"/>
          <p:cNvSpPr txBox="1">
            <a:spLocks noChangeArrowheads="1"/>
          </p:cNvSpPr>
          <p:nvPr/>
        </p:nvSpPr>
        <p:spPr bwMode="auto">
          <a:xfrm>
            <a:off x="4787900" y="3713163"/>
            <a:ext cx="517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&gt;</a:t>
            </a:r>
            <a:endParaRPr lang="nl-NL" sz="3200"/>
          </a:p>
        </p:txBody>
      </p:sp>
      <p:sp>
        <p:nvSpPr>
          <p:cNvPr id="179213" name="Text Box 140"/>
          <p:cNvSpPr txBox="1">
            <a:spLocks noChangeArrowheads="1"/>
          </p:cNvSpPr>
          <p:nvPr/>
        </p:nvSpPr>
        <p:spPr bwMode="auto">
          <a:xfrm>
            <a:off x="4787900" y="4433888"/>
            <a:ext cx="517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&gt;</a:t>
            </a:r>
            <a:endParaRPr lang="nl-NL" sz="3200"/>
          </a:p>
        </p:txBody>
      </p:sp>
      <p:sp>
        <p:nvSpPr>
          <p:cNvPr id="179214" name="Rectangle 141"/>
          <p:cNvSpPr>
            <a:spLocks noChangeArrowheads="1"/>
          </p:cNvSpPr>
          <p:nvPr/>
        </p:nvSpPr>
        <p:spPr bwMode="auto">
          <a:xfrm>
            <a:off x="5013325" y="4519613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000">
                <a:solidFill>
                  <a:schemeClr val="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 </a:t>
            </a:r>
            <a:r>
              <a:rPr lang="en-GB" sz="2400">
                <a:solidFill>
                  <a:schemeClr val="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1.9%</a:t>
            </a:r>
            <a:endParaRPr lang="nl-NL" sz="2400">
              <a:solidFill>
                <a:schemeClr val="hlink"/>
              </a:solidFill>
              <a:latin typeface="Courier New" pitchFamily="-105" charset="0"/>
              <a:ea typeface="MS Mincho" pitchFamily="49" charset="-128"/>
              <a:cs typeface="MS Mincho" pitchFamily="49" charset="-128"/>
            </a:endParaRPr>
          </a:p>
        </p:txBody>
      </p:sp>
      <p:sp>
        <p:nvSpPr>
          <p:cNvPr id="179215" name="Text Box 142"/>
          <p:cNvSpPr txBox="1">
            <a:spLocks noChangeArrowheads="1"/>
          </p:cNvSpPr>
          <p:nvPr/>
        </p:nvSpPr>
        <p:spPr bwMode="auto">
          <a:xfrm>
            <a:off x="4816475" y="2971800"/>
            <a:ext cx="51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~</a:t>
            </a:r>
            <a:endParaRPr lang="nl-NL" sz="3200"/>
          </a:p>
        </p:txBody>
      </p:sp>
      <p:sp>
        <p:nvSpPr>
          <p:cNvPr id="179216" name="Text Box 81"/>
          <p:cNvSpPr txBox="1">
            <a:spLocks noChangeArrowheads="1"/>
          </p:cNvSpPr>
          <p:nvPr/>
        </p:nvSpPr>
        <p:spPr bwMode="auto">
          <a:xfrm>
            <a:off x="3492500" y="4433888"/>
            <a:ext cx="517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~</a:t>
            </a:r>
            <a:endParaRPr lang="nl-NL" sz="3200"/>
          </a:p>
        </p:txBody>
      </p:sp>
      <p:sp>
        <p:nvSpPr>
          <p:cNvPr id="179217" name="Text Box 82"/>
          <p:cNvSpPr txBox="1">
            <a:spLocks noChangeArrowheads="1"/>
          </p:cNvSpPr>
          <p:nvPr/>
        </p:nvSpPr>
        <p:spPr bwMode="auto">
          <a:xfrm>
            <a:off x="3492500" y="3716338"/>
            <a:ext cx="517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3200"/>
              <a:t>~</a:t>
            </a:r>
            <a:endParaRPr lang="nl-NL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802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4D3541-018B-D14A-99D1-3A32C732FE74}" type="slidenum">
              <a:rPr lang="en-US" smtClean="0"/>
              <a:pPr/>
              <a:t>163</a:t>
            </a:fld>
            <a:endParaRPr lang="en-US" smtClean="0"/>
          </a:p>
        </p:txBody>
      </p:sp>
      <p:sp>
        <p:nvSpPr>
          <p:cNvPr id="1802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major PoS</a:t>
            </a:r>
            <a:endParaRPr lang="en-GB"/>
          </a:p>
        </p:txBody>
      </p:sp>
      <p:sp>
        <p:nvSpPr>
          <p:cNvPr id="180229" name="Rectangle 3"/>
          <p:cNvSpPr>
            <a:spLocks noChangeArrowheads="1"/>
          </p:cNvSpPr>
          <p:nvPr/>
        </p:nvSpPr>
        <p:spPr bwMode="auto">
          <a:xfrm>
            <a:off x="3175" y="865188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80230" name="Rectangle 67"/>
          <p:cNvSpPr>
            <a:spLocks noChangeArrowheads="1"/>
          </p:cNvSpPr>
          <p:nvPr/>
        </p:nvSpPr>
        <p:spPr bwMode="auto">
          <a:xfrm>
            <a:off x="3175" y="5260975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180231" name="Rectangle 69"/>
          <p:cNvSpPr>
            <a:spLocks noChangeArrowheads="1"/>
          </p:cNvSpPr>
          <p:nvPr/>
        </p:nvSpPr>
        <p:spPr bwMode="auto">
          <a:xfrm>
            <a:off x="0" y="2741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graphicFrame>
        <p:nvGraphicFramePr>
          <p:cNvPr id="218411" name="Group 299"/>
          <p:cNvGraphicFramePr>
            <a:graphicFrameLocks noGrp="1"/>
          </p:cNvGraphicFramePr>
          <p:nvPr/>
        </p:nvGraphicFramePr>
        <p:xfrm>
          <a:off x="604838" y="2349500"/>
          <a:ext cx="8215312" cy="3816352"/>
        </p:xfrm>
        <a:graphic>
          <a:graphicData uri="http://schemas.openxmlformats.org/drawingml/2006/table">
            <a:tbl>
              <a:tblPr/>
              <a:tblGrid>
                <a:gridCol w="1087437"/>
                <a:gridCol w="1260475"/>
                <a:gridCol w="1173163"/>
                <a:gridCol w="1173162"/>
                <a:gridCol w="1173163"/>
                <a:gridCol w="1174750"/>
                <a:gridCol w="1173162"/>
              </a:tblGrid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PoS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QUE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GUA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N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54%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37%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41%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9%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7%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TOT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81%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62%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47%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0282" name="Rectangle 297"/>
          <p:cNvSpPr>
            <a:spLocks noChangeArrowheads="1"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sp>
        <p:nvSpPr>
          <p:cNvPr id="180283" name="Rectangle 302"/>
          <p:cNvSpPr>
            <a:spLocks noChangeArrowheads="1"/>
          </p:cNvSpPr>
          <p:nvPr/>
        </p:nvSpPr>
        <p:spPr bwMode="auto">
          <a:xfrm>
            <a:off x="1619250" y="2349500"/>
            <a:ext cx="73025" cy="38163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284" name="Rectangle 303"/>
          <p:cNvSpPr>
            <a:spLocks noChangeArrowheads="1"/>
          </p:cNvSpPr>
          <p:nvPr/>
        </p:nvSpPr>
        <p:spPr bwMode="auto">
          <a:xfrm>
            <a:off x="5219700" y="2349500"/>
            <a:ext cx="73025" cy="38163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285" name="Text Box 304"/>
          <p:cNvSpPr txBox="1">
            <a:spLocks noChangeArrowheads="1"/>
          </p:cNvSpPr>
          <p:nvPr/>
        </p:nvSpPr>
        <p:spPr bwMode="auto">
          <a:xfrm>
            <a:off x="2759075" y="1819275"/>
            <a:ext cx="1525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u="sng">
                <a:solidFill>
                  <a:schemeClr val="folHlink"/>
                </a:solidFill>
              </a:rPr>
              <a:t>Absolute</a:t>
            </a:r>
            <a:endParaRPr lang="en-US" sz="2400" u="sng">
              <a:solidFill>
                <a:schemeClr val="folHlink"/>
              </a:solidFill>
            </a:endParaRPr>
          </a:p>
        </p:txBody>
      </p:sp>
      <p:sp>
        <p:nvSpPr>
          <p:cNvPr id="180286" name="Oval 305"/>
          <p:cNvSpPr>
            <a:spLocks noChangeArrowheads="1"/>
          </p:cNvSpPr>
          <p:nvPr/>
        </p:nvSpPr>
        <p:spPr bwMode="auto">
          <a:xfrm>
            <a:off x="1547813" y="5300663"/>
            <a:ext cx="3673475" cy="720725"/>
          </a:xfrm>
          <a:prstGeom prst="ellips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8125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D0E358-2234-4740-BF08-EB2AE5E488B3}" type="slidenum">
              <a:rPr lang="en-US" smtClean="0"/>
              <a:pPr/>
              <a:t>164</a:t>
            </a:fld>
            <a:endParaRPr lang="en-US" smtClean="0"/>
          </a:p>
        </p:txBody>
      </p:sp>
      <p:sp>
        <p:nvSpPr>
          <p:cNvPr id="181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major PoS</a:t>
            </a:r>
            <a:endParaRPr lang="en-GB"/>
          </a:p>
        </p:txBody>
      </p:sp>
      <p:sp>
        <p:nvSpPr>
          <p:cNvPr id="181253" name="Rectangle 3"/>
          <p:cNvSpPr>
            <a:spLocks noChangeArrowheads="1"/>
          </p:cNvSpPr>
          <p:nvPr/>
        </p:nvSpPr>
        <p:spPr bwMode="auto">
          <a:xfrm>
            <a:off x="3175" y="865188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81254" name="Rectangle 4"/>
          <p:cNvSpPr>
            <a:spLocks noChangeArrowheads="1"/>
          </p:cNvSpPr>
          <p:nvPr/>
        </p:nvSpPr>
        <p:spPr bwMode="auto">
          <a:xfrm>
            <a:off x="3175" y="5260975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181255" name="Rectangle 5"/>
          <p:cNvSpPr>
            <a:spLocks noChangeArrowheads="1"/>
          </p:cNvSpPr>
          <p:nvPr/>
        </p:nvSpPr>
        <p:spPr bwMode="auto">
          <a:xfrm>
            <a:off x="0" y="2741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graphicFrame>
        <p:nvGraphicFramePr>
          <p:cNvPr id="324614" name="Group 6"/>
          <p:cNvGraphicFramePr>
            <a:graphicFrameLocks noGrp="1"/>
          </p:cNvGraphicFramePr>
          <p:nvPr/>
        </p:nvGraphicFramePr>
        <p:xfrm>
          <a:off x="604838" y="2349500"/>
          <a:ext cx="8215312" cy="3816352"/>
        </p:xfrm>
        <a:graphic>
          <a:graphicData uri="http://schemas.openxmlformats.org/drawingml/2006/table">
            <a:tbl>
              <a:tblPr/>
              <a:tblGrid>
                <a:gridCol w="1087437"/>
                <a:gridCol w="1260475"/>
                <a:gridCol w="1173163"/>
                <a:gridCol w="1173162"/>
                <a:gridCol w="1173163"/>
                <a:gridCol w="1174750"/>
                <a:gridCol w="1173162"/>
              </a:tblGrid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PoS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QUE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GUA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QUE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GUA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N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54%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37%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41%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68%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59%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86%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22%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29%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9%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7%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11%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12%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TOT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81%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62%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47%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1306" name="Rectangle 56"/>
          <p:cNvSpPr>
            <a:spLocks noChangeArrowheads="1"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sp>
        <p:nvSpPr>
          <p:cNvPr id="181307" name="Rectangle 57"/>
          <p:cNvSpPr>
            <a:spLocks noChangeArrowheads="1"/>
          </p:cNvSpPr>
          <p:nvPr/>
        </p:nvSpPr>
        <p:spPr bwMode="auto">
          <a:xfrm>
            <a:off x="1619250" y="2349500"/>
            <a:ext cx="73025" cy="38163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308" name="Rectangle 58"/>
          <p:cNvSpPr>
            <a:spLocks noChangeArrowheads="1"/>
          </p:cNvSpPr>
          <p:nvPr/>
        </p:nvSpPr>
        <p:spPr bwMode="auto">
          <a:xfrm>
            <a:off x="5219700" y="2349500"/>
            <a:ext cx="73025" cy="38163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309" name="Text Box 59"/>
          <p:cNvSpPr txBox="1">
            <a:spLocks noChangeArrowheads="1"/>
          </p:cNvSpPr>
          <p:nvPr/>
        </p:nvSpPr>
        <p:spPr bwMode="auto">
          <a:xfrm>
            <a:off x="2759075" y="1819275"/>
            <a:ext cx="1525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u="sng">
                <a:solidFill>
                  <a:schemeClr val="folHlink"/>
                </a:solidFill>
              </a:rPr>
              <a:t>Absolute</a:t>
            </a:r>
            <a:endParaRPr lang="en-US" sz="2400" u="sng">
              <a:solidFill>
                <a:schemeClr val="folHlink"/>
              </a:solidFill>
            </a:endParaRPr>
          </a:p>
        </p:txBody>
      </p:sp>
      <p:sp>
        <p:nvSpPr>
          <p:cNvPr id="181310" name="Text Box 60"/>
          <p:cNvSpPr txBox="1">
            <a:spLocks noChangeArrowheads="1"/>
          </p:cNvSpPr>
          <p:nvPr/>
        </p:nvSpPr>
        <p:spPr bwMode="auto">
          <a:xfrm>
            <a:off x="6300788" y="1819275"/>
            <a:ext cx="1436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u="sng">
                <a:solidFill>
                  <a:schemeClr val="hlink"/>
                </a:solidFill>
              </a:rPr>
              <a:t>Relative</a:t>
            </a:r>
            <a:endParaRPr lang="en-US" sz="2400" u="sng">
              <a:solidFill>
                <a:schemeClr val="hlink"/>
              </a:solidFill>
            </a:endParaRPr>
          </a:p>
        </p:txBody>
      </p:sp>
      <p:sp>
        <p:nvSpPr>
          <p:cNvPr id="181311" name="AutoShape 61"/>
          <p:cNvSpPr>
            <a:spLocks noChangeArrowheads="1"/>
          </p:cNvSpPr>
          <p:nvPr/>
        </p:nvSpPr>
        <p:spPr bwMode="auto">
          <a:xfrm>
            <a:off x="4643438" y="1989138"/>
            <a:ext cx="1296987" cy="215900"/>
          </a:xfrm>
          <a:prstGeom prst="rightArrow">
            <a:avLst>
              <a:gd name="adj1" fmla="val 50000"/>
              <a:gd name="adj2" fmla="val 150184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312" name="Oval 62"/>
          <p:cNvSpPr>
            <a:spLocks noChangeArrowheads="1"/>
          </p:cNvSpPr>
          <p:nvPr/>
        </p:nvSpPr>
        <p:spPr bwMode="auto">
          <a:xfrm>
            <a:off x="1547813" y="5300663"/>
            <a:ext cx="3673475" cy="720725"/>
          </a:xfrm>
          <a:prstGeom prst="ellips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313" name="Oval 63"/>
          <p:cNvSpPr>
            <a:spLocks noChangeArrowheads="1"/>
          </p:cNvSpPr>
          <p:nvPr/>
        </p:nvSpPr>
        <p:spPr bwMode="auto">
          <a:xfrm>
            <a:off x="5219700" y="5300663"/>
            <a:ext cx="3673475" cy="7207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8227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52E265B-32D4-7E43-9B64-9DB024960B4C}" type="slidenum">
              <a:rPr lang="en-US" smtClean="0"/>
              <a:pPr/>
              <a:t>165</a:t>
            </a:fld>
            <a:endParaRPr lang="en-US" smtClean="0"/>
          </a:p>
        </p:txBody>
      </p:sp>
      <p:sp>
        <p:nvSpPr>
          <p:cNvPr id="1822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major PoS</a:t>
            </a:r>
            <a:endParaRPr lang="en-GB"/>
          </a:p>
        </p:txBody>
      </p:sp>
      <p:sp>
        <p:nvSpPr>
          <p:cNvPr id="182277" name="Rectangle 3"/>
          <p:cNvSpPr>
            <a:spLocks noChangeArrowheads="1"/>
          </p:cNvSpPr>
          <p:nvPr/>
        </p:nvSpPr>
        <p:spPr bwMode="auto">
          <a:xfrm>
            <a:off x="3175" y="865188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82278" name="Rectangle 4"/>
          <p:cNvSpPr>
            <a:spLocks noChangeArrowheads="1"/>
          </p:cNvSpPr>
          <p:nvPr/>
        </p:nvSpPr>
        <p:spPr bwMode="auto">
          <a:xfrm>
            <a:off x="3175" y="5260975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182279" name="Rectangle 5"/>
          <p:cNvSpPr>
            <a:spLocks noChangeArrowheads="1"/>
          </p:cNvSpPr>
          <p:nvPr/>
        </p:nvSpPr>
        <p:spPr bwMode="auto">
          <a:xfrm>
            <a:off x="0" y="2741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graphicFrame>
        <p:nvGraphicFramePr>
          <p:cNvPr id="326662" name="Group 6"/>
          <p:cNvGraphicFramePr>
            <a:graphicFrameLocks noGrp="1"/>
          </p:cNvGraphicFramePr>
          <p:nvPr/>
        </p:nvGraphicFramePr>
        <p:xfrm>
          <a:off x="604838" y="2349500"/>
          <a:ext cx="8215312" cy="3816352"/>
        </p:xfrm>
        <a:graphic>
          <a:graphicData uri="http://schemas.openxmlformats.org/drawingml/2006/table">
            <a:tbl>
              <a:tblPr/>
              <a:tblGrid>
                <a:gridCol w="1087437"/>
                <a:gridCol w="1260475"/>
                <a:gridCol w="1173163"/>
                <a:gridCol w="1173162"/>
                <a:gridCol w="1173163"/>
                <a:gridCol w="1174750"/>
                <a:gridCol w="1173162"/>
              </a:tblGrid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PoS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QUE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GUA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QUE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GUA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N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54%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37%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41%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68%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59%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86%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22%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29%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9%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7%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11%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12%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TOT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81%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62%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47%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2330" name="Rectangle 56"/>
          <p:cNvSpPr>
            <a:spLocks noChangeArrowheads="1"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sp>
        <p:nvSpPr>
          <p:cNvPr id="182331" name="Rectangle 57"/>
          <p:cNvSpPr>
            <a:spLocks noChangeArrowheads="1"/>
          </p:cNvSpPr>
          <p:nvPr/>
        </p:nvSpPr>
        <p:spPr bwMode="auto">
          <a:xfrm>
            <a:off x="1619250" y="2349500"/>
            <a:ext cx="73025" cy="38163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332" name="Rectangle 58"/>
          <p:cNvSpPr>
            <a:spLocks noChangeArrowheads="1"/>
          </p:cNvSpPr>
          <p:nvPr/>
        </p:nvSpPr>
        <p:spPr bwMode="auto">
          <a:xfrm>
            <a:off x="5219700" y="2349500"/>
            <a:ext cx="73025" cy="38163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333" name="Text Box 59"/>
          <p:cNvSpPr txBox="1">
            <a:spLocks noChangeArrowheads="1"/>
          </p:cNvSpPr>
          <p:nvPr/>
        </p:nvSpPr>
        <p:spPr bwMode="auto">
          <a:xfrm>
            <a:off x="2759075" y="1819275"/>
            <a:ext cx="1525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u="sng">
                <a:solidFill>
                  <a:schemeClr val="folHlink"/>
                </a:solidFill>
              </a:rPr>
              <a:t>Absolute</a:t>
            </a:r>
            <a:endParaRPr lang="en-US" sz="2400" u="sng">
              <a:solidFill>
                <a:schemeClr val="folHlink"/>
              </a:solidFill>
            </a:endParaRPr>
          </a:p>
        </p:txBody>
      </p:sp>
      <p:sp>
        <p:nvSpPr>
          <p:cNvPr id="182334" name="Text Box 60"/>
          <p:cNvSpPr txBox="1">
            <a:spLocks noChangeArrowheads="1"/>
          </p:cNvSpPr>
          <p:nvPr/>
        </p:nvSpPr>
        <p:spPr bwMode="auto">
          <a:xfrm>
            <a:off x="6300788" y="1819275"/>
            <a:ext cx="1436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u="sng">
                <a:solidFill>
                  <a:schemeClr val="hlink"/>
                </a:solidFill>
              </a:rPr>
              <a:t>Relative</a:t>
            </a:r>
            <a:endParaRPr lang="en-US" sz="2400" u="sng">
              <a:solidFill>
                <a:schemeClr val="hlink"/>
              </a:solidFill>
            </a:endParaRPr>
          </a:p>
        </p:txBody>
      </p:sp>
      <p:sp>
        <p:nvSpPr>
          <p:cNvPr id="182335" name="AutoShape 61"/>
          <p:cNvSpPr>
            <a:spLocks noChangeArrowheads="1"/>
          </p:cNvSpPr>
          <p:nvPr/>
        </p:nvSpPr>
        <p:spPr bwMode="auto">
          <a:xfrm>
            <a:off x="4643438" y="1989138"/>
            <a:ext cx="1296987" cy="215900"/>
          </a:xfrm>
          <a:prstGeom prst="rightArrow">
            <a:avLst>
              <a:gd name="adj1" fmla="val 50000"/>
              <a:gd name="adj2" fmla="val 150184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336" name="Text Box 65"/>
          <p:cNvSpPr txBox="1">
            <a:spLocks noChangeArrowheads="1"/>
          </p:cNvSpPr>
          <p:nvPr/>
        </p:nvSpPr>
        <p:spPr bwMode="auto">
          <a:xfrm>
            <a:off x="6084888" y="3190875"/>
            <a:ext cx="371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/>
              <a:t>&gt;</a:t>
            </a:r>
            <a:endParaRPr lang="en-US"/>
          </a:p>
        </p:txBody>
      </p:sp>
      <p:sp>
        <p:nvSpPr>
          <p:cNvPr id="182337" name="Text Box 69"/>
          <p:cNvSpPr txBox="1">
            <a:spLocks noChangeArrowheads="1"/>
          </p:cNvSpPr>
          <p:nvPr/>
        </p:nvSpPr>
        <p:spPr bwMode="auto">
          <a:xfrm>
            <a:off x="2555875" y="3116263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/>
              <a:t>&gt;</a:t>
            </a:r>
            <a:endParaRPr lang="en-US" sz="2400"/>
          </a:p>
        </p:txBody>
      </p:sp>
      <p:sp>
        <p:nvSpPr>
          <p:cNvPr id="182338" name="Oval 70"/>
          <p:cNvSpPr>
            <a:spLocks noChangeArrowheads="1"/>
          </p:cNvSpPr>
          <p:nvPr/>
        </p:nvSpPr>
        <p:spPr bwMode="auto">
          <a:xfrm>
            <a:off x="2555875" y="3141663"/>
            <a:ext cx="431800" cy="431800"/>
          </a:xfrm>
          <a:prstGeom prst="ellipse">
            <a:avLst/>
          </a:prstGeom>
          <a:noFill/>
          <a:ln w="38100">
            <a:solidFill>
              <a:srgbClr val="10D41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339" name="Oval 71"/>
          <p:cNvSpPr>
            <a:spLocks noChangeArrowheads="1"/>
          </p:cNvSpPr>
          <p:nvPr/>
        </p:nvSpPr>
        <p:spPr bwMode="auto">
          <a:xfrm>
            <a:off x="6084888" y="3141663"/>
            <a:ext cx="431800" cy="431800"/>
          </a:xfrm>
          <a:prstGeom prst="ellipse">
            <a:avLst/>
          </a:prstGeom>
          <a:noFill/>
          <a:ln w="38100">
            <a:solidFill>
              <a:srgbClr val="10D41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340" name="Text Box 72"/>
          <p:cNvSpPr txBox="1">
            <a:spLocks noChangeArrowheads="1"/>
          </p:cNvSpPr>
          <p:nvPr/>
        </p:nvSpPr>
        <p:spPr bwMode="auto">
          <a:xfrm>
            <a:off x="8080375" y="1333500"/>
            <a:ext cx="717550" cy="838200"/>
          </a:xfrm>
          <a:prstGeom prst="rect">
            <a:avLst/>
          </a:prstGeom>
          <a:noFill/>
          <a:ln w="76200">
            <a:solidFill>
              <a:srgbClr val="10D419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4400">
                <a:solidFill>
                  <a:srgbClr val="10D419"/>
                </a:solidFill>
              </a:rPr>
              <a:t>=</a:t>
            </a:r>
            <a:endParaRPr lang="en-US" sz="4400">
              <a:solidFill>
                <a:srgbClr val="10D41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832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9425A0-2EB1-3342-8EB5-BEB71931FACE}" type="slidenum">
              <a:rPr lang="en-US" smtClean="0"/>
              <a:pPr/>
              <a:t>166</a:t>
            </a:fld>
            <a:endParaRPr lang="en-US" smtClean="0"/>
          </a:p>
        </p:txBody>
      </p:sp>
      <p:sp>
        <p:nvSpPr>
          <p:cNvPr id="183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major PoS</a:t>
            </a:r>
            <a:endParaRPr lang="en-GB"/>
          </a:p>
        </p:txBody>
      </p:sp>
      <p:sp>
        <p:nvSpPr>
          <p:cNvPr id="183301" name="Rectangle 3"/>
          <p:cNvSpPr>
            <a:spLocks noChangeArrowheads="1"/>
          </p:cNvSpPr>
          <p:nvPr/>
        </p:nvSpPr>
        <p:spPr bwMode="auto">
          <a:xfrm>
            <a:off x="3175" y="865188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83302" name="Rectangle 4"/>
          <p:cNvSpPr>
            <a:spLocks noChangeArrowheads="1"/>
          </p:cNvSpPr>
          <p:nvPr/>
        </p:nvSpPr>
        <p:spPr bwMode="auto">
          <a:xfrm>
            <a:off x="3175" y="5260975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183303" name="Rectangle 5"/>
          <p:cNvSpPr>
            <a:spLocks noChangeArrowheads="1"/>
          </p:cNvSpPr>
          <p:nvPr/>
        </p:nvSpPr>
        <p:spPr bwMode="auto">
          <a:xfrm>
            <a:off x="0" y="2741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graphicFrame>
        <p:nvGraphicFramePr>
          <p:cNvPr id="327686" name="Group 6"/>
          <p:cNvGraphicFramePr>
            <a:graphicFrameLocks noGrp="1"/>
          </p:cNvGraphicFramePr>
          <p:nvPr/>
        </p:nvGraphicFramePr>
        <p:xfrm>
          <a:off x="604838" y="2349500"/>
          <a:ext cx="8215312" cy="3816352"/>
        </p:xfrm>
        <a:graphic>
          <a:graphicData uri="http://schemas.openxmlformats.org/drawingml/2006/table">
            <a:tbl>
              <a:tblPr/>
              <a:tblGrid>
                <a:gridCol w="1087437"/>
                <a:gridCol w="1260475"/>
                <a:gridCol w="1173163"/>
                <a:gridCol w="1173162"/>
                <a:gridCol w="1173163"/>
                <a:gridCol w="1174750"/>
                <a:gridCol w="1173162"/>
              </a:tblGrid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PoS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QUE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GUA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QUE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GUA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N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54%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37%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41%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68%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59%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86%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22%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29%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9%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7%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11%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12%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TOT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81%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62%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47%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3354" name="Rectangle 56"/>
          <p:cNvSpPr>
            <a:spLocks noChangeArrowheads="1"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sp>
        <p:nvSpPr>
          <p:cNvPr id="183355" name="Rectangle 57"/>
          <p:cNvSpPr>
            <a:spLocks noChangeArrowheads="1"/>
          </p:cNvSpPr>
          <p:nvPr/>
        </p:nvSpPr>
        <p:spPr bwMode="auto">
          <a:xfrm>
            <a:off x="1619250" y="2349500"/>
            <a:ext cx="73025" cy="38163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356" name="Rectangle 58"/>
          <p:cNvSpPr>
            <a:spLocks noChangeArrowheads="1"/>
          </p:cNvSpPr>
          <p:nvPr/>
        </p:nvSpPr>
        <p:spPr bwMode="auto">
          <a:xfrm>
            <a:off x="5219700" y="2349500"/>
            <a:ext cx="73025" cy="38163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357" name="Text Box 59"/>
          <p:cNvSpPr txBox="1">
            <a:spLocks noChangeArrowheads="1"/>
          </p:cNvSpPr>
          <p:nvPr/>
        </p:nvSpPr>
        <p:spPr bwMode="auto">
          <a:xfrm>
            <a:off x="2759075" y="1819275"/>
            <a:ext cx="1525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u="sng">
                <a:solidFill>
                  <a:schemeClr val="folHlink"/>
                </a:solidFill>
              </a:rPr>
              <a:t>Absolute</a:t>
            </a:r>
            <a:endParaRPr lang="en-US" sz="2400" u="sng">
              <a:solidFill>
                <a:schemeClr val="folHlink"/>
              </a:solidFill>
            </a:endParaRPr>
          </a:p>
        </p:txBody>
      </p:sp>
      <p:sp>
        <p:nvSpPr>
          <p:cNvPr id="183358" name="Text Box 60"/>
          <p:cNvSpPr txBox="1">
            <a:spLocks noChangeArrowheads="1"/>
          </p:cNvSpPr>
          <p:nvPr/>
        </p:nvSpPr>
        <p:spPr bwMode="auto">
          <a:xfrm>
            <a:off x="6300788" y="1819275"/>
            <a:ext cx="1436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u="sng">
                <a:solidFill>
                  <a:schemeClr val="hlink"/>
                </a:solidFill>
              </a:rPr>
              <a:t>Relative</a:t>
            </a:r>
            <a:endParaRPr lang="en-US" sz="2400" u="sng">
              <a:solidFill>
                <a:schemeClr val="hlink"/>
              </a:solidFill>
            </a:endParaRPr>
          </a:p>
        </p:txBody>
      </p:sp>
      <p:sp>
        <p:nvSpPr>
          <p:cNvPr id="183359" name="AutoShape 61"/>
          <p:cNvSpPr>
            <a:spLocks noChangeArrowheads="1"/>
          </p:cNvSpPr>
          <p:nvPr/>
        </p:nvSpPr>
        <p:spPr bwMode="auto">
          <a:xfrm>
            <a:off x="4643438" y="1989138"/>
            <a:ext cx="1296987" cy="215900"/>
          </a:xfrm>
          <a:prstGeom prst="rightArrow">
            <a:avLst>
              <a:gd name="adj1" fmla="val 50000"/>
              <a:gd name="adj2" fmla="val 150184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360" name="Text Box 62"/>
          <p:cNvSpPr txBox="1">
            <a:spLocks noChangeArrowheads="1"/>
          </p:cNvSpPr>
          <p:nvPr/>
        </p:nvSpPr>
        <p:spPr bwMode="auto">
          <a:xfrm>
            <a:off x="7235825" y="3116263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/>
              <a:t>&lt;</a:t>
            </a:r>
            <a:endParaRPr lang="en-US" sz="2400"/>
          </a:p>
        </p:txBody>
      </p:sp>
      <p:sp>
        <p:nvSpPr>
          <p:cNvPr id="183361" name="Text Box 67"/>
          <p:cNvSpPr txBox="1">
            <a:spLocks noChangeArrowheads="1"/>
          </p:cNvSpPr>
          <p:nvPr/>
        </p:nvSpPr>
        <p:spPr bwMode="auto">
          <a:xfrm>
            <a:off x="3708400" y="3141663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/>
              <a:t>~</a:t>
            </a:r>
            <a:endParaRPr lang="en-US" sz="2400"/>
          </a:p>
        </p:txBody>
      </p:sp>
      <p:sp>
        <p:nvSpPr>
          <p:cNvPr id="183362" name="Oval 68"/>
          <p:cNvSpPr>
            <a:spLocks noChangeArrowheads="1"/>
          </p:cNvSpPr>
          <p:nvPr/>
        </p:nvSpPr>
        <p:spPr bwMode="auto">
          <a:xfrm>
            <a:off x="7235825" y="3141663"/>
            <a:ext cx="431800" cy="431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363" name="Oval 69"/>
          <p:cNvSpPr>
            <a:spLocks noChangeArrowheads="1"/>
          </p:cNvSpPr>
          <p:nvPr/>
        </p:nvSpPr>
        <p:spPr bwMode="auto">
          <a:xfrm>
            <a:off x="3708400" y="3141663"/>
            <a:ext cx="431800" cy="431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364" name="Rectangle 72"/>
          <p:cNvSpPr>
            <a:spLocks noChangeArrowheads="1"/>
          </p:cNvSpPr>
          <p:nvPr/>
        </p:nvSpPr>
        <p:spPr bwMode="auto">
          <a:xfrm>
            <a:off x="8088313" y="1366838"/>
            <a:ext cx="717550" cy="8382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4400">
                <a:solidFill>
                  <a:srgbClr val="FF0000"/>
                </a:solidFill>
              </a:rPr>
              <a:t>#</a:t>
            </a:r>
            <a:endParaRPr lang="en-US" sz="4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8432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5F7A24E-476A-1C44-BD25-696CDC1E2F1E}" type="slidenum">
              <a:rPr lang="en-US" smtClean="0"/>
              <a:pPr/>
              <a:t>167</a:t>
            </a:fld>
            <a:endParaRPr lang="en-US" smtClean="0"/>
          </a:p>
        </p:txBody>
      </p:sp>
      <p:sp>
        <p:nvSpPr>
          <p:cNvPr id="1843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major PoS</a:t>
            </a:r>
            <a:endParaRPr lang="en-GB"/>
          </a:p>
        </p:txBody>
      </p:sp>
      <p:sp>
        <p:nvSpPr>
          <p:cNvPr id="184325" name="Rectangle 3"/>
          <p:cNvSpPr>
            <a:spLocks noChangeArrowheads="1"/>
          </p:cNvSpPr>
          <p:nvPr/>
        </p:nvSpPr>
        <p:spPr bwMode="auto">
          <a:xfrm>
            <a:off x="3175" y="865188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84326" name="Rectangle 4"/>
          <p:cNvSpPr>
            <a:spLocks noChangeArrowheads="1"/>
          </p:cNvSpPr>
          <p:nvPr/>
        </p:nvSpPr>
        <p:spPr bwMode="auto">
          <a:xfrm>
            <a:off x="3175" y="5260975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184327" name="Rectangle 5"/>
          <p:cNvSpPr>
            <a:spLocks noChangeArrowheads="1"/>
          </p:cNvSpPr>
          <p:nvPr/>
        </p:nvSpPr>
        <p:spPr bwMode="auto">
          <a:xfrm>
            <a:off x="0" y="2741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graphicFrame>
        <p:nvGraphicFramePr>
          <p:cNvPr id="328710" name="Group 6"/>
          <p:cNvGraphicFramePr>
            <a:graphicFrameLocks noGrp="1"/>
          </p:cNvGraphicFramePr>
          <p:nvPr/>
        </p:nvGraphicFramePr>
        <p:xfrm>
          <a:off x="604838" y="2349500"/>
          <a:ext cx="8215312" cy="3816352"/>
        </p:xfrm>
        <a:graphic>
          <a:graphicData uri="http://schemas.openxmlformats.org/drawingml/2006/table">
            <a:tbl>
              <a:tblPr/>
              <a:tblGrid>
                <a:gridCol w="1087437"/>
                <a:gridCol w="1260475"/>
                <a:gridCol w="1173163"/>
                <a:gridCol w="1173162"/>
                <a:gridCol w="1173163"/>
                <a:gridCol w="1174750"/>
                <a:gridCol w="1173162"/>
              </a:tblGrid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PoS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QUE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GUA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QUE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GUA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N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54%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37%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41%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68%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59%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86%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22%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29%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9%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7%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11%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12%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TOT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81%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62%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47%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378" name="Rectangle 56"/>
          <p:cNvSpPr>
            <a:spLocks noChangeArrowheads="1"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sp>
        <p:nvSpPr>
          <p:cNvPr id="184379" name="Rectangle 57"/>
          <p:cNvSpPr>
            <a:spLocks noChangeArrowheads="1"/>
          </p:cNvSpPr>
          <p:nvPr/>
        </p:nvSpPr>
        <p:spPr bwMode="auto">
          <a:xfrm>
            <a:off x="1619250" y="2349500"/>
            <a:ext cx="73025" cy="38163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80" name="Rectangle 58"/>
          <p:cNvSpPr>
            <a:spLocks noChangeArrowheads="1"/>
          </p:cNvSpPr>
          <p:nvPr/>
        </p:nvSpPr>
        <p:spPr bwMode="auto">
          <a:xfrm>
            <a:off x="5219700" y="2349500"/>
            <a:ext cx="73025" cy="38163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81" name="Text Box 59"/>
          <p:cNvSpPr txBox="1">
            <a:spLocks noChangeArrowheads="1"/>
          </p:cNvSpPr>
          <p:nvPr/>
        </p:nvSpPr>
        <p:spPr bwMode="auto">
          <a:xfrm>
            <a:off x="2759075" y="1819275"/>
            <a:ext cx="1525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u="sng">
                <a:solidFill>
                  <a:schemeClr val="folHlink"/>
                </a:solidFill>
              </a:rPr>
              <a:t>Absolute</a:t>
            </a:r>
            <a:endParaRPr lang="en-US" sz="2400" u="sng">
              <a:solidFill>
                <a:schemeClr val="folHlink"/>
              </a:solidFill>
            </a:endParaRPr>
          </a:p>
        </p:txBody>
      </p:sp>
      <p:sp>
        <p:nvSpPr>
          <p:cNvPr id="184382" name="Text Box 60"/>
          <p:cNvSpPr txBox="1">
            <a:spLocks noChangeArrowheads="1"/>
          </p:cNvSpPr>
          <p:nvPr/>
        </p:nvSpPr>
        <p:spPr bwMode="auto">
          <a:xfrm>
            <a:off x="6300788" y="1819275"/>
            <a:ext cx="1436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u="sng">
                <a:solidFill>
                  <a:schemeClr val="hlink"/>
                </a:solidFill>
              </a:rPr>
              <a:t>Relative</a:t>
            </a:r>
            <a:endParaRPr lang="en-US" sz="2400" u="sng">
              <a:solidFill>
                <a:schemeClr val="hlink"/>
              </a:solidFill>
            </a:endParaRPr>
          </a:p>
        </p:txBody>
      </p:sp>
      <p:sp>
        <p:nvSpPr>
          <p:cNvPr id="184383" name="AutoShape 61"/>
          <p:cNvSpPr>
            <a:spLocks noChangeArrowheads="1"/>
          </p:cNvSpPr>
          <p:nvPr/>
        </p:nvSpPr>
        <p:spPr bwMode="auto">
          <a:xfrm>
            <a:off x="4643438" y="1989138"/>
            <a:ext cx="1296987" cy="215900"/>
          </a:xfrm>
          <a:prstGeom prst="rightArrow">
            <a:avLst>
              <a:gd name="adj1" fmla="val 50000"/>
              <a:gd name="adj2" fmla="val 150184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84" name="Text Box 65"/>
          <p:cNvSpPr txBox="1">
            <a:spLocks noChangeArrowheads="1"/>
          </p:cNvSpPr>
          <p:nvPr/>
        </p:nvSpPr>
        <p:spPr bwMode="auto">
          <a:xfrm>
            <a:off x="6084888" y="3860800"/>
            <a:ext cx="433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/>
              <a:t>&lt;</a:t>
            </a:r>
            <a:endParaRPr lang="en-US" sz="2400"/>
          </a:p>
        </p:txBody>
      </p:sp>
      <p:sp>
        <p:nvSpPr>
          <p:cNvPr id="184385" name="Oval 67"/>
          <p:cNvSpPr>
            <a:spLocks noChangeArrowheads="1"/>
          </p:cNvSpPr>
          <p:nvPr/>
        </p:nvSpPr>
        <p:spPr bwMode="auto">
          <a:xfrm>
            <a:off x="6084888" y="3860800"/>
            <a:ext cx="431800" cy="431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86" name="Text Box 68"/>
          <p:cNvSpPr txBox="1">
            <a:spLocks noChangeArrowheads="1"/>
          </p:cNvSpPr>
          <p:nvPr/>
        </p:nvSpPr>
        <p:spPr bwMode="auto">
          <a:xfrm>
            <a:off x="2484438" y="3860800"/>
            <a:ext cx="433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/>
              <a:t>~</a:t>
            </a:r>
            <a:endParaRPr lang="en-US" sz="2400"/>
          </a:p>
        </p:txBody>
      </p:sp>
      <p:sp>
        <p:nvSpPr>
          <p:cNvPr id="184387" name="Oval 69"/>
          <p:cNvSpPr>
            <a:spLocks noChangeArrowheads="1"/>
          </p:cNvSpPr>
          <p:nvPr/>
        </p:nvSpPr>
        <p:spPr bwMode="auto">
          <a:xfrm>
            <a:off x="2484438" y="3860800"/>
            <a:ext cx="431800" cy="431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88" name="Rectangle 70"/>
          <p:cNvSpPr>
            <a:spLocks noChangeArrowheads="1"/>
          </p:cNvSpPr>
          <p:nvPr/>
        </p:nvSpPr>
        <p:spPr bwMode="auto">
          <a:xfrm>
            <a:off x="8088313" y="1366838"/>
            <a:ext cx="717550" cy="8382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4400">
                <a:solidFill>
                  <a:srgbClr val="FF0000"/>
                </a:solidFill>
              </a:rPr>
              <a:t>#</a:t>
            </a:r>
            <a:endParaRPr lang="en-US" sz="4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8534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E06456B-5D70-594C-A6D0-6593C9AACEFC}" type="slidenum">
              <a:rPr lang="en-US" smtClean="0"/>
              <a:pPr/>
              <a:t>168</a:t>
            </a:fld>
            <a:endParaRPr lang="en-US" smtClean="0"/>
          </a:p>
        </p:txBody>
      </p:sp>
      <p:sp>
        <p:nvSpPr>
          <p:cNvPr id="185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major PoS</a:t>
            </a:r>
            <a:endParaRPr lang="en-GB"/>
          </a:p>
        </p:txBody>
      </p:sp>
      <p:sp>
        <p:nvSpPr>
          <p:cNvPr id="185349" name="Rectangle 3"/>
          <p:cNvSpPr>
            <a:spLocks noChangeArrowheads="1"/>
          </p:cNvSpPr>
          <p:nvPr/>
        </p:nvSpPr>
        <p:spPr bwMode="auto">
          <a:xfrm>
            <a:off x="3175" y="865188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85350" name="Rectangle 4"/>
          <p:cNvSpPr>
            <a:spLocks noChangeArrowheads="1"/>
          </p:cNvSpPr>
          <p:nvPr/>
        </p:nvSpPr>
        <p:spPr bwMode="auto">
          <a:xfrm>
            <a:off x="3175" y="5260975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185351" name="Rectangle 5"/>
          <p:cNvSpPr>
            <a:spLocks noChangeArrowheads="1"/>
          </p:cNvSpPr>
          <p:nvPr/>
        </p:nvSpPr>
        <p:spPr bwMode="auto">
          <a:xfrm>
            <a:off x="0" y="2741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graphicFrame>
        <p:nvGraphicFramePr>
          <p:cNvPr id="329734" name="Group 6"/>
          <p:cNvGraphicFramePr>
            <a:graphicFrameLocks noGrp="1"/>
          </p:cNvGraphicFramePr>
          <p:nvPr/>
        </p:nvGraphicFramePr>
        <p:xfrm>
          <a:off x="604838" y="2349500"/>
          <a:ext cx="8215312" cy="3816352"/>
        </p:xfrm>
        <a:graphic>
          <a:graphicData uri="http://schemas.openxmlformats.org/drawingml/2006/table">
            <a:tbl>
              <a:tblPr/>
              <a:tblGrid>
                <a:gridCol w="1087437"/>
                <a:gridCol w="1260475"/>
                <a:gridCol w="1173163"/>
                <a:gridCol w="1173162"/>
                <a:gridCol w="1173163"/>
                <a:gridCol w="1174750"/>
                <a:gridCol w="1173162"/>
              </a:tblGrid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PoS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QUE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GUA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QUE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GUA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N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54%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37%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41%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68%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59%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86%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22%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29%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9%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7%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11%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12%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TOT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81%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62%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47%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5402" name="Rectangle 56"/>
          <p:cNvSpPr>
            <a:spLocks noChangeArrowheads="1"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sp>
        <p:nvSpPr>
          <p:cNvPr id="185403" name="Rectangle 57"/>
          <p:cNvSpPr>
            <a:spLocks noChangeArrowheads="1"/>
          </p:cNvSpPr>
          <p:nvPr/>
        </p:nvSpPr>
        <p:spPr bwMode="auto">
          <a:xfrm>
            <a:off x="1619250" y="2349500"/>
            <a:ext cx="73025" cy="38163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404" name="Rectangle 58"/>
          <p:cNvSpPr>
            <a:spLocks noChangeArrowheads="1"/>
          </p:cNvSpPr>
          <p:nvPr/>
        </p:nvSpPr>
        <p:spPr bwMode="auto">
          <a:xfrm>
            <a:off x="5219700" y="2349500"/>
            <a:ext cx="73025" cy="38163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405" name="Text Box 59"/>
          <p:cNvSpPr txBox="1">
            <a:spLocks noChangeArrowheads="1"/>
          </p:cNvSpPr>
          <p:nvPr/>
        </p:nvSpPr>
        <p:spPr bwMode="auto">
          <a:xfrm>
            <a:off x="2759075" y="1819275"/>
            <a:ext cx="1525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u="sng">
                <a:solidFill>
                  <a:schemeClr val="folHlink"/>
                </a:solidFill>
              </a:rPr>
              <a:t>Absolute</a:t>
            </a:r>
            <a:endParaRPr lang="en-US" sz="2400" u="sng">
              <a:solidFill>
                <a:schemeClr val="folHlink"/>
              </a:solidFill>
            </a:endParaRPr>
          </a:p>
        </p:txBody>
      </p:sp>
      <p:sp>
        <p:nvSpPr>
          <p:cNvPr id="185406" name="Text Box 60"/>
          <p:cNvSpPr txBox="1">
            <a:spLocks noChangeArrowheads="1"/>
          </p:cNvSpPr>
          <p:nvPr/>
        </p:nvSpPr>
        <p:spPr bwMode="auto">
          <a:xfrm>
            <a:off x="6300788" y="1819275"/>
            <a:ext cx="1436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u="sng">
                <a:solidFill>
                  <a:schemeClr val="hlink"/>
                </a:solidFill>
              </a:rPr>
              <a:t>Relative</a:t>
            </a:r>
            <a:endParaRPr lang="en-US" sz="2400" u="sng">
              <a:solidFill>
                <a:schemeClr val="hlink"/>
              </a:solidFill>
            </a:endParaRPr>
          </a:p>
        </p:txBody>
      </p:sp>
      <p:sp>
        <p:nvSpPr>
          <p:cNvPr id="185407" name="AutoShape 61"/>
          <p:cNvSpPr>
            <a:spLocks noChangeArrowheads="1"/>
          </p:cNvSpPr>
          <p:nvPr/>
        </p:nvSpPr>
        <p:spPr bwMode="auto">
          <a:xfrm>
            <a:off x="4643438" y="1989138"/>
            <a:ext cx="1296987" cy="215900"/>
          </a:xfrm>
          <a:prstGeom prst="rightArrow">
            <a:avLst>
              <a:gd name="adj1" fmla="val 50000"/>
              <a:gd name="adj2" fmla="val 150184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408" name="Text Box 64"/>
          <p:cNvSpPr txBox="1">
            <a:spLocks noChangeArrowheads="1"/>
          </p:cNvSpPr>
          <p:nvPr/>
        </p:nvSpPr>
        <p:spPr bwMode="auto">
          <a:xfrm>
            <a:off x="7235825" y="4627563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/>
              <a:t>&gt;</a:t>
            </a:r>
            <a:endParaRPr lang="en-US" sz="2400"/>
          </a:p>
        </p:txBody>
      </p:sp>
      <p:sp>
        <p:nvSpPr>
          <p:cNvPr id="185409" name="Text Box 66"/>
          <p:cNvSpPr txBox="1">
            <a:spLocks noChangeArrowheads="1"/>
          </p:cNvSpPr>
          <p:nvPr/>
        </p:nvSpPr>
        <p:spPr bwMode="auto">
          <a:xfrm>
            <a:off x="7235825" y="3860800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/>
              <a:t>&gt;</a:t>
            </a:r>
            <a:endParaRPr lang="en-US" sz="2400"/>
          </a:p>
        </p:txBody>
      </p:sp>
      <p:sp>
        <p:nvSpPr>
          <p:cNvPr id="185410" name="Oval 67"/>
          <p:cNvSpPr>
            <a:spLocks noChangeArrowheads="1"/>
          </p:cNvSpPr>
          <p:nvPr/>
        </p:nvSpPr>
        <p:spPr bwMode="auto">
          <a:xfrm>
            <a:off x="7235825" y="3860800"/>
            <a:ext cx="431800" cy="431800"/>
          </a:xfrm>
          <a:prstGeom prst="ellipse">
            <a:avLst/>
          </a:prstGeom>
          <a:noFill/>
          <a:ln w="38100">
            <a:solidFill>
              <a:srgbClr val="10D41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411" name="Oval 68"/>
          <p:cNvSpPr>
            <a:spLocks noChangeArrowheads="1"/>
          </p:cNvSpPr>
          <p:nvPr/>
        </p:nvSpPr>
        <p:spPr bwMode="auto">
          <a:xfrm>
            <a:off x="7235825" y="4652963"/>
            <a:ext cx="431800" cy="431800"/>
          </a:xfrm>
          <a:prstGeom prst="ellipse">
            <a:avLst/>
          </a:prstGeom>
          <a:noFill/>
          <a:ln w="38100">
            <a:solidFill>
              <a:srgbClr val="10D41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412" name="Oval 69"/>
          <p:cNvSpPr>
            <a:spLocks noChangeArrowheads="1"/>
          </p:cNvSpPr>
          <p:nvPr/>
        </p:nvSpPr>
        <p:spPr bwMode="auto">
          <a:xfrm>
            <a:off x="3563938" y="4652963"/>
            <a:ext cx="431800" cy="431800"/>
          </a:xfrm>
          <a:prstGeom prst="ellipse">
            <a:avLst/>
          </a:prstGeom>
          <a:noFill/>
          <a:ln w="38100">
            <a:solidFill>
              <a:srgbClr val="10D41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413" name="Text Box 70"/>
          <p:cNvSpPr txBox="1">
            <a:spLocks noChangeArrowheads="1"/>
          </p:cNvSpPr>
          <p:nvPr/>
        </p:nvSpPr>
        <p:spPr bwMode="auto">
          <a:xfrm>
            <a:off x="3563938" y="4627563"/>
            <a:ext cx="433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/>
              <a:t>&gt;</a:t>
            </a:r>
            <a:endParaRPr lang="en-US" sz="2400"/>
          </a:p>
        </p:txBody>
      </p:sp>
      <p:sp>
        <p:nvSpPr>
          <p:cNvPr id="185414" name="Text Box 71"/>
          <p:cNvSpPr txBox="1">
            <a:spLocks noChangeArrowheads="1"/>
          </p:cNvSpPr>
          <p:nvPr/>
        </p:nvSpPr>
        <p:spPr bwMode="auto">
          <a:xfrm>
            <a:off x="3563938" y="3860800"/>
            <a:ext cx="433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/>
              <a:t>&gt;</a:t>
            </a:r>
            <a:endParaRPr lang="en-US" sz="2400"/>
          </a:p>
        </p:txBody>
      </p:sp>
      <p:sp>
        <p:nvSpPr>
          <p:cNvPr id="185415" name="Oval 72"/>
          <p:cNvSpPr>
            <a:spLocks noChangeArrowheads="1"/>
          </p:cNvSpPr>
          <p:nvPr/>
        </p:nvSpPr>
        <p:spPr bwMode="auto">
          <a:xfrm>
            <a:off x="3563938" y="3933825"/>
            <a:ext cx="431800" cy="431800"/>
          </a:xfrm>
          <a:prstGeom prst="ellipse">
            <a:avLst/>
          </a:prstGeom>
          <a:noFill/>
          <a:ln w="38100">
            <a:solidFill>
              <a:srgbClr val="10D41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416" name="Text Box 73"/>
          <p:cNvSpPr txBox="1">
            <a:spLocks noChangeArrowheads="1"/>
          </p:cNvSpPr>
          <p:nvPr/>
        </p:nvSpPr>
        <p:spPr bwMode="auto">
          <a:xfrm>
            <a:off x="8080375" y="1366838"/>
            <a:ext cx="717550" cy="838200"/>
          </a:xfrm>
          <a:prstGeom prst="rect">
            <a:avLst/>
          </a:prstGeom>
          <a:noFill/>
          <a:ln w="76200">
            <a:solidFill>
              <a:srgbClr val="10D419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4400">
                <a:solidFill>
                  <a:srgbClr val="10D419"/>
                </a:solidFill>
              </a:rPr>
              <a:t>=</a:t>
            </a:r>
            <a:endParaRPr lang="en-US" sz="4400">
              <a:solidFill>
                <a:srgbClr val="10D41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8637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758DFF-FB28-7147-80E5-BFBE733D5826}" type="slidenum">
              <a:rPr lang="en-US" smtClean="0"/>
              <a:pPr/>
              <a:t>169</a:t>
            </a:fld>
            <a:endParaRPr lang="en-US" smtClean="0"/>
          </a:p>
        </p:txBody>
      </p:sp>
      <p:sp>
        <p:nvSpPr>
          <p:cNvPr id="1863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600"/>
              <a:t>Borrowing</a:t>
            </a:r>
            <a:r>
              <a:rPr lang="en-US" sz="3600"/>
              <a:t> Scenario (2</a:t>
            </a:r>
            <a:r>
              <a:rPr lang="en-US" sz="3600" baseline="30000"/>
              <a:t>nd</a:t>
            </a:r>
            <a:r>
              <a:rPr lang="en-US" sz="3600"/>
              <a:t> attempt)</a:t>
            </a:r>
            <a:endParaRPr lang="nl-NL" sz="3600"/>
          </a:p>
        </p:txBody>
      </p:sp>
      <p:sp>
        <p:nvSpPr>
          <p:cNvPr id="186373" name="Text Box 3"/>
          <p:cNvSpPr txBox="1">
            <a:spLocks noChangeArrowheads="1"/>
          </p:cNvSpPr>
          <p:nvPr/>
        </p:nvSpPr>
        <p:spPr bwMode="auto">
          <a:xfrm>
            <a:off x="609600" y="2133600"/>
            <a:ext cx="4633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 u="sng"/>
              <a:t>Quechua &gt; Guaraní &gt; Otomí: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277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F13C75-E376-A840-8665-2B3DD15979BC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9940" name="Text Box 2"/>
          <p:cNvSpPr txBox="1">
            <a:spLocks noChangeArrowheads="1"/>
          </p:cNvSpPr>
          <p:nvPr/>
        </p:nvSpPr>
        <p:spPr bwMode="auto">
          <a:xfrm>
            <a:off x="1339850" y="2422525"/>
            <a:ext cx="27559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514350" indent="-514350" eaLnBrk="1" hangingPunct="1">
              <a:defRPr/>
            </a:pPr>
            <a:r>
              <a:rPr lang="en-US" sz="3200" b="0" dirty="0">
                <a:solidFill>
                  <a:schemeClr val="tx2">
                    <a:lumMod val="75000"/>
                  </a:schemeClr>
                </a:solidFill>
              </a:rPr>
              <a:t>1. Method</a:t>
            </a:r>
          </a:p>
          <a:p>
            <a:pPr marL="514350" indent="-514350" eaLnBrk="1" hangingPunct="1">
              <a:defRPr/>
            </a:pPr>
            <a:r>
              <a:rPr lang="en-US" sz="3200" b="0" dirty="0">
                <a:solidFill>
                  <a:schemeClr val="tx2">
                    <a:lumMod val="75000"/>
                  </a:schemeClr>
                </a:solidFill>
              </a:rPr>
              <a:t>2. </a:t>
            </a:r>
            <a:r>
              <a:rPr lang="en-US" sz="3200" b="0" dirty="0">
                <a:solidFill>
                  <a:srgbClr val="FF0000"/>
                </a:solidFill>
              </a:rPr>
              <a:t>Hypotheses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Overview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8739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270479-0D55-F445-926D-BC67E52F1A2E}" type="slidenum">
              <a:rPr lang="en-US" smtClean="0"/>
              <a:pPr/>
              <a:t>170</a:t>
            </a:fld>
            <a:endParaRPr lang="en-US" smtClean="0"/>
          </a:p>
        </p:txBody>
      </p:sp>
      <p:sp>
        <p:nvSpPr>
          <p:cNvPr id="1873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600"/>
              <a:t>Borrowing</a:t>
            </a:r>
            <a:r>
              <a:rPr lang="en-US" sz="3600"/>
              <a:t> Scenario (2</a:t>
            </a:r>
            <a:r>
              <a:rPr lang="en-US" sz="3600" baseline="30000"/>
              <a:t>nd</a:t>
            </a:r>
            <a:r>
              <a:rPr lang="en-US" sz="3600"/>
              <a:t> attempt)</a:t>
            </a:r>
            <a:endParaRPr lang="nl-NL" sz="3600"/>
          </a:p>
        </p:txBody>
      </p:sp>
      <p:sp>
        <p:nvSpPr>
          <p:cNvPr id="187397" name="Text Box 3"/>
          <p:cNvSpPr txBox="1">
            <a:spLocks noChangeArrowheads="1"/>
          </p:cNvSpPr>
          <p:nvPr/>
        </p:nvSpPr>
        <p:spPr bwMode="auto">
          <a:xfrm>
            <a:off x="609600" y="2133600"/>
            <a:ext cx="46339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 u="sng"/>
              <a:t>Quechua &gt; Guaraní &gt; Otomí:</a:t>
            </a:r>
          </a:p>
          <a:p>
            <a:pPr marL="457200" indent="-457200" eaLnBrk="1" hangingPunct="1">
              <a:buFontTx/>
              <a:buChar char="•"/>
            </a:pPr>
            <a:r>
              <a:rPr lang="en-US" sz="2400">
                <a:solidFill>
                  <a:schemeClr val="hlink"/>
                </a:solidFill>
              </a:rPr>
              <a:t>Borrowing of Nouns:</a:t>
            </a:r>
            <a:endParaRPr lang="en-US" sz="20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884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C11A14-25D9-D44C-9F7F-11785B17F326}" type="slidenum">
              <a:rPr lang="en-US" smtClean="0"/>
              <a:pPr/>
              <a:t>171</a:t>
            </a:fld>
            <a:endParaRPr lang="en-US" smtClean="0"/>
          </a:p>
        </p:txBody>
      </p:sp>
      <p:sp>
        <p:nvSpPr>
          <p:cNvPr id="1884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600"/>
              <a:t>Borrowing</a:t>
            </a:r>
            <a:r>
              <a:rPr lang="en-US" sz="3600"/>
              <a:t> Scenario (2</a:t>
            </a:r>
            <a:r>
              <a:rPr lang="en-US" sz="3600" baseline="30000"/>
              <a:t>nd</a:t>
            </a:r>
            <a:r>
              <a:rPr lang="en-US" sz="3600"/>
              <a:t> attempt)</a:t>
            </a:r>
            <a:endParaRPr lang="nl-NL" sz="3600"/>
          </a:p>
        </p:txBody>
      </p:sp>
      <p:sp>
        <p:nvSpPr>
          <p:cNvPr id="188421" name="Text Box 3"/>
          <p:cNvSpPr txBox="1">
            <a:spLocks noChangeArrowheads="1"/>
          </p:cNvSpPr>
          <p:nvPr/>
        </p:nvSpPr>
        <p:spPr bwMode="auto">
          <a:xfrm>
            <a:off x="609600" y="2133600"/>
            <a:ext cx="536575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 u="sng"/>
              <a:t>Quechua &gt; Guaraní &gt; Otomí:</a:t>
            </a:r>
          </a:p>
          <a:p>
            <a:pPr marL="457200" indent="-457200" eaLnBrk="1" hangingPunct="1">
              <a:buFontTx/>
              <a:buChar char="•"/>
            </a:pPr>
            <a:r>
              <a:rPr lang="en-US" sz="2400">
                <a:solidFill>
                  <a:schemeClr val="hlink"/>
                </a:solidFill>
              </a:rPr>
              <a:t>Borrowing of Nouns:</a:t>
            </a:r>
          </a:p>
          <a:p>
            <a:pPr marL="457200" indent="-457200" eaLnBrk="1" hangingPunct="1"/>
            <a:r>
              <a:rPr lang="en-US" sz="2000">
                <a:solidFill>
                  <a:schemeClr val="hlink"/>
                </a:solidFill>
              </a:rPr>
              <a:t>	 - referential ( ~ objects &gt; concrete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894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C5F866-9E04-C246-85FE-B4B41EE7DBEC}" type="slidenum">
              <a:rPr lang="en-US" smtClean="0"/>
              <a:pPr/>
              <a:t>172</a:t>
            </a:fld>
            <a:endParaRPr lang="en-US" smtClean="0"/>
          </a:p>
        </p:txBody>
      </p:sp>
      <p:sp>
        <p:nvSpPr>
          <p:cNvPr id="1894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600"/>
              <a:t>Borrowing</a:t>
            </a:r>
            <a:r>
              <a:rPr lang="en-US" sz="3600"/>
              <a:t> Scenario (2</a:t>
            </a:r>
            <a:r>
              <a:rPr lang="en-US" sz="3600" baseline="30000"/>
              <a:t>nd</a:t>
            </a:r>
            <a:r>
              <a:rPr lang="en-US" sz="3600"/>
              <a:t> attempt)</a:t>
            </a:r>
            <a:endParaRPr lang="nl-NL" sz="3600"/>
          </a:p>
        </p:txBody>
      </p:sp>
      <p:sp>
        <p:nvSpPr>
          <p:cNvPr id="189445" name="Text Box 3"/>
          <p:cNvSpPr txBox="1">
            <a:spLocks noChangeArrowheads="1"/>
          </p:cNvSpPr>
          <p:nvPr/>
        </p:nvSpPr>
        <p:spPr bwMode="auto">
          <a:xfrm>
            <a:off x="609600" y="2133600"/>
            <a:ext cx="7085013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 u="sng"/>
              <a:t>Quechua &gt; Guaraní &gt; Otomí:</a:t>
            </a:r>
          </a:p>
          <a:p>
            <a:pPr marL="457200" indent="-457200" eaLnBrk="1" hangingPunct="1">
              <a:buFontTx/>
              <a:buChar char="•"/>
            </a:pPr>
            <a:r>
              <a:rPr lang="en-US" sz="2400">
                <a:solidFill>
                  <a:schemeClr val="hlink"/>
                </a:solidFill>
              </a:rPr>
              <a:t>Borrowing of Nouns:</a:t>
            </a:r>
          </a:p>
          <a:p>
            <a:pPr marL="457200" indent="-457200" eaLnBrk="1" hangingPunct="1"/>
            <a:r>
              <a:rPr lang="en-US" sz="2000">
                <a:solidFill>
                  <a:schemeClr val="hlink"/>
                </a:solidFill>
              </a:rPr>
              <a:t>	 - referential</a:t>
            </a:r>
          </a:p>
          <a:p>
            <a:pPr marL="457200" indent="-457200" eaLnBrk="1" hangingPunct="1"/>
            <a:r>
              <a:rPr lang="en-GB" sz="2000">
                <a:solidFill>
                  <a:schemeClr val="hlink"/>
                </a:solidFill>
              </a:rPr>
              <a:t>	 - </a:t>
            </a:r>
            <a:r>
              <a:rPr lang="en-US" sz="2000">
                <a:solidFill>
                  <a:schemeClr val="hlink"/>
                </a:solidFill>
              </a:rPr>
              <a:t>syntactically relatively independent: easy access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904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D121E35-9529-054F-B693-A96B29BCBFDE}" type="slidenum">
              <a:rPr lang="en-US" smtClean="0"/>
              <a:pPr/>
              <a:t>173</a:t>
            </a:fld>
            <a:endParaRPr lang="en-US" smtClean="0"/>
          </a:p>
        </p:txBody>
      </p:sp>
      <p:sp>
        <p:nvSpPr>
          <p:cNvPr id="1904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600"/>
              <a:t>Borrowing</a:t>
            </a:r>
            <a:r>
              <a:rPr lang="en-US" sz="3600"/>
              <a:t> Scenario (2</a:t>
            </a:r>
            <a:r>
              <a:rPr lang="en-US" sz="3600" baseline="30000"/>
              <a:t>nd</a:t>
            </a:r>
            <a:r>
              <a:rPr lang="en-US" sz="3600"/>
              <a:t> attempt)</a:t>
            </a:r>
            <a:endParaRPr lang="nl-NL" sz="3600"/>
          </a:p>
        </p:txBody>
      </p:sp>
      <p:sp>
        <p:nvSpPr>
          <p:cNvPr id="190469" name="Text Box 3"/>
          <p:cNvSpPr txBox="1">
            <a:spLocks noChangeArrowheads="1"/>
          </p:cNvSpPr>
          <p:nvPr/>
        </p:nvSpPr>
        <p:spPr bwMode="auto">
          <a:xfrm>
            <a:off x="609600" y="2133600"/>
            <a:ext cx="8126413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 u="sng"/>
              <a:t>Quechua &gt; Guaraní &gt; Otomí:</a:t>
            </a:r>
          </a:p>
          <a:p>
            <a:pPr marL="457200" indent="-457200" eaLnBrk="1" hangingPunct="1">
              <a:buFontTx/>
              <a:buChar char="•"/>
            </a:pPr>
            <a:r>
              <a:rPr lang="en-US" sz="2400">
                <a:solidFill>
                  <a:schemeClr val="hlink"/>
                </a:solidFill>
              </a:rPr>
              <a:t>Borrowing of Nouns:</a:t>
            </a:r>
          </a:p>
          <a:p>
            <a:pPr marL="457200" indent="-457200" eaLnBrk="1" hangingPunct="1"/>
            <a:r>
              <a:rPr lang="en-US" sz="2000">
                <a:solidFill>
                  <a:schemeClr val="hlink"/>
                </a:solidFill>
              </a:rPr>
              <a:t>	 - referential</a:t>
            </a:r>
          </a:p>
          <a:p>
            <a:pPr marL="457200" indent="-457200" eaLnBrk="1" hangingPunct="1"/>
            <a:r>
              <a:rPr lang="en-GB" sz="2000">
                <a:solidFill>
                  <a:schemeClr val="hlink"/>
                </a:solidFill>
              </a:rPr>
              <a:t>	 - </a:t>
            </a:r>
            <a:r>
              <a:rPr lang="en-US" sz="2000">
                <a:solidFill>
                  <a:schemeClr val="hlink"/>
                </a:solidFill>
              </a:rPr>
              <a:t>syntactically relatively independent</a:t>
            </a:r>
          </a:p>
          <a:p>
            <a:pPr marL="457200" indent="-457200" eaLnBrk="1" hangingPunct="1"/>
            <a:r>
              <a:rPr lang="en-US" sz="2000">
                <a:solidFill>
                  <a:schemeClr val="hlink"/>
                </a:solidFill>
              </a:rPr>
              <a:t>	 - first of V/N/A borrowed: most open </a:t>
            </a:r>
            <a:r>
              <a:rPr lang="en-US" sz="2000">
                <a:solidFill>
                  <a:schemeClr val="folHlink"/>
                </a:solidFill>
              </a:rPr>
              <a:t>{Oto  &gt;&gt; Que,Gua}</a:t>
            </a:r>
            <a:endParaRPr lang="en-US" sz="2000">
              <a:solidFill>
                <a:schemeClr val="hlink"/>
              </a:solidFill>
            </a:endParaRPr>
          </a:p>
          <a:p>
            <a:pPr marL="457200" indent="-457200" eaLnBrk="1" hangingPunct="1"/>
            <a:endParaRPr lang="en-US" sz="200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9149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4C8E9C-B58B-634A-9E55-8F3AF2600823}" type="slidenum">
              <a:rPr lang="en-US" smtClean="0"/>
              <a:pPr/>
              <a:t>174</a:t>
            </a:fld>
            <a:endParaRPr lang="en-US" smtClean="0"/>
          </a:p>
        </p:txBody>
      </p:sp>
      <p:sp>
        <p:nvSpPr>
          <p:cNvPr id="1914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major PoS</a:t>
            </a:r>
            <a:endParaRPr lang="en-GB"/>
          </a:p>
        </p:txBody>
      </p:sp>
      <p:sp>
        <p:nvSpPr>
          <p:cNvPr id="191493" name="Rectangle 3"/>
          <p:cNvSpPr>
            <a:spLocks noChangeArrowheads="1"/>
          </p:cNvSpPr>
          <p:nvPr/>
        </p:nvSpPr>
        <p:spPr bwMode="auto">
          <a:xfrm>
            <a:off x="3175" y="865188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91494" name="Rectangle 4"/>
          <p:cNvSpPr>
            <a:spLocks noChangeArrowheads="1"/>
          </p:cNvSpPr>
          <p:nvPr/>
        </p:nvSpPr>
        <p:spPr bwMode="auto">
          <a:xfrm>
            <a:off x="3175" y="5260975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191495" name="Rectangle 5"/>
          <p:cNvSpPr>
            <a:spLocks noChangeArrowheads="1"/>
          </p:cNvSpPr>
          <p:nvPr/>
        </p:nvSpPr>
        <p:spPr bwMode="auto">
          <a:xfrm>
            <a:off x="0" y="2741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graphicFrame>
        <p:nvGraphicFramePr>
          <p:cNvPr id="333830" name="Group 6"/>
          <p:cNvGraphicFramePr>
            <a:graphicFrameLocks noGrp="1"/>
          </p:cNvGraphicFramePr>
          <p:nvPr/>
        </p:nvGraphicFramePr>
        <p:xfrm>
          <a:off x="604838" y="2349500"/>
          <a:ext cx="8215312" cy="3816352"/>
        </p:xfrm>
        <a:graphic>
          <a:graphicData uri="http://schemas.openxmlformats.org/drawingml/2006/table">
            <a:tbl>
              <a:tblPr/>
              <a:tblGrid>
                <a:gridCol w="1087437"/>
                <a:gridCol w="1260475"/>
                <a:gridCol w="1173163"/>
                <a:gridCol w="1173162"/>
                <a:gridCol w="1173163"/>
                <a:gridCol w="1174750"/>
                <a:gridCol w="1173162"/>
              </a:tblGrid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PoS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QUE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GUA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QUE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GUA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N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54%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37%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41%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68%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59%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86%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22%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29%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9%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7%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11%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12%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TOT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81%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62%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47%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1546" name="Rectangle 56"/>
          <p:cNvSpPr>
            <a:spLocks noChangeArrowheads="1"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sp>
        <p:nvSpPr>
          <p:cNvPr id="191547" name="Rectangle 57"/>
          <p:cNvSpPr>
            <a:spLocks noChangeArrowheads="1"/>
          </p:cNvSpPr>
          <p:nvPr/>
        </p:nvSpPr>
        <p:spPr bwMode="auto">
          <a:xfrm>
            <a:off x="1619250" y="2349500"/>
            <a:ext cx="73025" cy="38163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548" name="Rectangle 58"/>
          <p:cNvSpPr>
            <a:spLocks noChangeArrowheads="1"/>
          </p:cNvSpPr>
          <p:nvPr/>
        </p:nvSpPr>
        <p:spPr bwMode="auto">
          <a:xfrm>
            <a:off x="5219700" y="2349500"/>
            <a:ext cx="73025" cy="38163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549" name="Text Box 59"/>
          <p:cNvSpPr txBox="1">
            <a:spLocks noChangeArrowheads="1"/>
          </p:cNvSpPr>
          <p:nvPr/>
        </p:nvSpPr>
        <p:spPr bwMode="auto">
          <a:xfrm>
            <a:off x="2759075" y="1819275"/>
            <a:ext cx="1525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u="sng">
                <a:solidFill>
                  <a:schemeClr val="folHlink"/>
                </a:solidFill>
              </a:rPr>
              <a:t>Absolute</a:t>
            </a:r>
            <a:endParaRPr lang="en-US" sz="2400" u="sng">
              <a:solidFill>
                <a:schemeClr val="folHlink"/>
              </a:solidFill>
            </a:endParaRPr>
          </a:p>
        </p:txBody>
      </p:sp>
      <p:sp>
        <p:nvSpPr>
          <p:cNvPr id="191550" name="Text Box 60"/>
          <p:cNvSpPr txBox="1">
            <a:spLocks noChangeArrowheads="1"/>
          </p:cNvSpPr>
          <p:nvPr/>
        </p:nvSpPr>
        <p:spPr bwMode="auto">
          <a:xfrm>
            <a:off x="6300788" y="1819275"/>
            <a:ext cx="1436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u="sng">
                <a:solidFill>
                  <a:schemeClr val="hlink"/>
                </a:solidFill>
              </a:rPr>
              <a:t>Relative</a:t>
            </a:r>
            <a:endParaRPr lang="en-US" sz="2400" u="sng">
              <a:solidFill>
                <a:schemeClr val="hlink"/>
              </a:solidFill>
            </a:endParaRPr>
          </a:p>
        </p:txBody>
      </p:sp>
      <p:sp>
        <p:nvSpPr>
          <p:cNvPr id="191551" name="AutoShape 61"/>
          <p:cNvSpPr>
            <a:spLocks noChangeArrowheads="1"/>
          </p:cNvSpPr>
          <p:nvPr/>
        </p:nvSpPr>
        <p:spPr bwMode="auto">
          <a:xfrm>
            <a:off x="4643438" y="1989138"/>
            <a:ext cx="1296987" cy="215900"/>
          </a:xfrm>
          <a:prstGeom prst="rightArrow">
            <a:avLst>
              <a:gd name="adj1" fmla="val 50000"/>
              <a:gd name="adj2" fmla="val 150184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552" name="Text Box 62"/>
          <p:cNvSpPr txBox="1">
            <a:spLocks noChangeArrowheads="1"/>
          </p:cNvSpPr>
          <p:nvPr/>
        </p:nvSpPr>
        <p:spPr bwMode="auto">
          <a:xfrm>
            <a:off x="7235825" y="3116263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/>
              <a:t>&lt;</a:t>
            </a:r>
            <a:endParaRPr lang="en-US" sz="2400"/>
          </a:p>
        </p:txBody>
      </p:sp>
      <p:sp>
        <p:nvSpPr>
          <p:cNvPr id="191553" name="Text Box 63"/>
          <p:cNvSpPr txBox="1">
            <a:spLocks noChangeArrowheads="1"/>
          </p:cNvSpPr>
          <p:nvPr/>
        </p:nvSpPr>
        <p:spPr bwMode="auto">
          <a:xfrm>
            <a:off x="3708400" y="3141663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/>
              <a:t>~</a:t>
            </a:r>
            <a:endParaRPr lang="en-US" sz="2400"/>
          </a:p>
        </p:txBody>
      </p:sp>
      <p:sp>
        <p:nvSpPr>
          <p:cNvPr id="191554" name="Oval 64"/>
          <p:cNvSpPr>
            <a:spLocks noChangeArrowheads="1"/>
          </p:cNvSpPr>
          <p:nvPr/>
        </p:nvSpPr>
        <p:spPr bwMode="auto">
          <a:xfrm>
            <a:off x="7235825" y="3141663"/>
            <a:ext cx="431800" cy="431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555" name="Oval 65"/>
          <p:cNvSpPr>
            <a:spLocks noChangeArrowheads="1"/>
          </p:cNvSpPr>
          <p:nvPr/>
        </p:nvSpPr>
        <p:spPr bwMode="auto">
          <a:xfrm>
            <a:off x="3708400" y="3141663"/>
            <a:ext cx="431800" cy="431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556" name="Rectangle 66"/>
          <p:cNvSpPr>
            <a:spLocks noChangeArrowheads="1"/>
          </p:cNvSpPr>
          <p:nvPr/>
        </p:nvSpPr>
        <p:spPr bwMode="auto">
          <a:xfrm>
            <a:off x="8088313" y="1366838"/>
            <a:ext cx="717550" cy="8382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4400">
                <a:solidFill>
                  <a:srgbClr val="FF0000"/>
                </a:solidFill>
              </a:rPr>
              <a:t>#</a:t>
            </a:r>
            <a:endParaRPr lang="en-US" sz="4400">
              <a:solidFill>
                <a:srgbClr val="FF0000"/>
              </a:solidFill>
            </a:endParaRPr>
          </a:p>
        </p:txBody>
      </p:sp>
      <p:sp>
        <p:nvSpPr>
          <p:cNvPr id="191557" name="Rectangle 19"/>
          <p:cNvSpPr>
            <a:spLocks noChangeArrowheads="1"/>
          </p:cNvSpPr>
          <p:nvPr/>
        </p:nvSpPr>
        <p:spPr bwMode="auto">
          <a:xfrm>
            <a:off x="609600" y="3886200"/>
            <a:ext cx="82296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9251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A9C237-6EC5-6F4F-A3DA-B7CA47F22ECC}" type="slidenum">
              <a:rPr lang="en-US" smtClean="0"/>
              <a:pPr/>
              <a:t>175</a:t>
            </a:fld>
            <a:endParaRPr lang="en-US" smtClean="0"/>
          </a:p>
        </p:txBody>
      </p:sp>
      <p:sp>
        <p:nvSpPr>
          <p:cNvPr id="1925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600"/>
              <a:t>Borrowing</a:t>
            </a:r>
            <a:r>
              <a:rPr lang="en-US" sz="3600"/>
              <a:t> Scenario (2</a:t>
            </a:r>
            <a:r>
              <a:rPr lang="en-US" sz="3600" baseline="30000"/>
              <a:t>nd</a:t>
            </a:r>
            <a:r>
              <a:rPr lang="en-US" sz="3600"/>
              <a:t> attempt)</a:t>
            </a:r>
            <a:endParaRPr lang="nl-NL" sz="3600"/>
          </a:p>
        </p:txBody>
      </p:sp>
      <p:sp>
        <p:nvSpPr>
          <p:cNvPr id="192517" name="Text Box 3"/>
          <p:cNvSpPr txBox="1">
            <a:spLocks noChangeArrowheads="1"/>
          </p:cNvSpPr>
          <p:nvPr/>
        </p:nvSpPr>
        <p:spPr bwMode="auto">
          <a:xfrm>
            <a:off x="609600" y="2133600"/>
            <a:ext cx="799782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 u="sng"/>
              <a:t>Quechua &gt; Guaraní &gt; Otomí:</a:t>
            </a:r>
          </a:p>
          <a:p>
            <a:pPr marL="457200" indent="-457200" eaLnBrk="1" hangingPunct="1">
              <a:buFontTx/>
              <a:buChar char="•"/>
            </a:pPr>
            <a:r>
              <a:rPr lang="en-US" sz="2400">
                <a:solidFill>
                  <a:schemeClr val="hlink"/>
                </a:solidFill>
              </a:rPr>
              <a:t>Borrowing of Nouns:</a:t>
            </a:r>
          </a:p>
          <a:p>
            <a:pPr marL="457200" indent="-457200" eaLnBrk="1" hangingPunct="1"/>
            <a:r>
              <a:rPr lang="en-US" sz="2000">
                <a:solidFill>
                  <a:schemeClr val="hlink"/>
                </a:solidFill>
              </a:rPr>
              <a:t>	 - referential</a:t>
            </a:r>
          </a:p>
          <a:p>
            <a:pPr marL="457200" indent="-457200" eaLnBrk="1" hangingPunct="1"/>
            <a:r>
              <a:rPr lang="en-GB" sz="2000">
                <a:solidFill>
                  <a:schemeClr val="hlink"/>
                </a:solidFill>
              </a:rPr>
              <a:t>	 - </a:t>
            </a:r>
            <a:r>
              <a:rPr lang="en-US" sz="2000">
                <a:solidFill>
                  <a:schemeClr val="hlink"/>
                </a:solidFill>
              </a:rPr>
              <a:t>syntactically relatively independent</a:t>
            </a:r>
          </a:p>
          <a:p>
            <a:pPr marL="457200" indent="-457200" eaLnBrk="1" hangingPunct="1"/>
            <a:r>
              <a:rPr lang="en-US" sz="2000">
                <a:solidFill>
                  <a:schemeClr val="hlink"/>
                </a:solidFill>
              </a:rPr>
              <a:t>	 - first category borrowed: most open </a:t>
            </a:r>
            <a:r>
              <a:rPr lang="en-US" sz="2000">
                <a:solidFill>
                  <a:schemeClr val="folHlink"/>
                </a:solidFill>
              </a:rPr>
              <a:t>{Oto  &gt;&gt; Que,Gua}</a:t>
            </a:r>
            <a:endParaRPr lang="en-US" sz="2000">
              <a:solidFill>
                <a:schemeClr val="hlink"/>
              </a:solidFill>
            </a:endParaRPr>
          </a:p>
          <a:p>
            <a:pPr marL="457200" indent="-457200" eaLnBrk="1" hangingPunct="1"/>
            <a:r>
              <a:rPr lang="en-US" sz="2000">
                <a:solidFill>
                  <a:schemeClr val="hlink"/>
                </a:solidFill>
              </a:rPr>
              <a:t>	 - borrowing never stops </a:t>
            </a:r>
            <a:r>
              <a:rPr lang="en-US" sz="2000">
                <a:solidFill>
                  <a:schemeClr val="folHlink"/>
                </a:solidFill>
              </a:rPr>
              <a:t>{Que &gt; Gua}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9353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FF7B4D-0103-4C46-A916-4C69CDD67C66}" type="slidenum">
              <a:rPr lang="en-US" smtClean="0"/>
              <a:pPr/>
              <a:t>176</a:t>
            </a:fld>
            <a:endParaRPr lang="en-US" smtClean="0"/>
          </a:p>
        </p:txBody>
      </p:sp>
      <p:sp>
        <p:nvSpPr>
          <p:cNvPr id="1935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major PoS</a:t>
            </a:r>
            <a:endParaRPr lang="en-GB"/>
          </a:p>
        </p:txBody>
      </p:sp>
      <p:sp>
        <p:nvSpPr>
          <p:cNvPr id="193541" name="Rectangle 3"/>
          <p:cNvSpPr>
            <a:spLocks noChangeArrowheads="1"/>
          </p:cNvSpPr>
          <p:nvPr/>
        </p:nvSpPr>
        <p:spPr bwMode="auto">
          <a:xfrm>
            <a:off x="3175" y="865188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93542" name="Rectangle 4"/>
          <p:cNvSpPr>
            <a:spLocks noChangeArrowheads="1"/>
          </p:cNvSpPr>
          <p:nvPr/>
        </p:nvSpPr>
        <p:spPr bwMode="auto">
          <a:xfrm>
            <a:off x="3175" y="5260975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193543" name="Rectangle 5"/>
          <p:cNvSpPr>
            <a:spLocks noChangeArrowheads="1"/>
          </p:cNvSpPr>
          <p:nvPr/>
        </p:nvSpPr>
        <p:spPr bwMode="auto">
          <a:xfrm>
            <a:off x="0" y="2741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graphicFrame>
        <p:nvGraphicFramePr>
          <p:cNvPr id="332806" name="Group 6"/>
          <p:cNvGraphicFramePr>
            <a:graphicFrameLocks noGrp="1"/>
          </p:cNvGraphicFramePr>
          <p:nvPr/>
        </p:nvGraphicFramePr>
        <p:xfrm>
          <a:off x="604838" y="2349500"/>
          <a:ext cx="8215312" cy="3816352"/>
        </p:xfrm>
        <a:graphic>
          <a:graphicData uri="http://schemas.openxmlformats.org/drawingml/2006/table">
            <a:tbl>
              <a:tblPr/>
              <a:tblGrid>
                <a:gridCol w="1087437"/>
                <a:gridCol w="1260475"/>
                <a:gridCol w="1173163"/>
                <a:gridCol w="1173162"/>
                <a:gridCol w="1173163"/>
                <a:gridCol w="1174750"/>
                <a:gridCol w="1173162"/>
              </a:tblGrid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PoS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QUE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GUA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QUE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GUA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N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54%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37%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41%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68%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59%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86%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22%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29%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9%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7%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11%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12%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TOT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81%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62%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47%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3594" name="Rectangle 56"/>
          <p:cNvSpPr>
            <a:spLocks noChangeArrowheads="1"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sp>
        <p:nvSpPr>
          <p:cNvPr id="193595" name="Rectangle 57"/>
          <p:cNvSpPr>
            <a:spLocks noChangeArrowheads="1"/>
          </p:cNvSpPr>
          <p:nvPr/>
        </p:nvSpPr>
        <p:spPr bwMode="auto">
          <a:xfrm>
            <a:off x="1619250" y="2349500"/>
            <a:ext cx="73025" cy="38163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596" name="Rectangle 58"/>
          <p:cNvSpPr>
            <a:spLocks noChangeArrowheads="1"/>
          </p:cNvSpPr>
          <p:nvPr/>
        </p:nvSpPr>
        <p:spPr bwMode="auto">
          <a:xfrm>
            <a:off x="5219700" y="2349500"/>
            <a:ext cx="73025" cy="38163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597" name="Text Box 59"/>
          <p:cNvSpPr txBox="1">
            <a:spLocks noChangeArrowheads="1"/>
          </p:cNvSpPr>
          <p:nvPr/>
        </p:nvSpPr>
        <p:spPr bwMode="auto">
          <a:xfrm>
            <a:off x="2759075" y="1819275"/>
            <a:ext cx="1525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u="sng">
                <a:solidFill>
                  <a:schemeClr val="folHlink"/>
                </a:solidFill>
              </a:rPr>
              <a:t>Absolute</a:t>
            </a:r>
            <a:endParaRPr lang="en-US" sz="2400" u="sng">
              <a:solidFill>
                <a:schemeClr val="folHlink"/>
              </a:solidFill>
            </a:endParaRPr>
          </a:p>
        </p:txBody>
      </p:sp>
      <p:sp>
        <p:nvSpPr>
          <p:cNvPr id="193598" name="Text Box 60"/>
          <p:cNvSpPr txBox="1">
            <a:spLocks noChangeArrowheads="1"/>
          </p:cNvSpPr>
          <p:nvPr/>
        </p:nvSpPr>
        <p:spPr bwMode="auto">
          <a:xfrm>
            <a:off x="6300788" y="1819275"/>
            <a:ext cx="1436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u="sng">
                <a:solidFill>
                  <a:schemeClr val="hlink"/>
                </a:solidFill>
              </a:rPr>
              <a:t>Relative</a:t>
            </a:r>
            <a:endParaRPr lang="en-US" sz="2400" u="sng">
              <a:solidFill>
                <a:schemeClr val="hlink"/>
              </a:solidFill>
            </a:endParaRPr>
          </a:p>
        </p:txBody>
      </p:sp>
      <p:sp>
        <p:nvSpPr>
          <p:cNvPr id="193599" name="AutoShape 61"/>
          <p:cNvSpPr>
            <a:spLocks noChangeArrowheads="1"/>
          </p:cNvSpPr>
          <p:nvPr/>
        </p:nvSpPr>
        <p:spPr bwMode="auto">
          <a:xfrm>
            <a:off x="4643438" y="1989138"/>
            <a:ext cx="1296987" cy="215900"/>
          </a:xfrm>
          <a:prstGeom prst="rightArrow">
            <a:avLst>
              <a:gd name="adj1" fmla="val 50000"/>
              <a:gd name="adj2" fmla="val 150184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600" name="Text Box 62"/>
          <p:cNvSpPr txBox="1">
            <a:spLocks noChangeArrowheads="1"/>
          </p:cNvSpPr>
          <p:nvPr/>
        </p:nvSpPr>
        <p:spPr bwMode="auto">
          <a:xfrm>
            <a:off x="6084888" y="3124200"/>
            <a:ext cx="4365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/>
              <a:t>&gt;</a:t>
            </a:r>
            <a:endParaRPr lang="en-US" sz="2400"/>
          </a:p>
        </p:txBody>
      </p:sp>
      <p:sp>
        <p:nvSpPr>
          <p:cNvPr id="193601" name="Text Box 63"/>
          <p:cNvSpPr txBox="1">
            <a:spLocks noChangeArrowheads="1"/>
          </p:cNvSpPr>
          <p:nvPr/>
        </p:nvSpPr>
        <p:spPr bwMode="auto">
          <a:xfrm>
            <a:off x="2555875" y="3116263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/>
              <a:t>&gt;</a:t>
            </a:r>
            <a:endParaRPr lang="en-US" sz="2400"/>
          </a:p>
        </p:txBody>
      </p:sp>
      <p:sp>
        <p:nvSpPr>
          <p:cNvPr id="193602" name="Oval 64"/>
          <p:cNvSpPr>
            <a:spLocks noChangeArrowheads="1"/>
          </p:cNvSpPr>
          <p:nvPr/>
        </p:nvSpPr>
        <p:spPr bwMode="auto">
          <a:xfrm>
            <a:off x="2555875" y="3141663"/>
            <a:ext cx="431800" cy="431800"/>
          </a:xfrm>
          <a:prstGeom prst="ellipse">
            <a:avLst/>
          </a:prstGeom>
          <a:noFill/>
          <a:ln w="38100">
            <a:solidFill>
              <a:srgbClr val="10D41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603" name="Oval 65"/>
          <p:cNvSpPr>
            <a:spLocks noChangeArrowheads="1"/>
          </p:cNvSpPr>
          <p:nvPr/>
        </p:nvSpPr>
        <p:spPr bwMode="auto">
          <a:xfrm>
            <a:off x="6084888" y="3141663"/>
            <a:ext cx="431800" cy="431800"/>
          </a:xfrm>
          <a:prstGeom prst="ellipse">
            <a:avLst/>
          </a:prstGeom>
          <a:noFill/>
          <a:ln w="38100">
            <a:solidFill>
              <a:srgbClr val="10D41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604" name="Text Box 66"/>
          <p:cNvSpPr txBox="1">
            <a:spLocks noChangeArrowheads="1"/>
          </p:cNvSpPr>
          <p:nvPr/>
        </p:nvSpPr>
        <p:spPr bwMode="auto">
          <a:xfrm>
            <a:off x="8080375" y="1366838"/>
            <a:ext cx="717550" cy="838200"/>
          </a:xfrm>
          <a:prstGeom prst="rect">
            <a:avLst/>
          </a:prstGeom>
          <a:noFill/>
          <a:ln w="76200">
            <a:solidFill>
              <a:srgbClr val="10D419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4400">
                <a:solidFill>
                  <a:srgbClr val="10D419"/>
                </a:solidFill>
              </a:rPr>
              <a:t>=</a:t>
            </a:r>
            <a:endParaRPr lang="en-US" sz="4400">
              <a:solidFill>
                <a:srgbClr val="10D419"/>
              </a:solidFill>
            </a:endParaRPr>
          </a:p>
        </p:txBody>
      </p:sp>
      <p:sp>
        <p:nvSpPr>
          <p:cNvPr id="193605" name="Rectangle 19"/>
          <p:cNvSpPr>
            <a:spLocks noChangeArrowheads="1"/>
          </p:cNvSpPr>
          <p:nvPr/>
        </p:nvSpPr>
        <p:spPr bwMode="auto">
          <a:xfrm>
            <a:off x="609600" y="3886200"/>
            <a:ext cx="82296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9456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20B6531-F266-6B4B-9DB6-CC827E96CA75}" type="slidenum">
              <a:rPr lang="en-US" smtClean="0"/>
              <a:pPr/>
              <a:t>177</a:t>
            </a:fld>
            <a:endParaRPr lang="en-US" smtClean="0"/>
          </a:p>
        </p:txBody>
      </p:sp>
      <p:sp>
        <p:nvSpPr>
          <p:cNvPr id="1945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600"/>
              <a:t>Borrowing</a:t>
            </a:r>
            <a:r>
              <a:rPr lang="en-US" sz="3600"/>
              <a:t> Scenario (2</a:t>
            </a:r>
            <a:r>
              <a:rPr lang="en-US" sz="3600" baseline="30000"/>
              <a:t>nd</a:t>
            </a:r>
            <a:r>
              <a:rPr lang="en-US" sz="3600"/>
              <a:t> attempt)</a:t>
            </a:r>
            <a:endParaRPr lang="nl-NL" sz="3600"/>
          </a:p>
        </p:txBody>
      </p:sp>
      <p:sp>
        <p:nvSpPr>
          <p:cNvPr id="194565" name="Text Box 3"/>
          <p:cNvSpPr txBox="1">
            <a:spLocks noChangeArrowheads="1"/>
          </p:cNvSpPr>
          <p:nvPr/>
        </p:nvSpPr>
        <p:spPr bwMode="auto">
          <a:xfrm>
            <a:off x="609600" y="2133600"/>
            <a:ext cx="7997825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 u="sng"/>
              <a:t>Quechua &gt; Guaraní &gt; Otomí:</a:t>
            </a:r>
          </a:p>
          <a:p>
            <a:pPr marL="457200" indent="-457200" eaLnBrk="1" hangingPunct="1">
              <a:buFontTx/>
              <a:buChar char="•"/>
            </a:pPr>
            <a:r>
              <a:rPr lang="en-US" sz="2400"/>
              <a:t>Borrowing of Nouns:</a:t>
            </a:r>
          </a:p>
          <a:p>
            <a:pPr marL="457200" indent="-457200" eaLnBrk="1" hangingPunct="1"/>
            <a:r>
              <a:rPr lang="en-US" sz="2000"/>
              <a:t>	 - referential</a:t>
            </a:r>
          </a:p>
          <a:p>
            <a:pPr marL="457200" indent="-457200" eaLnBrk="1" hangingPunct="1"/>
            <a:r>
              <a:rPr lang="en-GB" sz="2000"/>
              <a:t>	 - </a:t>
            </a:r>
            <a:r>
              <a:rPr lang="en-US" sz="2000"/>
              <a:t>syntactically relatively independent</a:t>
            </a:r>
          </a:p>
          <a:p>
            <a:pPr marL="457200" indent="-457200" eaLnBrk="1" hangingPunct="1"/>
            <a:r>
              <a:rPr lang="en-US" sz="2000"/>
              <a:t>	 - first category borrowed: most open </a:t>
            </a:r>
            <a:r>
              <a:rPr lang="en-US" sz="2000">
                <a:solidFill>
                  <a:schemeClr val="folHlink"/>
                </a:solidFill>
              </a:rPr>
              <a:t>{Oto  &gt;&gt; Que,Gua}</a:t>
            </a:r>
            <a:endParaRPr lang="en-US" sz="2000"/>
          </a:p>
          <a:p>
            <a:pPr marL="457200" indent="-457200" eaLnBrk="1" hangingPunct="1"/>
            <a:r>
              <a:rPr lang="en-US" sz="2000"/>
              <a:t>	 - borrowing never stops </a:t>
            </a:r>
            <a:r>
              <a:rPr lang="en-US" sz="2000">
                <a:solidFill>
                  <a:schemeClr val="folHlink"/>
                </a:solidFill>
              </a:rPr>
              <a:t>{Que &gt; Gua}</a:t>
            </a:r>
          </a:p>
          <a:p>
            <a:pPr marL="457200" indent="-457200" eaLnBrk="1" hangingPunct="1">
              <a:buFontTx/>
              <a:buChar char="•"/>
            </a:pPr>
            <a:r>
              <a:rPr lang="en-GB" sz="2400">
                <a:solidFill>
                  <a:schemeClr val="hlink"/>
                </a:solidFill>
              </a:rPr>
              <a:t>Borrowing of Verbs:</a:t>
            </a:r>
            <a:endParaRPr lang="en-US" sz="24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9558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0219B4-C43E-BD4C-8514-E779ED37A325}" type="slidenum">
              <a:rPr lang="en-US" smtClean="0"/>
              <a:pPr/>
              <a:t>178</a:t>
            </a:fld>
            <a:endParaRPr lang="en-US" smtClean="0"/>
          </a:p>
        </p:txBody>
      </p:sp>
      <p:sp>
        <p:nvSpPr>
          <p:cNvPr id="1955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600"/>
              <a:t>Borrowing</a:t>
            </a:r>
            <a:r>
              <a:rPr lang="en-US" sz="3600"/>
              <a:t> Scenario (2</a:t>
            </a:r>
            <a:r>
              <a:rPr lang="en-US" sz="3600" baseline="30000"/>
              <a:t>nd</a:t>
            </a:r>
            <a:r>
              <a:rPr lang="en-US" sz="3600"/>
              <a:t> attempt)</a:t>
            </a:r>
            <a:endParaRPr lang="nl-NL" sz="3600"/>
          </a:p>
        </p:txBody>
      </p:sp>
      <p:sp>
        <p:nvSpPr>
          <p:cNvPr id="195589" name="Text Box 3"/>
          <p:cNvSpPr txBox="1">
            <a:spLocks noChangeArrowheads="1"/>
          </p:cNvSpPr>
          <p:nvPr/>
        </p:nvSpPr>
        <p:spPr bwMode="auto">
          <a:xfrm>
            <a:off x="609600" y="2133600"/>
            <a:ext cx="8110538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 u="sng"/>
              <a:t>Quechua &gt; Guaraní &gt; Otomí:</a:t>
            </a:r>
          </a:p>
          <a:p>
            <a:pPr marL="457200" indent="-457200" eaLnBrk="1" hangingPunct="1">
              <a:buFontTx/>
              <a:buChar char="•"/>
            </a:pPr>
            <a:r>
              <a:rPr lang="en-US" sz="2400"/>
              <a:t>Borrowing of Nouns:</a:t>
            </a:r>
          </a:p>
          <a:p>
            <a:pPr marL="457200" indent="-457200" eaLnBrk="1" hangingPunct="1"/>
            <a:r>
              <a:rPr lang="en-US" sz="2000"/>
              <a:t>	 - referential</a:t>
            </a:r>
          </a:p>
          <a:p>
            <a:pPr marL="457200" indent="-457200" eaLnBrk="1" hangingPunct="1"/>
            <a:r>
              <a:rPr lang="en-GB" sz="2000"/>
              <a:t>	 - </a:t>
            </a:r>
            <a:r>
              <a:rPr lang="en-US" sz="2000"/>
              <a:t>syntactically relatively independent</a:t>
            </a:r>
          </a:p>
          <a:p>
            <a:pPr marL="457200" indent="-457200" eaLnBrk="1" hangingPunct="1"/>
            <a:r>
              <a:rPr lang="en-US" sz="2000"/>
              <a:t>	 - first category borrowed: most open </a:t>
            </a:r>
            <a:r>
              <a:rPr lang="en-US" sz="2000">
                <a:solidFill>
                  <a:schemeClr val="folHlink"/>
                </a:solidFill>
              </a:rPr>
              <a:t>{Oto  &gt;&gt; Que,Gua}</a:t>
            </a:r>
            <a:endParaRPr lang="en-US" sz="2000"/>
          </a:p>
          <a:p>
            <a:pPr marL="457200" indent="-457200" eaLnBrk="1" hangingPunct="1"/>
            <a:r>
              <a:rPr lang="en-US" sz="2000"/>
              <a:t>	 - borrowing never stops </a:t>
            </a:r>
            <a:r>
              <a:rPr lang="en-US" sz="2000">
                <a:solidFill>
                  <a:schemeClr val="folHlink"/>
                </a:solidFill>
              </a:rPr>
              <a:t>{Que &gt; Gua}</a:t>
            </a:r>
          </a:p>
          <a:p>
            <a:pPr marL="457200" indent="-457200" eaLnBrk="1" hangingPunct="1">
              <a:buFontTx/>
              <a:buChar char="•"/>
            </a:pPr>
            <a:r>
              <a:rPr lang="en-GB" sz="2400">
                <a:solidFill>
                  <a:schemeClr val="hlink"/>
                </a:solidFill>
              </a:rPr>
              <a:t>Borrowing of Verbs:</a:t>
            </a:r>
          </a:p>
          <a:p>
            <a:pPr marL="457200" indent="-457200" eaLnBrk="1" hangingPunct="1"/>
            <a:r>
              <a:rPr lang="en-GB" sz="2400">
                <a:solidFill>
                  <a:schemeClr val="hlink"/>
                </a:solidFill>
              </a:rPr>
              <a:t>	 </a:t>
            </a:r>
            <a:r>
              <a:rPr lang="en-US" sz="2000">
                <a:solidFill>
                  <a:srgbClr val="FF0000"/>
                </a:solidFill>
              </a:rPr>
              <a:t>- sem / synt / morph complex (Spanish!): less accessible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966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B6AFBF3-5A5C-064F-AD18-8D3B2EBB056E}" type="slidenum">
              <a:rPr lang="en-US" smtClean="0"/>
              <a:pPr/>
              <a:t>179</a:t>
            </a:fld>
            <a:endParaRPr lang="en-US" smtClean="0"/>
          </a:p>
        </p:txBody>
      </p:sp>
      <p:sp>
        <p:nvSpPr>
          <p:cNvPr id="1966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600"/>
              <a:t>Borrowing</a:t>
            </a:r>
            <a:r>
              <a:rPr lang="en-US" sz="3600"/>
              <a:t> Scenario (2</a:t>
            </a:r>
            <a:r>
              <a:rPr lang="en-US" sz="3600" baseline="30000"/>
              <a:t>nd</a:t>
            </a:r>
            <a:r>
              <a:rPr lang="en-US" sz="3600"/>
              <a:t> attempt)</a:t>
            </a:r>
            <a:endParaRPr lang="nl-NL" sz="3600"/>
          </a:p>
        </p:txBody>
      </p:sp>
      <p:sp>
        <p:nvSpPr>
          <p:cNvPr id="196613" name="Text Box 3"/>
          <p:cNvSpPr txBox="1">
            <a:spLocks noChangeArrowheads="1"/>
          </p:cNvSpPr>
          <p:nvPr/>
        </p:nvSpPr>
        <p:spPr bwMode="auto">
          <a:xfrm>
            <a:off x="609600" y="2133600"/>
            <a:ext cx="8032750" cy="362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 u="sng"/>
              <a:t>Quechua &gt; Guaraní &gt; Otomí:</a:t>
            </a:r>
          </a:p>
          <a:p>
            <a:pPr marL="457200" indent="-457200" eaLnBrk="1" hangingPunct="1">
              <a:buFontTx/>
              <a:buChar char="•"/>
            </a:pPr>
            <a:r>
              <a:rPr lang="en-US" sz="2400"/>
              <a:t>Borrowing of Nouns:</a:t>
            </a:r>
          </a:p>
          <a:p>
            <a:pPr marL="457200" indent="-457200" eaLnBrk="1" hangingPunct="1"/>
            <a:r>
              <a:rPr lang="en-US" sz="2000"/>
              <a:t>	 - referential</a:t>
            </a:r>
          </a:p>
          <a:p>
            <a:pPr marL="457200" indent="-457200" eaLnBrk="1" hangingPunct="1"/>
            <a:r>
              <a:rPr lang="en-GB" sz="2000"/>
              <a:t>	 - </a:t>
            </a:r>
            <a:r>
              <a:rPr lang="en-US" sz="2000"/>
              <a:t>syntactically relatively independent</a:t>
            </a:r>
          </a:p>
          <a:p>
            <a:pPr marL="457200" indent="-457200" eaLnBrk="1" hangingPunct="1"/>
            <a:r>
              <a:rPr lang="en-US" sz="2000"/>
              <a:t>	 - first category borrowed: most open </a:t>
            </a:r>
            <a:r>
              <a:rPr lang="en-US" sz="2000">
                <a:solidFill>
                  <a:schemeClr val="folHlink"/>
                </a:solidFill>
              </a:rPr>
              <a:t>{Oto  &gt;&gt; Que,Gua}</a:t>
            </a:r>
            <a:endParaRPr lang="en-US" sz="2000"/>
          </a:p>
          <a:p>
            <a:pPr marL="457200" indent="-457200" eaLnBrk="1" hangingPunct="1"/>
            <a:r>
              <a:rPr lang="en-US" sz="2000"/>
              <a:t>	 - borrowing never stops </a:t>
            </a:r>
            <a:r>
              <a:rPr lang="en-US" sz="2000">
                <a:solidFill>
                  <a:schemeClr val="folHlink"/>
                </a:solidFill>
              </a:rPr>
              <a:t>{Que &gt; Gua}</a:t>
            </a:r>
          </a:p>
          <a:p>
            <a:pPr marL="457200" indent="-457200" eaLnBrk="1" hangingPunct="1">
              <a:buFontTx/>
              <a:buChar char="•"/>
            </a:pPr>
            <a:r>
              <a:rPr lang="en-GB" sz="2400">
                <a:solidFill>
                  <a:srgbClr val="FF0000"/>
                </a:solidFill>
              </a:rPr>
              <a:t>Borrowing of Verbs:</a:t>
            </a:r>
          </a:p>
          <a:p>
            <a:pPr marL="457200" indent="-457200"/>
            <a:r>
              <a:rPr lang="en-US" sz="2000">
                <a:solidFill>
                  <a:srgbClr val="FF0000"/>
                </a:solidFill>
              </a:rPr>
              <a:t>       - sem / synt / morph complex</a:t>
            </a:r>
          </a:p>
          <a:p>
            <a:pPr marL="457200" indent="-457200"/>
            <a:r>
              <a:rPr lang="en-US" sz="2000">
                <a:solidFill>
                  <a:srgbClr val="FF0000"/>
                </a:solidFill>
              </a:rPr>
              <a:t>       - easier when in same syntactic position </a:t>
            </a:r>
          </a:p>
          <a:p>
            <a:pPr marL="457200" indent="-457200"/>
            <a:r>
              <a:rPr lang="en-US" sz="2000">
                <a:solidFill>
                  <a:srgbClr val="FF0000"/>
                </a:solidFill>
              </a:rPr>
              <a:t>                                          </a:t>
            </a:r>
            <a:r>
              <a:rPr lang="en-US" sz="2000">
                <a:solidFill>
                  <a:schemeClr val="folHlink"/>
                </a:solidFill>
              </a:rPr>
              <a:t>{Gua (SVO=Spa) &gt; Que (SOV#Spa)}</a:t>
            </a:r>
          </a:p>
          <a:p>
            <a:pPr marL="457200" indent="-457200" eaLnBrk="1" hangingPunct="1"/>
            <a:endParaRPr lang="en-US" sz="20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379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A5FBCD-3307-5D41-845C-28C630880286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33796" name="Text Box 2"/>
          <p:cNvSpPr txBox="1">
            <a:spLocks noChangeArrowheads="1"/>
          </p:cNvSpPr>
          <p:nvPr/>
        </p:nvSpPr>
        <p:spPr bwMode="auto">
          <a:xfrm>
            <a:off x="1339850" y="2422525"/>
            <a:ext cx="27559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514350" indent="-514350" eaLnBrk="1" hangingPunct="1"/>
            <a:r>
              <a:rPr lang="en-US" sz="3200" b="0">
                <a:solidFill>
                  <a:schemeClr val="tx2"/>
                </a:solidFill>
              </a:rPr>
              <a:t>1. Method</a:t>
            </a:r>
          </a:p>
          <a:p>
            <a:pPr marL="514350" indent="-514350" eaLnBrk="1" hangingPunct="1"/>
            <a:r>
              <a:rPr lang="en-US" sz="3200" b="0">
                <a:solidFill>
                  <a:schemeClr val="tx2"/>
                </a:solidFill>
              </a:rPr>
              <a:t>2. Hypotheses</a:t>
            </a:r>
          </a:p>
          <a:p>
            <a:pPr marL="514350" indent="-514350" eaLnBrk="1" hangingPunct="1"/>
            <a:r>
              <a:rPr lang="en-US" sz="3200" b="0">
                <a:solidFill>
                  <a:schemeClr val="tx2"/>
                </a:solidFill>
              </a:rPr>
              <a:t>3. </a:t>
            </a:r>
            <a:r>
              <a:rPr lang="en-US" sz="3200" b="0">
                <a:solidFill>
                  <a:srgbClr val="FF0000"/>
                </a:solidFill>
              </a:rPr>
              <a:t>Languages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Overview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9763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2933E7-BA29-954B-80C0-E725FA3230F0}" type="slidenum">
              <a:rPr lang="en-US" smtClean="0"/>
              <a:pPr/>
              <a:t>180</a:t>
            </a:fld>
            <a:endParaRPr lang="en-US" smtClean="0"/>
          </a:p>
        </p:txBody>
      </p:sp>
      <p:sp>
        <p:nvSpPr>
          <p:cNvPr id="1976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major PoS</a:t>
            </a:r>
            <a:endParaRPr lang="en-GB"/>
          </a:p>
        </p:txBody>
      </p:sp>
      <p:sp>
        <p:nvSpPr>
          <p:cNvPr id="197637" name="Rectangle 3"/>
          <p:cNvSpPr>
            <a:spLocks noChangeArrowheads="1"/>
          </p:cNvSpPr>
          <p:nvPr/>
        </p:nvSpPr>
        <p:spPr bwMode="auto">
          <a:xfrm>
            <a:off x="3175" y="865188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197638" name="Rectangle 4"/>
          <p:cNvSpPr>
            <a:spLocks noChangeArrowheads="1"/>
          </p:cNvSpPr>
          <p:nvPr/>
        </p:nvSpPr>
        <p:spPr bwMode="auto">
          <a:xfrm>
            <a:off x="3175" y="5260975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197639" name="Rectangle 5"/>
          <p:cNvSpPr>
            <a:spLocks noChangeArrowheads="1"/>
          </p:cNvSpPr>
          <p:nvPr/>
        </p:nvSpPr>
        <p:spPr bwMode="auto">
          <a:xfrm>
            <a:off x="0" y="2741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graphicFrame>
        <p:nvGraphicFramePr>
          <p:cNvPr id="334854" name="Group 6"/>
          <p:cNvGraphicFramePr>
            <a:graphicFrameLocks noGrp="1"/>
          </p:cNvGraphicFramePr>
          <p:nvPr/>
        </p:nvGraphicFramePr>
        <p:xfrm>
          <a:off x="604838" y="2349500"/>
          <a:ext cx="8215312" cy="3816352"/>
        </p:xfrm>
        <a:graphic>
          <a:graphicData uri="http://schemas.openxmlformats.org/drawingml/2006/table">
            <a:tbl>
              <a:tblPr/>
              <a:tblGrid>
                <a:gridCol w="1087437"/>
                <a:gridCol w="1260475"/>
                <a:gridCol w="1173163"/>
                <a:gridCol w="1173162"/>
                <a:gridCol w="1173163"/>
                <a:gridCol w="1174750"/>
                <a:gridCol w="1173162"/>
              </a:tblGrid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PoS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QUE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GUA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QUE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GUA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N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54%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37%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41%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68%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59%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86%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22%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29%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9%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7%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11%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12%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TOT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81%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62%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47%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7690" name="Rectangle 56"/>
          <p:cNvSpPr>
            <a:spLocks noChangeArrowheads="1"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sp>
        <p:nvSpPr>
          <p:cNvPr id="197691" name="Rectangle 57"/>
          <p:cNvSpPr>
            <a:spLocks noChangeArrowheads="1"/>
          </p:cNvSpPr>
          <p:nvPr/>
        </p:nvSpPr>
        <p:spPr bwMode="auto">
          <a:xfrm>
            <a:off x="1619250" y="2349500"/>
            <a:ext cx="73025" cy="38163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692" name="Rectangle 58"/>
          <p:cNvSpPr>
            <a:spLocks noChangeArrowheads="1"/>
          </p:cNvSpPr>
          <p:nvPr/>
        </p:nvSpPr>
        <p:spPr bwMode="auto">
          <a:xfrm>
            <a:off x="5219700" y="2349500"/>
            <a:ext cx="73025" cy="38163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693" name="Text Box 59"/>
          <p:cNvSpPr txBox="1">
            <a:spLocks noChangeArrowheads="1"/>
          </p:cNvSpPr>
          <p:nvPr/>
        </p:nvSpPr>
        <p:spPr bwMode="auto">
          <a:xfrm>
            <a:off x="2759075" y="1819275"/>
            <a:ext cx="1525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u="sng">
                <a:solidFill>
                  <a:schemeClr val="folHlink"/>
                </a:solidFill>
              </a:rPr>
              <a:t>Absolute</a:t>
            </a:r>
            <a:endParaRPr lang="en-US" sz="2400" u="sng">
              <a:solidFill>
                <a:schemeClr val="folHlink"/>
              </a:solidFill>
            </a:endParaRPr>
          </a:p>
        </p:txBody>
      </p:sp>
      <p:sp>
        <p:nvSpPr>
          <p:cNvPr id="197694" name="Text Box 60"/>
          <p:cNvSpPr txBox="1">
            <a:spLocks noChangeArrowheads="1"/>
          </p:cNvSpPr>
          <p:nvPr/>
        </p:nvSpPr>
        <p:spPr bwMode="auto">
          <a:xfrm>
            <a:off x="6300788" y="1819275"/>
            <a:ext cx="1436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u="sng">
                <a:solidFill>
                  <a:schemeClr val="hlink"/>
                </a:solidFill>
              </a:rPr>
              <a:t>Relative</a:t>
            </a:r>
            <a:endParaRPr lang="en-US" sz="2400" u="sng">
              <a:solidFill>
                <a:schemeClr val="hlink"/>
              </a:solidFill>
            </a:endParaRPr>
          </a:p>
        </p:txBody>
      </p:sp>
      <p:sp>
        <p:nvSpPr>
          <p:cNvPr id="197695" name="AutoShape 61"/>
          <p:cNvSpPr>
            <a:spLocks noChangeArrowheads="1"/>
          </p:cNvSpPr>
          <p:nvPr/>
        </p:nvSpPr>
        <p:spPr bwMode="auto">
          <a:xfrm>
            <a:off x="4643438" y="1989138"/>
            <a:ext cx="1296987" cy="215900"/>
          </a:xfrm>
          <a:prstGeom prst="rightArrow">
            <a:avLst>
              <a:gd name="adj1" fmla="val 50000"/>
              <a:gd name="adj2" fmla="val 150184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696" name="Text Box 62"/>
          <p:cNvSpPr txBox="1">
            <a:spLocks noChangeArrowheads="1"/>
          </p:cNvSpPr>
          <p:nvPr/>
        </p:nvSpPr>
        <p:spPr bwMode="auto">
          <a:xfrm>
            <a:off x="6084888" y="3860800"/>
            <a:ext cx="433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/>
              <a:t>&lt;</a:t>
            </a:r>
            <a:endParaRPr lang="en-US" sz="2400"/>
          </a:p>
        </p:txBody>
      </p:sp>
      <p:sp>
        <p:nvSpPr>
          <p:cNvPr id="197697" name="Text Box 64"/>
          <p:cNvSpPr txBox="1">
            <a:spLocks noChangeArrowheads="1"/>
          </p:cNvSpPr>
          <p:nvPr/>
        </p:nvSpPr>
        <p:spPr bwMode="auto">
          <a:xfrm>
            <a:off x="2484438" y="3860800"/>
            <a:ext cx="433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/>
              <a:t>~</a:t>
            </a:r>
            <a:endParaRPr lang="en-US" sz="2400"/>
          </a:p>
        </p:txBody>
      </p:sp>
      <p:sp>
        <p:nvSpPr>
          <p:cNvPr id="197698" name="Rectangle 66"/>
          <p:cNvSpPr>
            <a:spLocks noChangeArrowheads="1"/>
          </p:cNvSpPr>
          <p:nvPr/>
        </p:nvSpPr>
        <p:spPr bwMode="auto">
          <a:xfrm>
            <a:off x="8088313" y="1366838"/>
            <a:ext cx="717550" cy="8382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4400">
                <a:solidFill>
                  <a:srgbClr val="FF0000"/>
                </a:solidFill>
              </a:rPr>
              <a:t>#</a:t>
            </a:r>
            <a:endParaRPr lang="en-US" sz="4400">
              <a:solidFill>
                <a:srgbClr val="FF0000"/>
              </a:solidFill>
            </a:endParaRPr>
          </a:p>
        </p:txBody>
      </p:sp>
      <p:sp>
        <p:nvSpPr>
          <p:cNvPr id="197699" name="Rectangle 19"/>
          <p:cNvSpPr>
            <a:spLocks noChangeArrowheads="1"/>
          </p:cNvSpPr>
          <p:nvPr/>
        </p:nvSpPr>
        <p:spPr bwMode="auto">
          <a:xfrm>
            <a:off x="609600" y="4648200"/>
            <a:ext cx="8229600" cy="15240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700" name="Rectangle 21"/>
          <p:cNvSpPr>
            <a:spLocks noChangeArrowheads="1"/>
          </p:cNvSpPr>
          <p:nvPr/>
        </p:nvSpPr>
        <p:spPr bwMode="auto">
          <a:xfrm>
            <a:off x="609600" y="3124200"/>
            <a:ext cx="8229600" cy="7620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701" name="Oval 65"/>
          <p:cNvSpPr>
            <a:spLocks noChangeArrowheads="1"/>
          </p:cNvSpPr>
          <p:nvPr/>
        </p:nvSpPr>
        <p:spPr bwMode="auto">
          <a:xfrm>
            <a:off x="2514600" y="3886200"/>
            <a:ext cx="431800" cy="431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702" name="Oval 65"/>
          <p:cNvSpPr>
            <a:spLocks noChangeArrowheads="1"/>
          </p:cNvSpPr>
          <p:nvPr/>
        </p:nvSpPr>
        <p:spPr bwMode="auto">
          <a:xfrm>
            <a:off x="6096000" y="3886200"/>
            <a:ext cx="431800" cy="431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9865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A1C8F9A-9657-CA47-A661-C6B724DB7CCB}" type="slidenum">
              <a:rPr lang="en-US" smtClean="0"/>
              <a:pPr/>
              <a:t>181</a:t>
            </a:fld>
            <a:endParaRPr lang="en-US" smtClean="0"/>
          </a:p>
        </p:txBody>
      </p:sp>
      <p:sp>
        <p:nvSpPr>
          <p:cNvPr id="1986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600"/>
              <a:t>Borrowing</a:t>
            </a:r>
            <a:r>
              <a:rPr lang="en-US" sz="3600"/>
              <a:t> Scenario (2</a:t>
            </a:r>
            <a:r>
              <a:rPr lang="en-US" sz="3600" baseline="30000"/>
              <a:t>nd</a:t>
            </a:r>
            <a:r>
              <a:rPr lang="en-US" sz="3600"/>
              <a:t> attempt)</a:t>
            </a:r>
            <a:endParaRPr lang="nl-NL" sz="3600"/>
          </a:p>
        </p:txBody>
      </p:sp>
      <p:sp>
        <p:nvSpPr>
          <p:cNvPr id="198661" name="Text Box 3"/>
          <p:cNvSpPr txBox="1">
            <a:spLocks noChangeArrowheads="1"/>
          </p:cNvSpPr>
          <p:nvPr/>
        </p:nvSpPr>
        <p:spPr bwMode="auto">
          <a:xfrm>
            <a:off x="609600" y="2133600"/>
            <a:ext cx="799782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 u="sng"/>
              <a:t>Quechua &gt; Guaraní &gt; Otomí:</a:t>
            </a:r>
          </a:p>
          <a:p>
            <a:pPr marL="457200" indent="-457200" eaLnBrk="1" hangingPunct="1">
              <a:buFontTx/>
              <a:buChar char="•"/>
            </a:pPr>
            <a:r>
              <a:rPr lang="en-US" sz="2400"/>
              <a:t>Borrowing of Nouns:</a:t>
            </a:r>
          </a:p>
          <a:p>
            <a:pPr marL="457200" indent="-457200" eaLnBrk="1" hangingPunct="1"/>
            <a:r>
              <a:rPr lang="en-US" sz="2000"/>
              <a:t>	 - referential</a:t>
            </a:r>
          </a:p>
          <a:p>
            <a:pPr marL="457200" indent="-457200" eaLnBrk="1" hangingPunct="1"/>
            <a:r>
              <a:rPr lang="en-GB" sz="2000"/>
              <a:t>	 - </a:t>
            </a:r>
            <a:r>
              <a:rPr lang="en-US" sz="2000"/>
              <a:t>syntactically relatively independent</a:t>
            </a:r>
          </a:p>
          <a:p>
            <a:pPr marL="457200" indent="-457200" eaLnBrk="1" hangingPunct="1"/>
            <a:r>
              <a:rPr lang="en-US" sz="2000"/>
              <a:t>	 - first category borrowed: most open </a:t>
            </a:r>
            <a:r>
              <a:rPr lang="en-US" sz="2000">
                <a:solidFill>
                  <a:schemeClr val="folHlink"/>
                </a:solidFill>
              </a:rPr>
              <a:t>{Oto  &gt;&gt; Que,Gua}</a:t>
            </a:r>
            <a:endParaRPr lang="en-US" sz="2000"/>
          </a:p>
          <a:p>
            <a:pPr marL="457200" indent="-457200" eaLnBrk="1" hangingPunct="1"/>
            <a:r>
              <a:rPr lang="en-US" sz="2000"/>
              <a:t>	 - borrowing never stops </a:t>
            </a:r>
            <a:r>
              <a:rPr lang="en-US" sz="2000">
                <a:solidFill>
                  <a:schemeClr val="folHlink"/>
                </a:solidFill>
              </a:rPr>
              <a:t>{Que &gt; Gua}</a:t>
            </a:r>
          </a:p>
          <a:p>
            <a:pPr marL="457200" indent="-457200" eaLnBrk="1" hangingPunct="1">
              <a:buFontTx/>
              <a:buChar char="•"/>
            </a:pPr>
            <a:r>
              <a:rPr lang="en-GB" sz="2400"/>
              <a:t>Borrowing of Verbs:</a:t>
            </a:r>
          </a:p>
          <a:p>
            <a:pPr marL="457200" indent="-457200"/>
            <a:r>
              <a:rPr lang="en-US" sz="2000"/>
              <a:t>       - sem / synt / morph complex</a:t>
            </a:r>
          </a:p>
          <a:p>
            <a:pPr marL="457200" indent="-457200"/>
            <a:r>
              <a:rPr lang="en-US" sz="2000"/>
              <a:t>       - easier when in same syntactic position </a:t>
            </a:r>
            <a:r>
              <a:rPr lang="en-US" sz="2000">
                <a:solidFill>
                  <a:schemeClr val="folHlink"/>
                </a:solidFill>
              </a:rPr>
              <a:t>{Gua &gt; Que}</a:t>
            </a:r>
            <a:endParaRPr lang="en-US" sz="2000"/>
          </a:p>
          <a:p>
            <a:pPr marL="457200" indent="-457200" eaLnBrk="1" hangingPunct="1">
              <a:buFontTx/>
              <a:buChar char="•"/>
            </a:pPr>
            <a:r>
              <a:rPr lang="en-GB" sz="2400">
                <a:solidFill>
                  <a:schemeClr val="hlink"/>
                </a:solidFill>
              </a:rPr>
              <a:t>Borrowing of Adjectives:</a:t>
            </a:r>
            <a:endParaRPr lang="en-US" sz="24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9968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40DEAB-64A8-9745-ADFD-73A98D964E3B}" type="slidenum">
              <a:rPr lang="en-US" smtClean="0"/>
              <a:pPr/>
              <a:t>182</a:t>
            </a:fld>
            <a:endParaRPr lang="en-US" smtClean="0"/>
          </a:p>
        </p:txBody>
      </p:sp>
      <p:sp>
        <p:nvSpPr>
          <p:cNvPr id="199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600"/>
              <a:t>Borrowing</a:t>
            </a:r>
            <a:r>
              <a:rPr lang="en-US" sz="3600"/>
              <a:t> Scenario (2</a:t>
            </a:r>
            <a:r>
              <a:rPr lang="en-US" sz="3600" baseline="30000"/>
              <a:t>nd</a:t>
            </a:r>
            <a:r>
              <a:rPr lang="en-US" sz="3600"/>
              <a:t> attempt)</a:t>
            </a:r>
            <a:endParaRPr lang="nl-NL" sz="3600"/>
          </a:p>
        </p:txBody>
      </p:sp>
      <p:sp>
        <p:nvSpPr>
          <p:cNvPr id="199685" name="Text Box 3"/>
          <p:cNvSpPr txBox="1">
            <a:spLocks noChangeArrowheads="1"/>
          </p:cNvSpPr>
          <p:nvPr/>
        </p:nvSpPr>
        <p:spPr bwMode="auto">
          <a:xfrm>
            <a:off x="609600" y="2133600"/>
            <a:ext cx="8078788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 u="sng"/>
              <a:t>Quechua &gt; Guaraní &gt; Otomí:</a:t>
            </a:r>
          </a:p>
          <a:p>
            <a:pPr marL="457200" indent="-457200" eaLnBrk="1" hangingPunct="1">
              <a:buFontTx/>
              <a:buChar char="•"/>
            </a:pPr>
            <a:r>
              <a:rPr lang="en-US" sz="2400"/>
              <a:t>Borrowing of Nouns:</a:t>
            </a:r>
          </a:p>
          <a:p>
            <a:pPr marL="457200" indent="-457200" eaLnBrk="1" hangingPunct="1"/>
            <a:r>
              <a:rPr lang="en-US" sz="2000"/>
              <a:t>	 - referential</a:t>
            </a:r>
          </a:p>
          <a:p>
            <a:pPr marL="457200" indent="-457200" eaLnBrk="1" hangingPunct="1"/>
            <a:r>
              <a:rPr lang="en-GB" sz="2000"/>
              <a:t>	 - </a:t>
            </a:r>
            <a:r>
              <a:rPr lang="en-US" sz="2000"/>
              <a:t>syntactically relatively independent</a:t>
            </a:r>
          </a:p>
          <a:p>
            <a:pPr marL="457200" indent="-457200" eaLnBrk="1" hangingPunct="1"/>
            <a:r>
              <a:rPr lang="en-US" sz="2000"/>
              <a:t>	 - first category borrowed: most open </a:t>
            </a:r>
            <a:r>
              <a:rPr lang="en-US" sz="2000">
                <a:solidFill>
                  <a:schemeClr val="folHlink"/>
                </a:solidFill>
              </a:rPr>
              <a:t>{Oto  &gt;&gt; Que,Gua}</a:t>
            </a:r>
            <a:endParaRPr lang="en-US" sz="2000"/>
          </a:p>
          <a:p>
            <a:pPr marL="457200" indent="-457200" eaLnBrk="1" hangingPunct="1"/>
            <a:r>
              <a:rPr lang="en-US" sz="2000"/>
              <a:t>	 - borrowing never stops </a:t>
            </a:r>
            <a:r>
              <a:rPr lang="en-US" sz="2000">
                <a:solidFill>
                  <a:schemeClr val="folHlink"/>
                </a:solidFill>
              </a:rPr>
              <a:t>{Que &gt; Gua}</a:t>
            </a:r>
          </a:p>
          <a:p>
            <a:pPr marL="457200" indent="-457200" eaLnBrk="1" hangingPunct="1">
              <a:buFontTx/>
              <a:buChar char="•"/>
            </a:pPr>
            <a:r>
              <a:rPr lang="en-GB" sz="2400"/>
              <a:t>Borrowing of Verbs:</a:t>
            </a:r>
          </a:p>
          <a:p>
            <a:pPr marL="457200" indent="-457200"/>
            <a:r>
              <a:rPr lang="en-US" sz="2000"/>
              <a:t>       - sem / synt / morph complex</a:t>
            </a:r>
          </a:p>
          <a:p>
            <a:pPr marL="457200" indent="-457200"/>
            <a:r>
              <a:rPr lang="en-US" sz="2000"/>
              <a:t>       - easier when in same syntactic position </a:t>
            </a:r>
            <a:r>
              <a:rPr lang="en-US" sz="2000">
                <a:solidFill>
                  <a:schemeClr val="folHlink"/>
                </a:solidFill>
              </a:rPr>
              <a:t>{Gua &gt; Que}</a:t>
            </a:r>
          </a:p>
          <a:p>
            <a:pPr marL="457200" indent="-457200" eaLnBrk="1" hangingPunct="1">
              <a:buFontTx/>
              <a:buChar char="•"/>
            </a:pPr>
            <a:r>
              <a:rPr lang="en-GB" sz="2400">
                <a:solidFill>
                  <a:schemeClr val="hlink"/>
                </a:solidFill>
              </a:rPr>
              <a:t>Borrowing of Adjectives:</a:t>
            </a:r>
          </a:p>
          <a:p>
            <a:pPr marL="457200" indent="-457200" eaLnBrk="1" hangingPunct="1"/>
            <a:r>
              <a:rPr lang="en-GB" sz="2000">
                <a:solidFill>
                  <a:schemeClr val="hlink"/>
                </a:solidFill>
              </a:rPr>
              <a:t>       - optional, unlike V/N: lower frequency</a:t>
            </a:r>
            <a:endParaRPr lang="en-US" sz="20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0070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1E6BB45-ECFD-574E-8F5E-C00A6E89FC4D}" type="slidenum">
              <a:rPr lang="en-US" smtClean="0"/>
              <a:pPr/>
              <a:t>183</a:t>
            </a:fld>
            <a:endParaRPr lang="en-US" smtClean="0"/>
          </a:p>
        </p:txBody>
      </p:sp>
      <p:sp>
        <p:nvSpPr>
          <p:cNvPr id="2007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600"/>
              <a:t>Borrowing</a:t>
            </a:r>
            <a:r>
              <a:rPr lang="en-US" sz="3600"/>
              <a:t> Scenario (2</a:t>
            </a:r>
            <a:r>
              <a:rPr lang="en-US" sz="3600" baseline="30000"/>
              <a:t>nd</a:t>
            </a:r>
            <a:r>
              <a:rPr lang="en-US" sz="3600"/>
              <a:t> attempt)</a:t>
            </a:r>
            <a:endParaRPr lang="nl-NL" sz="3600"/>
          </a:p>
        </p:txBody>
      </p:sp>
      <p:sp>
        <p:nvSpPr>
          <p:cNvPr id="200709" name="Text Box 3"/>
          <p:cNvSpPr txBox="1">
            <a:spLocks noChangeArrowheads="1"/>
          </p:cNvSpPr>
          <p:nvPr/>
        </p:nvSpPr>
        <p:spPr bwMode="auto">
          <a:xfrm>
            <a:off x="609600" y="2133600"/>
            <a:ext cx="799782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 u="sng"/>
              <a:t>Quechua &gt; Guaraní &gt; Otomí:</a:t>
            </a:r>
          </a:p>
          <a:p>
            <a:pPr marL="457200" indent="-457200" eaLnBrk="1" hangingPunct="1">
              <a:buFontTx/>
              <a:buChar char="•"/>
            </a:pPr>
            <a:r>
              <a:rPr lang="en-US" sz="2400"/>
              <a:t>Borrowing of Nouns:</a:t>
            </a:r>
          </a:p>
          <a:p>
            <a:pPr marL="457200" indent="-457200" eaLnBrk="1" hangingPunct="1"/>
            <a:r>
              <a:rPr lang="en-US" sz="2000"/>
              <a:t>	 - referential</a:t>
            </a:r>
          </a:p>
          <a:p>
            <a:pPr marL="457200" indent="-457200" eaLnBrk="1" hangingPunct="1"/>
            <a:r>
              <a:rPr lang="en-GB" sz="2000"/>
              <a:t>	 - </a:t>
            </a:r>
            <a:r>
              <a:rPr lang="en-US" sz="2000"/>
              <a:t>syntactically relatively independent</a:t>
            </a:r>
          </a:p>
          <a:p>
            <a:pPr marL="457200" indent="-457200" eaLnBrk="1" hangingPunct="1"/>
            <a:r>
              <a:rPr lang="en-US" sz="2000"/>
              <a:t>	 - first category borrowed: most open </a:t>
            </a:r>
            <a:r>
              <a:rPr lang="en-US" sz="2000">
                <a:solidFill>
                  <a:schemeClr val="folHlink"/>
                </a:solidFill>
              </a:rPr>
              <a:t>{Oto  &gt;&gt; Que,Gua}</a:t>
            </a:r>
            <a:endParaRPr lang="en-US" sz="2000"/>
          </a:p>
          <a:p>
            <a:pPr marL="457200" indent="-457200" eaLnBrk="1" hangingPunct="1"/>
            <a:r>
              <a:rPr lang="en-US" sz="2000"/>
              <a:t>	 - borrowing never stops </a:t>
            </a:r>
            <a:r>
              <a:rPr lang="en-US" sz="2000">
                <a:solidFill>
                  <a:schemeClr val="folHlink"/>
                </a:solidFill>
              </a:rPr>
              <a:t>{Que &gt; Gua}</a:t>
            </a:r>
          </a:p>
          <a:p>
            <a:pPr marL="457200" indent="-457200" eaLnBrk="1" hangingPunct="1">
              <a:buFontTx/>
              <a:buChar char="•"/>
            </a:pPr>
            <a:r>
              <a:rPr lang="en-GB" sz="2400"/>
              <a:t>Borrowing of Verbs:</a:t>
            </a:r>
          </a:p>
          <a:p>
            <a:pPr marL="457200" indent="-457200"/>
            <a:r>
              <a:rPr lang="en-US" sz="2000"/>
              <a:t>       - sem / synt / morph complex</a:t>
            </a:r>
          </a:p>
          <a:p>
            <a:pPr marL="457200" indent="-457200"/>
            <a:r>
              <a:rPr lang="en-US" sz="2000"/>
              <a:t>       - easier when in same syntactic position </a:t>
            </a:r>
            <a:r>
              <a:rPr lang="en-US" sz="2000">
                <a:solidFill>
                  <a:schemeClr val="folHlink"/>
                </a:solidFill>
              </a:rPr>
              <a:t>{Gua &gt; Que}</a:t>
            </a:r>
          </a:p>
          <a:p>
            <a:pPr marL="457200" indent="-457200" eaLnBrk="1" hangingPunct="1">
              <a:buFontTx/>
              <a:buChar char="•"/>
            </a:pPr>
            <a:r>
              <a:rPr lang="en-GB" sz="2400">
                <a:solidFill>
                  <a:schemeClr val="hlink"/>
                </a:solidFill>
              </a:rPr>
              <a:t>Borrowing of Adjectives:</a:t>
            </a:r>
          </a:p>
          <a:p>
            <a:pPr marL="457200" indent="-457200" eaLnBrk="1" hangingPunct="1"/>
            <a:r>
              <a:rPr lang="en-GB" sz="2000">
                <a:solidFill>
                  <a:schemeClr val="hlink"/>
                </a:solidFill>
              </a:rPr>
              <a:t>       - optional, unlike V/N</a:t>
            </a:r>
          </a:p>
          <a:p>
            <a:pPr marL="457200" indent="-457200"/>
            <a:r>
              <a:rPr lang="en-GB" sz="2000">
                <a:solidFill>
                  <a:schemeClr val="hlink"/>
                </a:solidFill>
              </a:rPr>
              <a:t>       - </a:t>
            </a:r>
            <a:r>
              <a:rPr lang="en-US" sz="2000">
                <a:solidFill>
                  <a:schemeClr val="hlink"/>
                </a:solidFill>
              </a:rPr>
              <a:t>depends on PoS type: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0173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20526E-99AF-A640-A582-1DDCA4CDC87D}" type="slidenum">
              <a:rPr lang="en-US" smtClean="0"/>
              <a:pPr/>
              <a:t>184</a:t>
            </a:fld>
            <a:endParaRPr lang="en-US" smtClean="0"/>
          </a:p>
        </p:txBody>
      </p:sp>
      <p:sp>
        <p:nvSpPr>
          <p:cNvPr id="201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600"/>
              <a:t>Borrowing</a:t>
            </a:r>
            <a:r>
              <a:rPr lang="en-US" sz="3600"/>
              <a:t> Scenario (2</a:t>
            </a:r>
            <a:r>
              <a:rPr lang="en-US" sz="3600" baseline="30000"/>
              <a:t>nd</a:t>
            </a:r>
            <a:r>
              <a:rPr lang="en-US" sz="3600"/>
              <a:t> attempt)</a:t>
            </a:r>
            <a:endParaRPr lang="nl-NL" sz="3600"/>
          </a:p>
        </p:txBody>
      </p:sp>
      <p:sp>
        <p:nvSpPr>
          <p:cNvPr id="201733" name="Text Box 3"/>
          <p:cNvSpPr txBox="1">
            <a:spLocks noChangeArrowheads="1"/>
          </p:cNvSpPr>
          <p:nvPr/>
        </p:nvSpPr>
        <p:spPr bwMode="auto">
          <a:xfrm>
            <a:off x="609600" y="2133600"/>
            <a:ext cx="799782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 u="sng"/>
              <a:t>Quechua &gt; Guaraní &gt; Otomí:</a:t>
            </a:r>
          </a:p>
          <a:p>
            <a:pPr marL="457200" indent="-457200" eaLnBrk="1" hangingPunct="1">
              <a:buFontTx/>
              <a:buChar char="•"/>
            </a:pPr>
            <a:r>
              <a:rPr lang="en-US" sz="2400"/>
              <a:t>Borrowing of Nouns:</a:t>
            </a:r>
          </a:p>
          <a:p>
            <a:pPr marL="457200" indent="-457200" eaLnBrk="1" hangingPunct="1"/>
            <a:r>
              <a:rPr lang="en-US" sz="2000"/>
              <a:t>	 - referential</a:t>
            </a:r>
          </a:p>
          <a:p>
            <a:pPr marL="457200" indent="-457200" eaLnBrk="1" hangingPunct="1"/>
            <a:r>
              <a:rPr lang="en-GB" sz="2000"/>
              <a:t>	 - </a:t>
            </a:r>
            <a:r>
              <a:rPr lang="en-US" sz="2000"/>
              <a:t>syntactically relatively independent</a:t>
            </a:r>
          </a:p>
          <a:p>
            <a:pPr marL="457200" indent="-457200" eaLnBrk="1" hangingPunct="1"/>
            <a:r>
              <a:rPr lang="en-US" sz="2000"/>
              <a:t>	 - first category borrowed: most open </a:t>
            </a:r>
            <a:r>
              <a:rPr lang="en-US" sz="2000">
                <a:solidFill>
                  <a:schemeClr val="folHlink"/>
                </a:solidFill>
              </a:rPr>
              <a:t>{Oto  &gt;&gt; Que,Gua}</a:t>
            </a:r>
            <a:endParaRPr lang="en-US" sz="2000"/>
          </a:p>
          <a:p>
            <a:pPr marL="457200" indent="-457200" eaLnBrk="1" hangingPunct="1"/>
            <a:r>
              <a:rPr lang="en-US" sz="2000"/>
              <a:t>	 - borrowing never stops </a:t>
            </a:r>
            <a:r>
              <a:rPr lang="en-US" sz="2000">
                <a:solidFill>
                  <a:schemeClr val="folHlink"/>
                </a:solidFill>
              </a:rPr>
              <a:t>{Que &gt; Gua}</a:t>
            </a:r>
          </a:p>
          <a:p>
            <a:pPr marL="457200" indent="-457200" eaLnBrk="1" hangingPunct="1">
              <a:buFontTx/>
              <a:buChar char="•"/>
            </a:pPr>
            <a:r>
              <a:rPr lang="en-GB" sz="2400"/>
              <a:t>Borrowing of Verbs:</a:t>
            </a:r>
          </a:p>
          <a:p>
            <a:pPr marL="457200" indent="-457200"/>
            <a:r>
              <a:rPr lang="en-US" sz="2000"/>
              <a:t>       - sem / synt / morph complex</a:t>
            </a:r>
          </a:p>
          <a:p>
            <a:pPr marL="457200" indent="-457200"/>
            <a:r>
              <a:rPr lang="en-US" sz="2000"/>
              <a:t>       - easier when in same syntactic position </a:t>
            </a:r>
            <a:r>
              <a:rPr lang="en-US" sz="2000">
                <a:solidFill>
                  <a:schemeClr val="folHlink"/>
                </a:solidFill>
              </a:rPr>
              <a:t>{Gua &gt; Que}</a:t>
            </a:r>
          </a:p>
          <a:p>
            <a:pPr marL="457200" indent="-457200" eaLnBrk="1" hangingPunct="1">
              <a:buFontTx/>
              <a:buChar char="•"/>
            </a:pPr>
            <a:r>
              <a:rPr lang="en-GB" sz="2400">
                <a:solidFill>
                  <a:schemeClr val="hlink"/>
                </a:solidFill>
              </a:rPr>
              <a:t>Borrowing of Adjectives:</a:t>
            </a:r>
          </a:p>
          <a:p>
            <a:pPr marL="457200" indent="-457200" eaLnBrk="1" hangingPunct="1"/>
            <a:r>
              <a:rPr lang="en-GB" sz="2000">
                <a:solidFill>
                  <a:schemeClr val="hlink"/>
                </a:solidFill>
              </a:rPr>
              <a:t>       - optional, unlike V/N</a:t>
            </a:r>
          </a:p>
          <a:p>
            <a:pPr marL="457200" indent="-457200"/>
            <a:r>
              <a:rPr lang="en-GB" sz="2000">
                <a:solidFill>
                  <a:schemeClr val="hlink"/>
                </a:solidFill>
              </a:rPr>
              <a:t>       - </a:t>
            </a:r>
            <a:r>
              <a:rPr lang="en-US" sz="2000">
                <a:solidFill>
                  <a:schemeClr val="hlink"/>
                </a:solidFill>
              </a:rPr>
              <a:t>Que,Gua: flexible (V </a:t>
            </a:r>
            <a:r>
              <a:rPr lang="en-US" sz="2000" b="0">
                <a:solidFill>
                  <a:schemeClr val="hlink"/>
                </a:solidFill>
              </a:rPr>
              <a:t>|</a:t>
            </a:r>
            <a:r>
              <a:rPr lang="en-US" sz="2000">
                <a:solidFill>
                  <a:schemeClr val="hlink"/>
                </a:solidFill>
              </a:rPr>
              <a:t> N ~ Adj)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0275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8F3534-1316-2A4B-AFA2-8F01FC3BB3FA}" type="slidenum">
              <a:rPr lang="en-US" smtClean="0"/>
              <a:pPr/>
              <a:t>185</a:t>
            </a:fld>
            <a:endParaRPr lang="en-US" smtClean="0"/>
          </a:p>
        </p:txBody>
      </p:sp>
      <p:sp>
        <p:nvSpPr>
          <p:cNvPr id="2027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600"/>
              <a:t>Borrowing</a:t>
            </a:r>
            <a:r>
              <a:rPr lang="en-US" sz="3600"/>
              <a:t> Scenario (2</a:t>
            </a:r>
            <a:r>
              <a:rPr lang="en-US" sz="3600" baseline="30000"/>
              <a:t>nd</a:t>
            </a:r>
            <a:r>
              <a:rPr lang="en-US" sz="3600"/>
              <a:t> attempt)</a:t>
            </a:r>
            <a:endParaRPr lang="nl-NL" sz="3600"/>
          </a:p>
        </p:txBody>
      </p:sp>
      <p:sp>
        <p:nvSpPr>
          <p:cNvPr id="202757" name="Text Box 3"/>
          <p:cNvSpPr txBox="1">
            <a:spLocks noChangeArrowheads="1"/>
          </p:cNvSpPr>
          <p:nvPr/>
        </p:nvSpPr>
        <p:spPr bwMode="auto">
          <a:xfrm>
            <a:off x="609600" y="2133600"/>
            <a:ext cx="7997825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 u="sng"/>
              <a:t>Quechua &gt; Guaraní &gt; Otomí:</a:t>
            </a:r>
          </a:p>
          <a:p>
            <a:pPr marL="457200" indent="-457200" eaLnBrk="1" hangingPunct="1">
              <a:buFontTx/>
              <a:buChar char="•"/>
            </a:pPr>
            <a:r>
              <a:rPr lang="en-US" sz="2400"/>
              <a:t>Borrowing of Nouns:</a:t>
            </a:r>
          </a:p>
          <a:p>
            <a:pPr marL="457200" indent="-457200" eaLnBrk="1" hangingPunct="1"/>
            <a:r>
              <a:rPr lang="en-US" sz="2000"/>
              <a:t>	 - referential</a:t>
            </a:r>
          </a:p>
          <a:p>
            <a:pPr marL="457200" indent="-457200" eaLnBrk="1" hangingPunct="1"/>
            <a:r>
              <a:rPr lang="en-GB" sz="2000"/>
              <a:t>	 - </a:t>
            </a:r>
            <a:r>
              <a:rPr lang="en-US" sz="2000"/>
              <a:t>syntactically relatively independent</a:t>
            </a:r>
          </a:p>
          <a:p>
            <a:pPr marL="457200" indent="-457200" eaLnBrk="1" hangingPunct="1"/>
            <a:r>
              <a:rPr lang="en-US" sz="2000"/>
              <a:t>	 - first category borrowed: most open </a:t>
            </a:r>
            <a:r>
              <a:rPr lang="en-US" sz="2000">
                <a:solidFill>
                  <a:schemeClr val="folHlink"/>
                </a:solidFill>
              </a:rPr>
              <a:t>{Oto  &gt;&gt; Que,Gua}</a:t>
            </a:r>
            <a:endParaRPr lang="en-US" sz="2000"/>
          </a:p>
          <a:p>
            <a:pPr marL="457200" indent="-457200" eaLnBrk="1" hangingPunct="1"/>
            <a:r>
              <a:rPr lang="en-US" sz="2000"/>
              <a:t>	 - borrowing never stops </a:t>
            </a:r>
            <a:r>
              <a:rPr lang="en-US" sz="2000">
                <a:solidFill>
                  <a:schemeClr val="folHlink"/>
                </a:solidFill>
              </a:rPr>
              <a:t>{Que &gt; Gua}</a:t>
            </a:r>
          </a:p>
          <a:p>
            <a:pPr marL="457200" indent="-457200" eaLnBrk="1" hangingPunct="1">
              <a:buFontTx/>
              <a:buChar char="•"/>
            </a:pPr>
            <a:r>
              <a:rPr lang="en-GB" sz="2400"/>
              <a:t>Borrowing of Verbs:</a:t>
            </a:r>
          </a:p>
          <a:p>
            <a:pPr marL="457200" indent="-457200"/>
            <a:r>
              <a:rPr lang="en-US" sz="2000"/>
              <a:t>       - sem / synt / morph complex</a:t>
            </a:r>
          </a:p>
          <a:p>
            <a:pPr marL="457200" indent="-457200"/>
            <a:r>
              <a:rPr lang="en-US" sz="2000"/>
              <a:t>       - easier when in same syntactic position </a:t>
            </a:r>
            <a:r>
              <a:rPr lang="en-US" sz="2000">
                <a:solidFill>
                  <a:schemeClr val="folHlink"/>
                </a:solidFill>
              </a:rPr>
              <a:t>{Gua &gt; Que}</a:t>
            </a:r>
          </a:p>
          <a:p>
            <a:pPr marL="457200" indent="-457200" eaLnBrk="1" hangingPunct="1">
              <a:buFontTx/>
              <a:buChar char="•"/>
            </a:pPr>
            <a:r>
              <a:rPr lang="en-GB" sz="2400">
                <a:solidFill>
                  <a:schemeClr val="hlink"/>
                </a:solidFill>
              </a:rPr>
              <a:t>Borrowing of Adjectives:</a:t>
            </a:r>
          </a:p>
          <a:p>
            <a:pPr marL="457200" indent="-457200" eaLnBrk="1" hangingPunct="1"/>
            <a:r>
              <a:rPr lang="en-GB" sz="2000">
                <a:solidFill>
                  <a:schemeClr val="hlink"/>
                </a:solidFill>
              </a:rPr>
              <a:t>       - optional, unlike V/N</a:t>
            </a:r>
          </a:p>
          <a:p>
            <a:pPr marL="457200" indent="-457200"/>
            <a:r>
              <a:rPr lang="en-GB" sz="2000">
                <a:solidFill>
                  <a:schemeClr val="hlink"/>
                </a:solidFill>
              </a:rPr>
              <a:t>       - </a:t>
            </a:r>
            <a:r>
              <a:rPr lang="en-US" sz="2000">
                <a:solidFill>
                  <a:schemeClr val="hlink"/>
                </a:solidFill>
              </a:rPr>
              <a:t>Que,Gua: flexible (V </a:t>
            </a:r>
            <a:r>
              <a:rPr lang="en-US" sz="2000" b="0">
                <a:solidFill>
                  <a:schemeClr val="hlink"/>
                </a:solidFill>
              </a:rPr>
              <a:t>|</a:t>
            </a:r>
            <a:r>
              <a:rPr lang="en-US" sz="2000">
                <a:solidFill>
                  <a:schemeClr val="hlink"/>
                </a:solidFill>
              </a:rPr>
              <a:t> N ~ Adj)</a:t>
            </a:r>
          </a:p>
          <a:p>
            <a:pPr marL="457200" indent="-457200"/>
            <a:r>
              <a:rPr lang="en-US" sz="2000">
                <a:solidFill>
                  <a:schemeClr val="hlink"/>
                </a:solidFill>
              </a:rPr>
              <a:t>          Oto: rigid ( V </a:t>
            </a:r>
            <a:r>
              <a:rPr lang="en-US" sz="2000" b="0">
                <a:solidFill>
                  <a:schemeClr val="hlink"/>
                </a:solidFill>
              </a:rPr>
              <a:t>|</a:t>
            </a:r>
            <a:r>
              <a:rPr lang="en-US" sz="2000">
                <a:solidFill>
                  <a:schemeClr val="hlink"/>
                </a:solidFill>
              </a:rPr>
              <a:t> N, </a:t>
            </a:r>
            <a:r>
              <a:rPr lang="en-US" sz="2000" i="1" u="sng">
                <a:solidFill>
                  <a:schemeClr val="hlink"/>
                </a:solidFill>
              </a:rPr>
              <a:t>no</a:t>
            </a:r>
            <a:r>
              <a:rPr lang="en-US" sz="2000">
                <a:solidFill>
                  <a:schemeClr val="hlink"/>
                </a:solidFill>
              </a:rPr>
              <a:t> Adj)</a:t>
            </a:r>
            <a:endParaRPr lang="nl-NL" sz="2000">
              <a:solidFill>
                <a:schemeClr val="hlink"/>
              </a:solidFill>
            </a:endParaRPr>
          </a:p>
          <a:p>
            <a:pPr marL="457200" indent="-457200" eaLnBrk="1" hangingPunct="1"/>
            <a:endParaRPr lang="en-US" sz="20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0377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29E0DEB-2924-1F40-AA21-6F233705BC45}" type="slidenum">
              <a:rPr lang="en-US" smtClean="0"/>
              <a:pPr/>
              <a:t>186</a:t>
            </a:fld>
            <a:endParaRPr lang="en-US" smtClean="0"/>
          </a:p>
        </p:txBody>
      </p:sp>
      <p:sp>
        <p:nvSpPr>
          <p:cNvPr id="2037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600"/>
              <a:t>Borrowing</a:t>
            </a:r>
            <a:r>
              <a:rPr lang="en-US" sz="3600"/>
              <a:t> Scenario (2</a:t>
            </a:r>
            <a:r>
              <a:rPr lang="en-US" sz="3600" baseline="30000"/>
              <a:t>nd</a:t>
            </a:r>
            <a:r>
              <a:rPr lang="en-US" sz="3600"/>
              <a:t> attempt)</a:t>
            </a:r>
            <a:endParaRPr lang="nl-NL" sz="3600"/>
          </a:p>
        </p:txBody>
      </p:sp>
      <p:sp>
        <p:nvSpPr>
          <p:cNvPr id="203781" name="Text Box 3"/>
          <p:cNvSpPr txBox="1">
            <a:spLocks noChangeArrowheads="1"/>
          </p:cNvSpPr>
          <p:nvPr/>
        </p:nvSpPr>
        <p:spPr bwMode="auto">
          <a:xfrm>
            <a:off x="609600" y="2133600"/>
            <a:ext cx="7997825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 u="sng"/>
              <a:t>Quechua &gt; Guaraní &gt; Otomí:</a:t>
            </a:r>
          </a:p>
          <a:p>
            <a:pPr marL="457200" indent="-457200" eaLnBrk="1" hangingPunct="1">
              <a:buFontTx/>
              <a:buChar char="•"/>
            </a:pPr>
            <a:r>
              <a:rPr lang="en-US" sz="2400"/>
              <a:t>Borrowing of Nouns:</a:t>
            </a:r>
          </a:p>
          <a:p>
            <a:pPr marL="457200" indent="-457200" eaLnBrk="1" hangingPunct="1"/>
            <a:r>
              <a:rPr lang="en-US" sz="2000"/>
              <a:t>	 - referential</a:t>
            </a:r>
          </a:p>
          <a:p>
            <a:pPr marL="457200" indent="-457200" eaLnBrk="1" hangingPunct="1"/>
            <a:r>
              <a:rPr lang="en-GB" sz="2000"/>
              <a:t>	 - </a:t>
            </a:r>
            <a:r>
              <a:rPr lang="en-US" sz="2000"/>
              <a:t>syntactically relatively independent</a:t>
            </a:r>
          </a:p>
          <a:p>
            <a:pPr marL="457200" indent="-457200" eaLnBrk="1" hangingPunct="1"/>
            <a:r>
              <a:rPr lang="en-US" sz="2000"/>
              <a:t>	 - first category borrowed: most open </a:t>
            </a:r>
            <a:r>
              <a:rPr lang="en-US" sz="2000">
                <a:solidFill>
                  <a:schemeClr val="folHlink"/>
                </a:solidFill>
              </a:rPr>
              <a:t>{Oto  &gt;&gt; Que,Gua}</a:t>
            </a:r>
            <a:endParaRPr lang="en-US" sz="2000"/>
          </a:p>
          <a:p>
            <a:pPr marL="457200" indent="-457200" eaLnBrk="1" hangingPunct="1"/>
            <a:r>
              <a:rPr lang="en-US" sz="2000"/>
              <a:t>	 - borrowing never stops </a:t>
            </a:r>
            <a:r>
              <a:rPr lang="en-US" sz="2000">
                <a:solidFill>
                  <a:schemeClr val="folHlink"/>
                </a:solidFill>
              </a:rPr>
              <a:t>{Que &gt; Gua}</a:t>
            </a:r>
          </a:p>
          <a:p>
            <a:pPr marL="457200" indent="-457200" eaLnBrk="1" hangingPunct="1">
              <a:buFontTx/>
              <a:buChar char="•"/>
            </a:pPr>
            <a:r>
              <a:rPr lang="en-GB" sz="2400"/>
              <a:t>Borrowing of Verbs:</a:t>
            </a:r>
          </a:p>
          <a:p>
            <a:pPr marL="457200" indent="-457200"/>
            <a:r>
              <a:rPr lang="en-US" sz="2000"/>
              <a:t>       - sem / synt / morph complex</a:t>
            </a:r>
          </a:p>
          <a:p>
            <a:pPr marL="457200" indent="-457200"/>
            <a:r>
              <a:rPr lang="en-US" sz="2000"/>
              <a:t>       - easier when in same syntactic position </a:t>
            </a:r>
            <a:r>
              <a:rPr lang="en-US" sz="2000">
                <a:solidFill>
                  <a:schemeClr val="folHlink"/>
                </a:solidFill>
              </a:rPr>
              <a:t>{Gua &gt; Que}</a:t>
            </a:r>
          </a:p>
          <a:p>
            <a:pPr marL="457200" indent="-457200" eaLnBrk="1" hangingPunct="1">
              <a:buFontTx/>
              <a:buChar char="•"/>
            </a:pPr>
            <a:r>
              <a:rPr lang="en-GB" sz="2400">
                <a:solidFill>
                  <a:schemeClr val="hlink"/>
                </a:solidFill>
              </a:rPr>
              <a:t>Borrowing of Adjectives:</a:t>
            </a:r>
          </a:p>
          <a:p>
            <a:pPr marL="457200" indent="-457200" eaLnBrk="1" hangingPunct="1"/>
            <a:r>
              <a:rPr lang="en-GB" sz="2000">
                <a:solidFill>
                  <a:schemeClr val="hlink"/>
                </a:solidFill>
              </a:rPr>
              <a:t>       - optional, unlike V/N</a:t>
            </a:r>
          </a:p>
          <a:p>
            <a:pPr marL="457200" indent="-457200"/>
            <a:r>
              <a:rPr lang="en-GB" sz="2000">
                <a:solidFill>
                  <a:schemeClr val="hlink"/>
                </a:solidFill>
              </a:rPr>
              <a:t>       - </a:t>
            </a:r>
            <a:r>
              <a:rPr lang="en-US" sz="2000">
                <a:solidFill>
                  <a:schemeClr val="hlink"/>
                </a:solidFill>
              </a:rPr>
              <a:t>Que,Gua: flexible (V </a:t>
            </a:r>
            <a:r>
              <a:rPr lang="en-US" sz="2000" b="0">
                <a:solidFill>
                  <a:schemeClr val="hlink"/>
                </a:solidFill>
              </a:rPr>
              <a:t>|</a:t>
            </a:r>
            <a:r>
              <a:rPr lang="en-US" sz="2000">
                <a:solidFill>
                  <a:schemeClr val="hlink"/>
                </a:solidFill>
              </a:rPr>
              <a:t> N ~ Adj)</a:t>
            </a:r>
          </a:p>
          <a:p>
            <a:pPr marL="457200" indent="-457200"/>
            <a:r>
              <a:rPr lang="en-US" sz="2000">
                <a:solidFill>
                  <a:schemeClr val="hlink"/>
                </a:solidFill>
              </a:rPr>
              <a:t>          Oto: rigid ( V </a:t>
            </a:r>
            <a:r>
              <a:rPr lang="en-US" sz="2000" b="0">
                <a:solidFill>
                  <a:schemeClr val="hlink"/>
                </a:solidFill>
              </a:rPr>
              <a:t>|</a:t>
            </a:r>
            <a:r>
              <a:rPr lang="en-US" sz="2000">
                <a:solidFill>
                  <a:schemeClr val="hlink"/>
                </a:solidFill>
              </a:rPr>
              <a:t> N, </a:t>
            </a:r>
            <a:r>
              <a:rPr lang="en-US" sz="2000" i="1" u="sng">
                <a:solidFill>
                  <a:schemeClr val="hlink"/>
                </a:solidFill>
              </a:rPr>
              <a:t>no</a:t>
            </a:r>
            <a:r>
              <a:rPr lang="en-US" sz="2000">
                <a:solidFill>
                  <a:schemeClr val="hlink"/>
                </a:solidFill>
              </a:rPr>
              <a:t> Adj)</a:t>
            </a:r>
            <a:endParaRPr lang="nl-NL" sz="2000">
              <a:solidFill>
                <a:schemeClr val="hlink"/>
              </a:solidFill>
            </a:endParaRPr>
          </a:p>
          <a:p>
            <a:pPr marL="457200" indent="-457200" eaLnBrk="1" hangingPunct="1"/>
            <a:endParaRPr lang="en-US" sz="2000">
              <a:solidFill>
                <a:schemeClr val="hlink"/>
              </a:solidFill>
            </a:endParaRPr>
          </a:p>
        </p:txBody>
      </p:sp>
      <p:sp>
        <p:nvSpPr>
          <p:cNvPr id="203782" name="AutoShape 4"/>
          <p:cNvSpPr>
            <a:spLocks/>
          </p:cNvSpPr>
          <p:nvPr/>
        </p:nvSpPr>
        <p:spPr bwMode="auto">
          <a:xfrm>
            <a:off x="5435600" y="5734050"/>
            <a:ext cx="215900" cy="719138"/>
          </a:xfrm>
          <a:prstGeom prst="rightBrace">
            <a:avLst>
              <a:gd name="adj1" fmla="val 27757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783" name="Text Box 5"/>
          <p:cNvSpPr txBox="1">
            <a:spLocks noChangeArrowheads="1"/>
          </p:cNvSpPr>
          <p:nvPr/>
        </p:nvSpPr>
        <p:spPr bwMode="auto">
          <a:xfrm>
            <a:off x="5848350" y="5867400"/>
            <a:ext cx="2614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000">
                <a:solidFill>
                  <a:schemeClr val="folHlink"/>
                </a:solidFill>
              </a:rPr>
              <a:t>{Que,Gua &gt;&gt; Oto}</a:t>
            </a:r>
            <a:endParaRPr lang="en-US" sz="200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0480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D18209-7CCB-FD41-989F-B2216F854A0E}" type="slidenum">
              <a:rPr lang="en-US" smtClean="0"/>
              <a:pPr/>
              <a:t>187</a:t>
            </a:fld>
            <a:endParaRPr lang="en-US" smtClean="0"/>
          </a:p>
        </p:txBody>
      </p:sp>
      <p:sp>
        <p:nvSpPr>
          <p:cNvPr id="2048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major PoS</a:t>
            </a:r>
            <a:endParaRPr lang="en-GB"/>
          </a:p>
        </p:txBody>
      </p:sp>
      <p:sp>
        <p:nvSpPr>
          <p:cNvPr id="204805" name="Rectangle 3"/>
          <p:cNvSpPr>
            <a:spLocks noChangeArrowheads="1"/>
          </p:cNvSpPr>
          <p:nvPr/>
        </p:nvSpPr>
        <p:spPr bwMode="auto">
          <a:xfrm>
            <a:off x="3175" y="865188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04806" name="Rectangle 4"/>
          <p:cNvSpPr>
            <a:spLocks noChangeArrowheads="1"/>
          </p:cNvSpPr>
          <p:nvPr/>
        </p:nvSpPr>
        <p:spPr bwMode="auto">
          <a:xfrm>
            <a:off x="3175" y="5260975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204807" name="Rectangle 5"/>
          <p:cNvSpPr>
            <a:spLocks noChangeArrowheads="1"/>
          </p:cNvSpPr>
          <p:nvPr/>
        </p:nvSpPr>
        <p:spPr bwMode="auto">
          <a:xfrm>
            <a:off x="0" y="2741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graphicFrame>
        <p:nvGraphicFramePr>
          <p:cNvPr id="335878" name="Group 6"/>
          <p:cNvGraphicFramePr>
            <a:graphicFrameLocks noGrp="1"/>
          </p:cNvGraphicFramePr>
          <p:nvPr/>
        </p:nvGraphicFramePr>
        <p:xfrm>
          <a:off x="604838" y="2349500"/>
          <a:ext cx="8215312" cy="3875724"/>
        </p:xfrm>
        <a:graphic>
          <a:graphicData uri="http://schemas.openxmlformats.org/drawingml/2006/table">
            <a:tbl>
              <a:tblPr/>
              <a:tblGrid>
                <a:gridCol w="1087437"/>
                <a:gridCol w="1260475"/>
                <a:gridCol w="1173163"/>
                <a:gridCol w="1173162"/>
                <a:gridCol w="1173163"/>
                <a:gridCol w="1174750"/>
                <a:gridCol w="1173162"/>
              </a:tblGrid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PoS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QUE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GUA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QUE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GUA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N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54%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37%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41%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68%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59%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86%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22%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29%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9%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7%  </a:t>
                      </a: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-105" charset="0"/>
                        </a:rPr>
                        <a:t>&gt;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-105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11%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12%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4%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TOT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81%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62%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47%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100%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858" name="Rectangle 56"/>
          <p:cNvSpPr>
            <a:spLocks noChangeArrowheads="1"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b="0">
              <a:latin typeface="Arial" pitchFamily="-105" charset="0"/>
            </a:endParaRPr>
          </a:p>
        </p:txBody>
      </p:sp>
      <p:sp>
        <p:nvSpPr>
          <p:cNvPr id="204859" name="Rectangle 57"/>
          <p:cNvSpPr>
            <a:spLocks noChangeArrowheads="1"/>
          </p:cNvSpPr>
          <p:nvPr/>
        </p:nvSpPr>
        <p:spPr bwMode="auto">
          <a:xfrm>
            <a:off x="1619250" y="2349500"/>
            <a:ext cx="73025" cy="38163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60" name="Rectangle 58"/>
          <p:cNvSpPr>
            <a:spLocks noChangeArrowheads="1"/>
          </p:cNvSpPr>
          <p:nvPr/>
        </p:nvSpPr>
        <p:spPr bwMode="auto">
          <a:xfrm>
            <a:off x="5219700" y="2349500"/>
            <a:ext cx="73025" cy="38163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61" name="Text Box 59"/>
          <p:cNvSpPr txBox="1">
            <a:spLocks noChangeArrowheads="1"/>
          </p:cNvSpPr>
          <p:nvPr/>
        </p:nvSpPr>
        <p:spPr bwMode="auto">
          <a:xfrm>
            <a:off x="2759075" y="1819275"/>
            <a:ext cx="1525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u="sng">
                <a:solidFill>
                  <a:schemeClr val="folHlink"/>
                </a:solidFill>
              </a:rPr>
              <a:t>Absolute</a:t>
            </a:r>
            <a:endParaRPr lang="en-US" sz="2400" u="sng">
              <a:solidFill>
                <a:schemeClr val="folHlink"/>
              </a:solidFill>
            </a:endParaRPr>
          </a:p>
        </p:txBody>
      </p:sp>
      <p:sp>
        <p:nvSpPr>
          <p:cNvPr id="204862" name="Text Box 60"/>
          <p:cNvSpPr txBox="1">
            <a:spLocks noChangeArrowheads="1"/>
          </p:cNvSpPr>
          <p:nvPr/>
        </p:nvSpPr>
        <p:spPr bwMode="auto">
          <a:xfrm>
            <a:off x="6300788" y="1819275"/>
            <a:ext cx="1436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u="sng">
                <a:solidFill>
                  <a:schemeClr val="hlink"/>
                </a:solidFill>
              </a:rPr>
              <a:t>Relative</a:t>
            </a:r>
            <a:endParaRPr lang="en-US" sz="2400" u="sng">
              <a:solidFill>
                <a:schemeClr val="hlink"/>
              </a:solidFill>
            </a:endParaRPr>
          </a:p>
        </p:txBody>
      </p:sp>
      <p:sp>
        <p:nvSpPr>
          <p:cNvPr id="204863" name="AutoShape 61"/>
          <p:cNvSpPr>
            <a:spLocks noChangeArrowheads="1"/>
          </p:cNvSpPr>
          <p:nvPr/>
        </p:nvSpPr>
        <p:spPr bwMode="auto">
          <a:xfrm>
            <a:off x="4643438" y="1989138"/>
            <a:ext cx="1296987" cy="215900"/>
          </a:xfrm>
          <a:prstGeom prst="rightArrow">
            <a:avLst>
              <a:gd name="adj1" fmla="val 50000"/>
              <a:gd name="adj2" fmla="val 150184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64" name="Text Box 62"/>
          <p:cNvSpPr txBox="1">
            <a:spLocks noChangeArrowheads="1"/>
          </p:cNvSpPr>
          <p:nvPr/>
        </p:nvSpPr>
        <p:spPr bwMode="auto">
          <a:xfrm>
            <a:off x="7235825" y="4627563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/>
              <a:t>&gt;</a:t>
            </a:r>
            <a:endParaRPr lang="en-US" sz="2400"/>
          </a:p>
        </p:txBody>
      </p:sp>
      <p:sp>
        <p:nvSpPr>
          <p:cNvPr id="204865" name="Text Box 63"/>
          <p:cNvSpPr txBox="1">
            <a:spLocks noChangeArrowheads="1"/>
          </p:cNvSpPr>
          <p:nvPr/>
        </p:nvSpPr>
        <p:spPr bwMode="auto">
          <a:xfrm>
            <a:off x="7235825" y="3860800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/>
              <a:t>&gt;</a:t>
            </a:r>
            <a:endParaRPr lang="en-US" sz="2400"/>
          </a:p>
        </p:txBody>
      </p:sp>
      <p:sp>
        <p:nvSpPr>
          <p:cNvPr id="204866" name="Oval 64"/>
          <p:cNvSpPr>
            <a:spLocks noChangeArrowheads="1"/>
          </p:cNvSpPr>
          <p:nvPr/>
        </p:nvSpPr>
        <p:spPr bwMode="auto">
          <a:xfrm>
            <a:off x="7235825" y="3860800"/>
            <a:ext cx="431800" cy="431800"/>
          </a:xfrm>
          <a:prstGeom prst="ellipse">
            <a:avLst/>
          </a:prstGeom>
          <a:noFill/>
          <a:ln w="38100">
            <a:solidFill>
              <a:srgbClr val="10D41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67" name="Text Box 68"/>
          <p:cNvSpPr txBox="1">
            <a:spLocks noChangeArrowheads="1"/>
          </p:cNvSpPr>
          <p:nvPr/>
        </p:nvSpPr>
        <p:spPr bwMode="auto">
          <a:xfrm>
            <a:off x="3563938" y="3860800"/>
            <a:ext cx="433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/>
              <a:t>&gt;</a:t>
            </a:r>
            <a:endParaRPr lang="en-US" sz="2400"/>
          </a:p>
        </p:txBody>
      </p:sp>
      <p:sp>
        <p:nvSpPr>
          <p:cNvPr id="204868" name="Oval 69"/>
          <p:cNvSpPr>
            <a:spLocks noChangeArrowheads="1"/>
          </p:cNvSpPr>
          <p:nvPr/>
        </p:nvSpPr>
        <p:spPr bwMode="auto">
          <a:xfrm>
            <a:off x="3563938" y="3933825"/>
            <a:ext cx="431800" cy="431800"/>
          </a:xfrm>
          <a:prstGeom prst="ellipse">
            <a:avLst/>
          </a:prstGeom>
          <a:noFill/>
          <a:ln w="38100">
            <a:solidFill>
              <a:srgbClr val="10D41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69" name="Text Box 70"/>
          <p:cNvSpPr txBox="1">
            <a:spLocks noChangeArrowheads="1"/>
          </p:cNvSpPr>
          <p:nvPr/>
        </p:nvSpPr>
        <p:spPr bwMode="auto">
          <a:xfrm>
            <a:off x="8080375" y="1366838"/>
            <a:ext cx="717550" cy="838200"/>
          </a:xfrm>
          <a:prstGeom prst="rect">
            <a:avLst/>
          </a:prstGeom>
          <a:noFill/>
          <a:ln w="76200">
            <a:solidFill>
              <a:srgbClr val="10D419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4400">
                <a:solidFill>
                  <a:srgbClr val="10D419"/>
                </a:solidFill>
              </a:rPr>
              <a:t>=</a:t>
            </a:r>
            <a:endParaRPr lang="en-US" sz="4400">
              <a:solidFill>
                <a:srgbClr val="10D419"/>
              </a:solidFill>
            </a:endParaRPr>
          </a:p>
        </p:txBody>
      </p:sp>
      <p:sp>
        <p:nvSpPr>
          <p:cNvPr id="204870" name="Rectangle 23"/>
          <p:cNvSpPr>
            <a:spLocks noChangeArrowheads="1"/>
          </p:cNvSpPr>
          <p:nvPr/>
        </p:nvSpPr>
        <p:spPr bwMode="auto">
          <a:xfrm>
            <a:off x="609600" y="3124200"/>
            <a:ext cx="8229600" cy="15240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71" name="Rectangle 24"/>
          <p:cNvSpPr>
            <a:spLocks noChangeArrowheads="1"/>
          </p:cNvSpPr>
          <p:nvPr/>
        </p:nvSpPr>
        <p:spPr bwMode="auto">
          <a:xfrm>
            <a:off x="609600" y="5486400"/>
            <a:ext cx="8229600" cy="7620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72" name="Oval 66"/>
          <p:cNvSpPr>
            <a:spLocks noChangeArrowheads="1"/>
          </p:cNvSpPr>
          <p:nvPr/>
        </p:nvSpPr>
        <p:spPr bwMode="auto">
          <a:xfrm>
            <a:off x="3581400" y="4648200"/>
            <a:ext cx="431800" cy="431800"/>
          </a:xfrm>
          <a:prstGeom prst="ellipse">
            <a:avLst/>
          </a:prstGeom>
          <a:noFill/>
          <a:ln w="38100">
            <a:solidFill>
              <a:srgbClr val="10D41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73" name="Oval 66"/>
          <p:cNvSpPr>
            <a:spLocks noChangeArrowheads="1"/>
          </p:cNvSpPr>
          <p:nvPr/>
        </p:nvSpPr>
        <p:spPr bwMode="auto">
          <a:xfrm>
            <a:off x="7188200" y="4648200"/>
            <a:ext cx="431800" cy="431800"/>
          </a:xfrm>
          <a:prstGeom prst="ellipse">
            <a:avLst/>
          </a:prstGeom>
          <a:noFill/>
          <a:ln w="38100">
            <a:solidFill>
              <a:srgbClr val="10D41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058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90E4EA2-6373-6149-8406-45D1E1A10D04}" type="slidenum">
              <a:rPr lang="en-US" smtClean="0"/>
              <a:pPr/>
              <a:t>188</a:t>
            </a:fld>
            <a:endParaRPr lang="en-US" smtClean="0"/>
          </a:p>
        </p:txBody>
      </p:sp>
      <p:sp>
        <p:nvSpPr>
          <p:cNvPr id="2058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major PoS</a:t>
            </a:r>
            <a:endParaRPr lang="en-GB"/>
          </a:p>
        </p:txBody>
      </p:sp>
      <p:sp>
        <p:nvSpPr>
          <p:cNvPr id="205829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05830" name="Rectangle 4"/>
          <p:cNvSpPr>
            <a:spLocks noChangeArrowheads="1"/>
          </p:cNvSpPr>
          <p:nvPr/>
        </p:nvSpPr>
        <p:spPr bwMode="auto">
          <a:xfrm>
            <a:off x="3175" y="5764213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05831" name="Text Box 5"/>
          <p:cNvSpPr txBox="1">
            <a:spLocks noChangeArrowheads="1"/>
          </p:cNvSpPr>
          <p:nvPr/>
        </p:nvSpPr>
        <p:spPr bwMode="auto">
          <a:xfrm>
            <a:off x="415925" y="2884488"/>
            <a:ext cx="8442325" cy="23209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GB" sz="2400"/>
          </a:p>
          <a:p>
            <a:r>
              <a:rPr lang="en-GB" sz="2400"/>
              <a:t>Scenario I (length of contact) </a:t>
            </a:r>
          </a:p>
          <a:p>
            <a:r>
              <a:rPr lang="en-GB" sz="2400"/>
              <a:t>							    </a:t>
            </a:r>
            <a:r>
              <a:rPr lang="en-GB" sz="2400">
                <a:solidFill>
                  <a:schemeClr val="hlink"/>
                </a:solidFill>
              </a:rPr>
              <a:t>Better</a:t>
            </a:r>
          </a:p>
          <a:p>
            <a:r>
              <a:rPr lang="en-GB" sz="2400"/>
              <a:t>							</a:t>
            </a:r>
            <a:r>
              <a:rPr lang="en-GB" sz="2400">
                <a:solidFill>
                  <a:schemeClr val="hlink"/>
                </a:solidFill>
              </a:rPr>
              <a:t>Explanation</a:t>
            </a:r>
          </a:p>
          <a:p>
            <a:r>
              <a:rPr lang="en-GB" sz="2400"/>
              <a:t>Scenario II (typological differences)</a:t>
            </a:r>
          </a:p>
          <a:p>
            <a:endParaRPr lang="en-US" sz="2400"/>
          </a:p>
        </p:txBody>
      </p:sp>
      <p:sp>
        <p:nvSpPr>
          <p:cNvPr id="205832" name="AutoShape 6"/>
          <p:cNvSpPr>
            <a:spLocks/>
          </p:cNvSpPr>
          <p:nvPr/>
        </p:nvSpPr>
        <p:spPr bwMode="auto">
          <a:xfrm>
            <a:off x="6516688" y="3282950"/>
            <a:ext cx="287337" cy="1441450"/>
          </a:xfrm>
          <a:prstGeom prst="rightBrace">
            <a:avLst>
              <a:gd name="adj1" fmla="val 41805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33" name="Text Box 7"/>
          <p:cNvSpPr txBox="1">
            <a:spLocks noChangeArrowheads="1"/>
          </p:cNvSpPr>
          <p:nvPr/>
        </p:nvSpPr>
        <p:spPr bwMode="auto">
          <a:xfrm>
            <a:off x="1763713" y="3573463"/>
            <a:ext cx="600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4000">
                <a:solidFill>
                  <a:schemeClr val="hlink"/>
                </a:solidFill>
              </a:rPr>
              <a:t>+</a:t>
            </a:r>
            <a:endParaRPr lang="en-US" sz="40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Case study: ADJ in Otomi</a:t>
            </a:r>
          </a:p>
        </p:txBody>
      </p:sp>
      <p:sp>
        <p:nvSpPr>
          <p:cNvPr id="20685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0685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46B44AF-B970-D14F-9C65-4DC583A60FC1}" type="slidenum">
              <a:rPr lang="en-US" smtClean="0"/>
              <a:pPr/>
              <a:t>189</a:t>
            </a:fld>
            <a:endParaRPr lang="en-US" smtClean="0"/>
          </a:p>
        </p:txBody>
      </p:sp>
      <p:pic>
        <p:nvPicPr>
          <p:cNvPr id="206853" name="Picture 4" descr="whiterabbit04a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209800"/>
            <a:ext cx="2876550" cy="342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854" name="Pentagon 6"/>
          <p:cNvSpPr>
            <a:spLocks noChangeArrowheads="1"/>
          </p:cNvSpPr>
          <p:nvPr/>
        </p:nvSpPr>
        <p:spPr bwMode="auto">
          <a:xfrm>
            <a:off x="6629400" y="3200400"/>
            <a:ext cx="1447800" cy="1143000"/>
          </a:xfrm>
          <a:prstGeom prst="homePlate">
            <a:avLst>
              <a:gd name="adj" fmla="val 4999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  <a:p>
            <a:r>
              <a:rPr lang="en-US" sz="3200"/>
              <a:t>234</a:t>
            </a:r>
          </a:p>
        </p:txBody>
      </p:sp>
      <p:sp>
        <p:nvSpPr>
          <p:cNvPr id="206855" name="Rectangle 7"/>
          <p:cNvSpPr>
            <a:spLocks noChangeArrowheads="1"/>
          </p:cNvSpPr>
          <p:nvPr/>
        </p:nvSpPr>
        <p:spPr bwMode="auto">
          <a:xfrm>
            <a:off x="6934200" y="4343400"/>
            <a:ext cx="3048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48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0C2D9AD-E852-4F41-824E-B69CF2502D59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34820" name="Text Box 2"/>
          <p:cNvSpPr txBox="1">
            <a:spLocks noChangeArrowheads="1"/>
          </p:cNvSpPr>
          <p:nvPr/>
        </p:nvSpPr>
        <p:spPr bwMode="auto">
          <a:xfrm>
            <a:off x="1339850" y="2422525"/>
            <a:ext cx="27559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1. Method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2. Hypotheses 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3. Languages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4. </a:t>
            </a:r>
            <a:r>
              <a:rPr lang="en-US" sz="3200" b="0">
                <a:solidFill>
                  <a:srgbClr val="FF0000"/>
                </a:solidFill>
              </a:rPr>
              <a:t>Data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Overview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Case study: ADJ in Otomi</a:t>
            </a:r>
          </a:p>
        </p:txBody>
      </p:sp>
      <p:sp>
        <p:nvSpPr>
          <p:cNvPr id="20787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078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A861E1-FBE1-4E4D-99BA-30209B3816CE}" type="slidenum">
              <a:rPr lang="en-US" smtClean="0"/>
              <a:pPr/>
              <a:t>190</a:t>
            </a:fld>
            <a:endParaRPr lang="en-US" smtClean="0"/>
          </a:p>
        </p:txBody>
      </p:sp>
      <p:sp>
        <p:nvSpPr>
          <p:cNvPr id="207877" name="TextBox 4"/>
          <p:cNvSpPr txBox="1">
            <a:spLocks noChangeArrowheads="1"/>
          </p:cNvSpPr>
          <p:nvPr/>
        </p:nvSpPr>
        <p:spPr bwMode="auto">
          <a:xfrm>
            <a:off x="1219200" y="2941638"/>
            <a:ext cx="6781800" cy="1847850"/>
          </a:xfrm>
          <a:prstGeom prst="rect">
            <a:avLst/>
          </a:prstGeom>
          <a:noFill/>
          <a:ln w="6985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2400"/>
          </a:p>
          <a:p>
            <a:pPr algn="ctr"/>
            <a:r>
              <a:rPr lang="en-US" sz="2400"/>
              <a:t>Is Otomí creating a </a:t>
            </a:r>
            <a:r>
              <a:rPr lang="en-US" sz="2400">
                <a:solidFill>
                  <a:srgbClr val="FF0000"/>
                </a:solidFill>
              </a:rPr>
              <a:t>new lexical class </a:t>
            </a:r>
          </a:p>
          <a:p>
            <a:pPr algn="ctr"/>
            <a:r>
              <a:rPr lang="en-US" sz="2400"/>
              <a:t>for the modification of noun phrases </a:t>
            </a:r>
          </a:p>
          <a:p>
            <a:pPr algn="ctr"/>
            <a:r>
              <a:rPr lang="en-US" sz="2400"/>
              <a:t>as a result of its </a:t>
            </a:r>
            <a:r>
              <a:rPr lang="en-US" sz="2400">
                <a:solidFill>
                  <a:srgbClr val="FF0000"/>
                </a:solidFill>
              </a:rPr>
              <a:t>contact with Spanish</a:t>
            </a:r>
            <a:r>
              <a:rPr lang="en-US" sz="2400"/>
              <a:t>?</a:t>
            </a:r>
            <a:endParaRPr lang="en-GB" sz="2400"/>
          </a:p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088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34DDD0-81AA-CA4A-B936-13ED46CEBD0D}" type="slidenum">
              <a:rPr lang="en-US" smtClean="0"/>
              <a:pPr/>
              <a:t>191</a:t>
            </a:fld>
            <a:endParaRPr lang="en-US" smtClean="0"/>
          </a:p>
        </p:txBody>
      </p:sp>
      <p:sp>
        <p:nvSpPr>
          <p:cNvPr id="2089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08901" name="Text Box 3"/>
          <p:cNvSpPr txBox="1">
            <a:spLocks noChangeArrowheads="1"/>
          </p:cNvSpPr>
          <p:nvPr/>
        </p:nvSpPr>
        <p:spPr bwMode="auto">
          <a:xfrm>
            <a:off x="1239838" y="2217738"/>
            <a:ext cx="60023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u="sng"/>
              <a:t>Very restricted set of pure adjectives:</a:t>
            </a:r>
          </a:p>
          <a:p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0992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DC2C0DE-C089-DB48-89D5-240E6509C202}" type="slidenum">
              <a:rPr lang="en-US" smtClean="0"/>
              <a:pPr/>
              <a:t>192</a:t>
            </a:fld>
            <a:endParaRPr lang="en-US" smtClean="0"/>
          </a:p>
        </p:txBody>
      </p:sp>
      <p:sp>
        <p:nvSpPr>
          <p:cNvPr id="2099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09925" name="Text Box 3"/>
          <p:cNvSpPr txBox="1">
            <a:spLocks noChangeArrowheads="1"/>
          </p:cNvSpPr>
          <p:nvPr/>
        </p:nvSpPr>
        <p:spPr bwMode="auto">
          <a:xfrm>
            <a:off x="1239838" y="2217738"/>
            <a:ext cx="6002337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u="sng"/>
              <a:t>Very restricted set of pure adjectives:</a:t>
            </a:r>
          </a:p>
          <a:p>
            <a:endParaRPr lang="en-GB" sz="2400"/>
          </a:p>
          <a:p>
            <a:r>
              <a:rPr lang="en-US" sz="2400">
                <a:solidFill>
                  <a:srgbClr val="FF0000"/>
                </a:solidFill>
              </a:rPr>
              <a:t>t’olo, t’</a:t>
            </a:r>
            <a:r>
              <a:rPr lang="en-US" sz="2400" u="sng">
                <a:solidFill>
                  <a:srgbClr val="FF0000"/>
                </a:solidFill>
              </a:rPr>
              <a:t>u</a:t>
            </a:r>
            <a:r>
              <a:rPr lang="en-US" sz="2400">
                <a:solidFill>
                  <a:srgbClr val="FF0000"/>
                </a:solidFill>
              </a:rPr>
              <a:t>ku </a:t>
            </a:r>
            <a:r>
              <a:rPr lang="en-US" sz="2400"/>
              <a:t>		‘small’</a:t>
            </a:r>
          </a:p>
          <a:p>
            <a:endParaRPr lang="en-US" sz="2400"/>
          </a:p>
          <a:p>
            <a:r>
              <a:rPr lang="en-US" sz="2400">
                <a:solidFill>
                  <a:srgbClr val="FF0000"/>
                </a:solidFill>
              </a:rPr>
              <a:t>hogi</a:t>
            </a:r>
            <a:r>
              <a:rPr lang="en-US" sz="2400"/>
              <a:t> 			‘good’</a:t>
            </a:r>
          </a:p>
          <a:p>
            <a:endParaRPr lang="en-US" sz="2400"/>
          </a:p>
          <a:p>
            <a:r>
              <a:rPr lang="en-US" sz="2400">
                <a:solidFill>
                  <a:srgbClr val="FF0000"/>
                </a:solidFill>
              </a:rPr>
              <a:t>‘b</a:t>
            </a:r>
            <a:r>
              <a:rPr lang="en-US" sz="2400" u="sng">
                <a:solidFill>
                  <a:srgbClr val="FF0000"/>
                </a:solidFill>
              </a:rPr>
              <a:t>e</a:t>
            </a:r>
            <a:r>
              <a:rPr lang="en-US" sz="2400">
                <a:solidFill>
                  <a:srgbClr val="FF0000"/>
                </a:solidFill>
              </a:rPr>
              <a:t>nte </a:t>
            </a:r>
            <a:r>
              <a:rPr lang="en-US" sz="2400"/>
              <a:t>		‘poor, unfortunate’</a:t>
            </a:r>
          </a:p>
          <a:p>
            <a:endParaRPr lang="en-US" sz="2400"/>
          </a:p>
          <a:p>
            <a:r>
              <a:rPr lang="en-US" sz="2400">
                <a:solidFill>
                  <a:srgbClr val="FF0000"/>
                </a:solidFill>
              </a:rPr>
              <a:t>‘b</a:t>
            </a:r>
            <a:r>
              <a:rPr lang="en-US" sz="2400" u="sng">
                <a:solidFill>
                  <a:srgbClr val="FF0000"/>
                </a:solidFill>
              </a:rPr>
              <a:t>e</a:t>
            </a:r>
            <a:r>
              <a:rPr lang="en-US" sz="2400">
                <a:solidFill>
                  <a:srgbClr val="FF0000"/>
                </a:solidFill>
              </a:rPr>
              <a:t>t’o </a:t>
            </a:r>
            <a:r>
              <a:rPr lang="en-US" sz="2400"/>
              <a:t>		‘older’</a:t>
            </a:r>
            <a:r>
              <a:rPr lang="en-GB" sz="2400"/>
              <a:t> </a:t>
            </a:r>
          </a:p>
          <a:p>
            <a:endParaRPr lang="en-GB" sz="2400"/>
          </a:p>
          <a:p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1094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DFF1C2-8E74-9843-8F68-5F294D7E58D5}" type="slidenum">
              <a:rPr lang="en-US" smtClean="0"/>
              <a:pPr/>
              <a:t>193</a:t>
            </a:fld>
            <a:endParaRPr lang="en-US" smtClean="0"/>
          </a:p>
        </p:txBody>
      </p:sp>
      <p:sp>
        <p:nvSpPr>
          <p:cNvPr id="2109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10949" name="Text Box 3"/>
          <p:cNvSpPr txBox="1">
            <a:spLocks noChangeArrowheads="1"/>
          </p:cNvSpPr>
          <p:nvPr/>
        </p:nvSpPr>
        <p:spPr bwMode="auto">
          <a:xfrm>
            <a:off x="1239838" y="2217738"/>
            <a:ext cx="7570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" sz="2400"/>
              <a:t>(1)</a:t>
            </a:r>
            <a:r>
              <a:rPr lang="es-ES" sz="2400" i="1"/>
              <a:t>	d-</a:t>
            </a:r>
            <a:r>
              <a:rPr lang="es-ES" sz="2400" i="1">
                <a:solidFill>
                  <a:srgbClr val="FF0000"/>
                </a:solidFill>
              </a:rPr>
              <a:t>ar</a:t>
            </a:r>
            <a:r>
              <a:rPr lang="es-ES" sz="2400" i="1"/>
              <a:t>			</a:t>
            </a:r>
            <a:r>
              <a:rPr lang="es-ES" sz="2400" i="1">
                <a:solidFill>
                  <a:schemeClr val="hlink"/>
                </a:solidFill>
              </a:rPr>
              <a:t>nduxte</a:t>
            </a:r>
            <a:r>
              <a:rPr lang="es-ES" sz="2400" i="1"/>
              <a:t>		</a:t>
            </a:r>
            <a:r>
              <a:rPr lang="es-ES" sz="2400"/>
              <a:t>	</a:t>
            </a:r>
          </a:p>
          <a:p>
            <a:r>
              <a:rPr lang="es-ES" sz="2400"/>
              <a:t>	PRES.1-DET.SG	bad</a:t>
            </a:r>
            <a:endParaRPr lang="en-US" sz="2400"/>
          </a:p>
          <a:p>
            <a:r>
              <a:rPr lang="en-US" sz="2400"/>
              <a:t>	‘I am bad’ (&gt; I am the bad one = </a:t>
            </a:r>
            <a:r>
              <a:rPr lang="en-US" sz="2400">
                <a:solidFill>
                  <a:schemeClr val="hlink"/>
                </a:solidFill>
              </a:rPr>
              <a:t>N</a:t>
            </a:r>
            <a:r>
              <a:rPr lang="en-US" sz="2400"/>
              <a:t> )</a:t>
            </a:r>
            <a:endParaRPr lang="en-US" sz="2400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1197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BFB7A6-D1AA-614D-A3C5-F749F455BB16}" type="slidenum">
              <a:rPr lang="en-US" smtClean="0"/>
              <a:pPr/>
              <a:t>194</a:t>
            </a:fld>
            <a:endParaRPr lang="en-US" smtClean="0"/>
          </a:p>
        </p:txBody>
      </p:sp>
      <p:sp>
        <p:nvSpPr>
          <p:cNvPr id="2119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11973" name="Text Box 3"/>
          <p:cNvSpPr txBox="1">
            <a:spLocks noChangeArrowheads="1"/>
          </p:cNvSpPr>
          <p:nvPr/>
        </p:nvSpPr>
        <p:spPr bwMode="auto">
          <a:xfrm>
            <a:off x="1239838" y="2217738"/>
            <a:ext cx="7570787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" sz="2400"/>
              <a:t>(1)</a:t>
            </a:r>
            <a:r>
              <a:rPr lang="es-ES" sz="2400" i="1"/>
              <a:t>	d-ar			</a:t>
            </a:r>
            <a:r>
              <a:rPr lang="es-ES" sz="2400" i="1">
                <a:solidFill>
                  <a:schemeClr val="hlink"/>
                </a:solidFill>
              </a:rPr>
              <a:t>nduxte</a:t>
            </a:r>
            <a:r>
              <a:rPr lang="es-ES" sz="2400" i="1"/>
              <a:t>		</a:t>
            </a:r>
            <a:r>
              <a:rPr lang="es-ES" sz="2400"/>
              <a:t>	</a:t>
            </a:r>
          </a:p>
          <a:p>
            <a:r>
              <a:rPr lang="es-ES" sz="2400"/>
              <a:t>	PRES.1-DET.SG	bad</a:t>
            </a:r>
            <a:endParaRPr lang="en-US" sz="2400"/>
          </a:p>
          <a:p>
            <a:r>
              <a:rPr lang="en-US" sz="2400"/>
              <a:t>	‘I am bad’ (&gt; I am the bad one = </a:t>
            </a:r>
            <a:r>
              <a:rPr lang="en-US" sz="2400">
                <a:solidFill>
                  <a:schemeClr val="hlink"/>
                </a:solidFill>
              </a:rPr>
              <a:t>N</a:t>
            </a:r>
            <a:r>
              <a:rPr lang="en-US" sz="2400"/>
              <a:t> )</a:t>
            </a:r>
          </a:p>
          <a:p>
            <a:endParaRPr lang="en-US" sz="2400" i="1"/>
          </a:p>
          <a:p>
            <a:r>
              <a:rPr lang="en-US" sz="2400"/>
              <a:t>(2)</a:t>
            </a:r>
            <a:r>
              <a:rPr lang="en-US" sz="2400" i="1"/>
              <a:t>	di       		</a:t>
            </a:r>
            <a:r>
              <a:rPr lang="en-US" sz="2400" i="1">
                <a:solidFill>
                  <a:schemeClr val="hlink"/>
                </a:solidFill>
              </a:rPr>
              <a:t>d</a:t>
            </a:r>
            <a:r>
              <a:rPr lang="en-US" sz="2400" i="1" u="sng">
                <a:solidFill>
                  <a:schemeClr val="hlink"/>
                </a:solidFill>
              </a:rPr>
              <a:t>a</a:t>
            </a:r>
            <a:r>
              <a:rPr lang="en-US" sz="2400" i="1">
                <a:solidFill>
                  <a:schemeClr val="hlink"/>
                </a:solidFill>
              </a:rPr>
              <a:t>thi	</a:t>
            </a:r>
            <a:r>
              <a:rPr lang="en-US" sz="2400" i="1"/>
              <a:t>				</a:t>
            </a:r>
            <a:endParaRPr lang="en-US" sz="2400"/>
          </a:p>
          <a:p>
            <a:r>
              <a:rPr lang="en-US" sz="2400"/>
              <a:t>	PRES.1	ill</a:t>
            </a:r>
          </a:p>
          <a:p>
            <a:r>
              <a:rPr lang="en-US" sz="2400"/>
              <a:t>	‘I am ill’ (&gt; I am illing = </a:t>
            </a:r>
            <a:r>
              <a:rPr lang="en-US" sz="2400">
                <a:solidFill>
                  <a:schemeClr val="hlink"/>
                </a:solidFill>
              </a:rPr>
              <a:t>V</a:t>
            </a:r>
            <a:r>
              <a:rPr lang="en-US" sz="2400" baseline="-25000">
                <a:solidFill>
                  <a:schemeClr val="hlink"/>
                </a:solidFill>
              </a:rPr>
              <a:t>intrans</a:t>
            </a:r>
            <a:r>
              <a:rPr lang="en-US" sz="2400"/>
              <a:t>)</a:t>
            </a:r>
            <a:endParaRPr lang="es-ES" sz="2400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1299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DCBB5E-5936-B546-A886-172733D65861}" type="slidenum">
              <a:rPr lang="en-US" smtClean="0"/>
              <a:pPr/>
              <a:t>195</a:t>
            </a:fld>
            <a:endParaRPr lang="en-US" smtClean="0"/>
          </a:p>
        </p:txBody>
      </p:sp>
      <p:sp>
        <p:nvSpPr>
          <p:cNvPr id="2129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12997" name="Text Box 3"/>
          <p:cNvSpPr txBox="1">
            <a:spLocks noChangeArrowheads="1"/>
          </p:cNvSpPr>
          <p:nvPr/>
        </p:nvSpPr>
        <p:spPr bwMode="auto">
          <a:xfrm>
            <a:off x="1239838" y="2217738"/>
            <a:ext cx="749935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" sz="2400"/>
              <a:t>(1)</a:t>
            </a:r>
            <a:r>
              <a:rPr lang="es-ES" sz="2400" i="1"/>
              <a:t>	d-ar			</a:t>
            </a:r>
            <a:r>
              <a:rPr lang="es-ES" sz="2400" i="1">
                <a:solidFill>
                  <a:schemeClr val="hlink"/>
                </a:solidFill>
              </a:rPr>
              <a:t>nduxte</a:t>
            </a:r>
            <a:r>
              <a:rPr lang="es-ES" sz="2400" i="1"/>
              <a:t>		</a:t>
            </a:r>
            <a:r>
              <a:rPr lang="es-ES" sz="2400"/>
              <a:t>	</a:t>
            </a:r>
          </a:p>
          <a:p>
            <a:r>
              <a:rPr lang="es-ES" sz="2400"/>
              <a:t>	PRES.1-DET.SG	bad</a:t>
            </a:r>
            <a:endParaRPr lang="en-US" sz="2400"/>
          </a:p>
          <a:p>
            <a:r>
              <a:rPr lang="en-US" sz="2400"/>
              <a:t>	‘I am bad’ (&gt; I am the bad one = </a:t>
            </a:r>
            <a:r>
              <a:rPr lang="en-US" sz="2400">
                <a:solidFill>
                  <a:schemeClr val="hlink"/>
                </a:solidFill>
              </a:rPr>
              <a:t>N</a:t>
            </a:r>
            <a:r>
              <a:rPr lang="en-US" sz="2400"/>
              <a:t> )</a:t>
            </a:r>
          </a:p>
          <a:p>
            <a:endParaRPr lang="en-US" sz="2400" i="1"/>
          </a:p>
          <a:p>
            <a:r>
              <a:rPr lang="en-US" sz="2400"/>
              <a:t>(2)</a:t>
            </a:r>
            <a:r>
              <a:rPr lang="en-US" sz="2400" i="1"/>
              <a:t>	di       		</a:t>
            </a:r>
            <a:r>
              <a:rPr lang="en-US" sz="2400" i="1">
                <a:solidFill>
                  <a:schemeClr val="hlink"/>
                </a:solidFill>
              </a:rPr>
              <a:t>d</a:t>
            </a:r>
            <a:r>
              <a:rPr lang="en-US" sz="2400" i="1" u="sng">
                <a:solidFill>
                  <a:schemeClr val="hlink"/>
                </a:solidFill>
              </a:rPr>
              <a:t>a</a:t>
            </a:r>
            <a:r>
              <a:rPr lang="en-US" sz="2400" i="1">
                <a:solidFill>
                  <a:schemeClr val="hlink"/>
                </a:solidFill>
              </a:rPr>
              <a:t>thi	</a:t>
            </a:r>
            <a:r>
              <a:rPr lang="en-US" sz="2400" i="1"/>
              <a:t>				</a:t>
            </a:r>
            <a:endParaRPr lang="en-US" sz="2400"/>
          </a:p>
          <a:p>
            <a:r>
              <a:rPr lang="en-US" sz="2400"/>
              <a:t>	PRES.1	ill</a:t>
            </a:r>
          </a:p>
          <a:p>
            <a:r>
              <a:rPr lang="en-US" sz="2400"/>
              <a:t>	‘I am ill’ (&gt; I am illing = </a:t>
            </a:r>
            <a:r>
              <a:rPr lang="en-US" sz="2400">
                <a:solidFill>
                  <a:schemeClr val="hlink"/>
                </a:solidFill>
              </a:rPr>
              <a:t>V</a:t>
            </a:r>
            <a:r>
              <a:rPr lang="en-US" sz="2400" baseline="-25000">
                <a:solidFill>
                  <a:schemeClr val="hlink"/>
                </a:solidFill>
              </a:rPr>
              <a:t>intrans</a:t>
            </a:r>
            <a:r>
              <a:rPr lang="en-US" sz="2400"/>
              <a:t>)</a:t>
            </a:r>
            <a:endParaRPr lang="es-ES" sz="2400" i="1"/>
          </a:p>
          <a:p>
            <a:endParaRPr lang="es-ES" sz="2400" i="1"/>
          </a:p>
          <a:p>
            <a:r>
              <a:rPr lang="es-ES" sz="2400"/>
              <a:t>(3)</a:t>
            </a:r>
            <a:r>
              <a:rPr lang="es-ES" sz="2400" i="1"/>
              <a:t>	xi 		</a:t>
            </a:r>
            <a:r>
              <a:rPr lang="es-ES" sz="2400" i="1">
                <a:solidFill>
                  <a:schemeClr val="hlink"/>
                </a:solidFill>
              </a:rPr>
              <a:t>nts’</a:t>
            </a:r>
            <a:r>
              <a:rPr lang="es-ES" sz="2400" i="1" u="sng">
                <a:solidFill>
                  <a:schemeClr val="hlink"/>
                </a:solidFill>
              </a:rPr>
              <a:t>u</a:t>
            </a:r>
            <a:r>
              <a:rPr lang="es-ES" sz="2400" i="1">
                <a:solidFill>
                  <a:schemeClr val="hlink"/>
                </a:solidFill>
              </a:rPr>
              <a:t>t’i-gi	</a:t>
            </a:r>
            <a:r>
              <a:rPr lang="es-ES" sz="2400" i="1"/>
              <a:t>	</a:t>
            </a:r>
            <a:endParaRPr lang="en-US" sz="2400"/>
          </a:p>
          <a:p>
            <a:r>
              <a:rPr lang="en-US" sz="2400"/>
              <a:t>	PERF.3  	slim-1.OBJ</a:t>
            </a:r>
          </a:p>
          <a:p>
            <a:r>
              <a:rPr lang="en-US" sz="2400"/>
              <a:t>	‘I am slim’ (&gt; It has slimmed me = </a:t>
            </a:r>
            <a:r>
              <a:rPr lang="en-US" sz="2400">
                <a:solidFill>
                  <a:schemeClr val="hlink"/>
                </a:solidFill>
              </a:rPr>
              <a:t>V</a:t>
            </a:r>
            <a:r>
              <a:rPr lang="en-US" sz="2400" baseline="-25000">
                <a:solidFill>
                  <a:schemeClr val="hlink"/>
                </a:solidFill>
              </a:rPr>
              <a:t>trans</a:t>
            </a:r>
            <a:r>
              <a:rPr lang="en-US" sz="240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140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38210E-5BE8-E94D-9B70-7D2D34C2C8D6}" type="slidenum">
              <a:rPr lang="en-US" smtClean="0"/>
              <a:pPr/>
              <a:t>196</a:t>
            </a:fld>
            <a:endParaRPr lang="en-US" smtClean="0"/>
          </a:p>
        </p:txBody>
      </p:sp>
      <p:sp>
        <p:nvSpPr>
          <p:cNvPr id="2140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14021" name="Text Box 3"/>
          <p:cNvSpPr txBox="1">
            <a:spLocks noChangeArrowheads="1"/>
          </p:cNvSpPr>
          <p:nvPr/>
        </p:nvSpPr>
        <p:spPr bwMode="auto">
          <a:xfrm>
            <a:off x="533400" y="2133600"/>
            <a:ext cx="8153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2400" u="sng"/>
              <a:t>Experiment:</a:t>
            </a:r>
          </a:p>
          <a:p>
            <a:endParaRPr lang="en-GB" sz="2400"/>
          </a:p>
          <a:p>
            <a:r>
              <a:rPr lang="en-GB" sz="2400"/>
              <a:t>Dictionary of synonyms (Buck 1987):</a:t>
            </a:r>
          </a:p>
          <a:p>
            <a:endParaRPr lang="en-GB" sz="2400"/>
          </a:p>
          <a:p>
            <a:r>
              <a:rPr lang="en-GB" sz="2400"/>
              <a:t>750 </a:t>
            </a:r>
            <a:r>
              <a:rPr lang="en-GB" sz="2400">
                <a:solidFill>
                  <a:srgbClr val="FF0000"/>
                </a:solidFill>
              </a:rPr>
              <a:t>Spanish</a:t>
            </a:r>
            <a:r>
              <a:rPr lang="en-GB" sz="2400"/>
              <a:t> adjective + noun </a:t>
            </a:r>
            <a:r>
              <a:rPr lang="en-US" sz="2400">
                <a:sym typeface="Wingdings" pitchFamily="-105" charset="2"/>
              </a:rPr>
              <a:t></a:t>
            </a:r>
            <a:r>
              <a:rPr lang="en-GB" sz="2400"/>
              <a:t> </a:t>
            </a:r>
            <a:r>
              <a:rPr lang="en-GB" sz="2400">
                <a:solidFill>
                  <a:srgbClr val="0000FF"/>
                </a:solidFill>
              </a:rPr>
              <a:t>Otomi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150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5B2102-0C43-EF4B-B133-81244E1294EA}" type="slidenum">
              <a:rPr lang="en-US" smtClean="0"/>
              <a:pPr/>
              <a:t>197</a:t>
            </a:fld>
            <a:endParaRPr lang="en-US" smtClean="0"/>
          </a:p>
        </p:txBody>
      </p:sp>
      <p:sp>
        <p:nvSpPr>
          <p:cNvPr id="2150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15045" name="Text Box 3"/>
          <p:cNvSpPr txBox="1">
            <a:spLocks noChangeArrowheads="1"/>
          </p:cNvSpPr>
          <p:nvPr/>
        </p:nvSpPr>
        <p:spPr bwMode="auto">
          <a:xfrm>
            <a:off x="533400" y="2133600"/>
            <a:ext cx="8153400" cy="38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2400" u="sng"/>
              <a:t>Experiment:</a:t>
            </a:r>
          </a:p>
          <a:p>
            <a:endParaRPr lang="en-GB" sz="2400"/>
          </a:p>
          <a:p>
            <a:r>
              <a:rPr lang="en-GB" sz="2400"/>
              <a:t>Dictionary of synonyms (Buck 1987):</a:t>
            </a:r>
          </a:p>
          <a:p>
            <a:endParaRPr lang="en-GB" sz="2400"/>
          </a:p>
          <a:p>
            <a:r>
              <a:rPr lang="en-GB" sz="2400"/>
              <a:t>750 </a:t>
            </a:r>
            <a:r>
              <a:rPr lang="en-GB" sz="2400">
                <a:solidFill>
                  <a:srgbClr val="FF0000"/>
                </a:solidFill>
              </a:rPr>
              <a:t>Spanish</a:t>
            </a:r>
            <a:r>
              <a:rPr lang="en-GB" sz="2400"/>
              <a:t> adjective + noun </a:t>
            </a:r>
            <a:r>
              <a:rPr lang="en-US" sz="2400">
                <a:sym typeface="Wingdings" pitchFamily="-105" charset="2"/>
              </a:rPr>
              <a:t></a:t>
            </a:r>
            <a:r>
              <a:rPr lang="en-GB" sz="2400"/>
              <a:t> </a:t>
            </a:r>
            <a:r>
              <a:rPr lang="en-GB" sz="2400">
                <a:solidFill>
                  <a:srgbClr val="0000FF"/>
                </a:solidFill>
              </a:rPr>
              <a:t>Otomi</a:t>
            </a:r>
          </a:p>
          <a:p>
            <a:endParaRPr lang="en-GB" sz="2400"/>
          </a:p>
          <a:p>
            <a:r>
              <a:rPr lang="en-US" sz="2000"/>
              <a:t>la mujer </a:t>
            </a:r>
            <a:r>
              <a:rPr lang="en-US" sz="2000">
                <a:solidFill>
                  <a:srgbClr val="FF0000"/>
                </a:solidFill>
              </a:rPr>
              <a:t>sorda </a:t>
            </a:r>
            <a:r>
              <a:rPr lang="en-US" sz="2000">
                <a:sym typeface="Wingdings" pitchFamily="-105" charset="2"/>
              </a:rPr>
              <a:t> ‘</a:t>
            </a:r>
            <a:r>
              <a:rPr lang="en-US" sz="2000"/>
              <a:t>the </a:t>
            </a:r>
            <a:r>
              <a:rPr lang="en-US" sz="2000">
                <a:solidFill>
                  <a:srgbClr val="00AB7E"/>
                </a:solidFill>
              </a:rPr>
              <a:t>deaf</a:t>
            </a:r>
            <a:r>
              <a:rPr lang="en-US" sz="2000"/>
              <a:t> woman’</a:t>
            </a:r>
          </a:p>
          <a:p>
            <a:endParaRPr lang="en-US" sz="2000"/>
          </a:p>
          <a:p>
            <a:r>
              <a:rPr lang="en-US" sz="2000"/>
              <a:t>la vaca </a:t>
            </a:r>
            <a:r>
              <a:rPr lang="en-US" sz="2000">
                <a:solidFill>
                  <a:srgbClr val="FF0000"/>
                </a:solidFill>
              </a:rPr>
              <a:t>enferma </a:t>
            </a:r>
            <a:r>
              <a:rPr lang="en-US" sz="2000"/>
              <a:t> ‘the </a:t>
            </a:r>
            <a:r>
              <a:rPr lang="en-US" sz="2000">
                <a:solidFill>
                  <a:srgbClr val="00AB7E"/>
                </a:solidFill>
              </a:rPr>
              <a:t>sick</a:t>
            </a:r>
            <a:r>
              <a:rPr lang="en-US" sz="2000"/>
              <a:t> cow’</a:t>
            </a:r>
          </a:p>
          <a:p>
            <a:endParaRPr lang="en-US" sz="2000"/>
          </a:p>
          <a:p>
            <a:r>
              <a:rPr lang="en-US" sz="2000"/>
              <a:t>el agua </a:t>
            </a:r>
            <a:r>
              <a:rPr lang="en-US" sz="2000">
                <a:solidFill>
                  <a:srgbClr val="FF0000"/>
                </a:solidFill>
              </a:rPr>
              <a:t>profunda </a:t>
            </a:r>
            <a:r>
              <a:rPr lang="en-US" sz="2000"/>
              <a:t> ‘the </a:t>
            </a:r>
            <a:r>
              <a:rPr lang="en-US" sz="2000">
                <a:solidFill>
                  <a:srgbClr val="00AB7E"/>
                </a:solidFill>
              </a:rPr>
              <a:t>deep</a:t>
            </a:r>
            <a:r>
              <a:rPr lang="en-US" sz="2000"/>
              <a:t> water’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160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DDDFD5-ED00-594A-BE13-E850D4258EC3}" type="slidenum">
              <a:rPr lang="en-US" smtClean="0"/>
              <a:pPr/>
              <a:t>198</a:t>
            </a:fld>
            <a:endParaRPr lang="en-US" smtClean="0"/>
          </a:p>
        </p:txBody>
      </p:sp>
      <p:sp>
        <p:nvSpPr>
          <p:cNvPr id="2160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16069" name="Text Box 3"/>
          <p:cNvSpPr txBox="1">
            <a:spLocks noChangeArrowheads="1"/>
          </p:cNvSpPr>
          <p:nvPr/>
        </p:nvSpPr>
        <p:spPr bwMode="auto">
          <a:xfrm>
            <a:off x="533400" y="2133600"/>
            <a:ext cx="8153400" cy="38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2400" u="sng"/>
              <a:t>Experiment:</a:t>
            </a:r>
          </a:p>
          <a:p>
            <a:endParaRPr lang="en-GB" sz="2400"/>
          </a:p>
          <a:p>
            <a:r>
              <a:rPr lang="en-GB" sz="2400"/>
              <a:t>Dictionary of synonyms (Buck 1987):</a:t>
            </a:r>
          </a:p>
          <a:p>
            <a:endParaRPr lang="en-GB" sz="2400"/>
          </a:p>
          <a:p>
            <a:r>
              <a:rPr lang="en-GB" sz="2400"/>
              <a:t>750 </a:t>
            </a:r>
            <a:r>
              <a:rPr lang="en-GB" sz="2400">
                <a:solidFill>
                  <a:srgbClr val="FF0000"/>
                </a:solidFill>
              </a:rPr>
              <a:t>Spanish</a:t>
            </a:r>
            <a:r>
              <a:rPr lang="en-GB" sz="2400"/>
              <a:t> adjective + noun </a:t>
            </a:r>
            <a:r>
              <a:rPr lang="en-US" sz="2400">
                <a:sym typeface="Wingdings" pitchFamily="-105" charset="2"/>
              </a:rPr>
              <a:t></a:t>
            </a:r>
            <a:r>
              <a:rPr lang="en-GB" sz="2400"/>
              <a:t> </a:t>
            </a:r>
            <a:r>
              <a:rPr lang="en-GB" sz="2400">
                <a:solidFill>
                  <a:srgbClr val="0000FF"/>
                </a:solidFill>
              </a:rPr>
              <a:t>Otomi</a:t>
            </a:r>
          </a:p>
          <a:p>
            <a:endParaRPr lang="en-GB" sz="2400"/>
          </a:p>
          <a:p>
            <a:r>
              <a:rPr lang="en-US" sz="2000"/>
              <a:t>la mujer </a:t>
            </a:r>
            <a:r>
              <a:rPr lang="en-US" sz="2000">
                <a:solidFill>
                  <a:srgbClr val="FF0000"/>
                </a:solidFill>
              </a:rPr>
              <a:t>sorda</a:t>
            </a:r>
            <a:r>
              <a:rPr lang="en-US" sz="2000"/>
              <a:t>	</a:t>
            </a:r>
            <a:r>
              <a:rPr lang="en-US" sz="2000">
                <a:sym typeface="Wingdings" pitchFamily="-105" charset="2"/>
              </a:rPr>
              <a:t>	</a:t>
            </a:r>
            <a:r>
              <a:rPr lang="en-US" sz="2000"/>
              <a:t>ar </a:t>
            </a:r>
            <a:r>
              <a:rPr lang="en-US" sz="2000">
                <a:solidFill>
                  <a:srgbClr val="0000FF"/>
                </a:solidFill>
              </a:rPr>
              <a:t>gogu</a:t>
            </a:r>
            <a:r>
              <a:rPr lang="en-US" sz="2000"/>
              <a:t> ‘behñä  ‘the </a:t>
            </a:r>
            <a:r>
              <a:rPr lang="en-US" sz="2000">
                <a:solidFill>
                  <a:srgbClr val="00AB7E"/>
                </a:solidFill>
              </a:rPr>
              <a:t>deaf</a:t>
            </a:r>
            <a:r>
              <a:rPr lang="en-US" sz="2000"/>
              <a:t> woman’</a:t>
            </a:r>
          </a:p>
          <a:p>
            <a:endParaRPr lang="en-US" sz="2000"/>
          </a:p>
          <a:p>
            <a:r>
              <a:rPr lang="en-US" sz="2000"/>
              <a:t>la vaca </a:t>
            </a:r>
            <a:r>
              <a:rPr lang="en-US" sz="2000">
                <a:solidFill>
                  <a:srgbClr val="FF0000"/>
                </a:solidFill>
              </a:rPr>
              <a:t>enferma</a:t>
            </a:r>
            <a:r>
              <a:rPr lang="en-US" sz="2000"/>
              <a:t>	</a:t>
            </a:r>
            <a:r>
              <a:rPr lang="en-US" sz="2000">
                <a:sym typeface="Wingdings" pitchFamily="-105" charset="2"/>
              </a:rPr>
              <a:t>	</a:t>
            </a:r>
            <a:r>
              <a:rPr lang="en-US" sz="2000"/>
              <a:t>ar </a:t>
            </a:r>
            <a:r>
              <a:rPr lang="en-US" sz="2000">
                <a:solidFill>
                  <a:srgbClr val="0000FF"/>
                </a:solidFill>
              </a:rPr>
              <a:t>dathi</a:t>
            </a:r>
            <a:r>
              <a:rPr lang="en-US" sz="2000"/>
              <a:t> baga  ‘the </a:t>
            </a:r>
            <a:r>
              <a:rPr lang="en-US" sz="2000">
                <a:solidFill>
                  <a:srgbClr val="00AB7E"/>
                </a:solidFill>
              </a:rPr>
              <a:t>sick</a:t>
            </a:r>
            <a:r>
              <a:rPr lang="en-US" sz="2000"/>
              <a:t> cow’</a:t>
            </a:r>
          </a:p>
          <a:p>
            <a:endParaRPr lang="en-US" sz="2000"/>
          </a:p>
          <a:p>
            <a:r>
              <a:rPr lang="en-US" sz="2000"/>
              <a:t>el agua </a:t>
            </a:r>
            <a:r>
              <a:rPr lang="en-US" sz="2000">
                <a:solidFill>
                  <a:srgbClr val="FF0000"/>
                </a:solidFill>
              </a:rPr>
              <a:t>profunda</a:t>
            </a:r>
            <a:r>
              <a:rPr lang="en-US" sz="2000"/>
              <a:t>	</a:t>
            </a:r>
            <a:r>
              <a:rPr lang="en-US" sz="2000">
                <a:sym typeface="Wingdings" pitchFamily="-105" charset="2"/>
              </a:rPr>
              <a:t>	</a:t>
            </a:r>
            <a:r>
              <a:rPr lang="en-US" sz="2000"/>
              <a:t>ar </a:t>
            </a:r>
            <a:r>
              <a:rPr lang="en-US" sz="2000">
                <a:solidFill>
                  <a:srgbClr val="0000FF"/>
                </a:solidFill>
              </a:rPr>
              <a:t>hñei</a:t>
            </a:r>
            <a:r>
              <a:rPr lang="en-US" sz="2000"/>
              <a:t> dehe  ‘the </a:t>
            </a:r>
            <a:r>
              <a:rPr lang="en-US" sz="2000">
                <a:solidFill>
                  <a:srgbClr val="00AB7E"/>
                </a:solidFill>
              </a:rPr>
              <a:t>deep</a:t>
            </a:r>
            <a:r>
              <a:rPr lang="en-US" sz="2000"/>
              <a:t> water’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170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59959EB-1EB6-5B4D-B7F7-37C2FED93FEC}" type="slidenum">
              <a:rPr lang="en-US" smtClean="0"/>
              <a:pPr/>
              <a:t>199</a:t>
            </a:fld>
            <a:endParaRPr lang="en-US" smtClean="0"/>
          </a:p>
        </p:txBody>
      </p:sp>
      <p:sp>
        <p:nvSpPr>
          <p:cNvPr id="2170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graphicFrame>
        <p:nvGraphicFramePr>
          <p:cNvPr id="217090" name="Object 2"/>
          <p:cNvGraphicFramePr>
            <a:graphicFrameLocks noChangeAspect="1"/>
          </p:cNvGraphicFramePr>
          <p:nvPr/>
        </p:nvGraphicFramePr>
        <p:xfrm>
          <a:off x="762000" y="2109788"/>
          <a:ext cx="9753600" cy="2614612"/>
        </p:xfrm>
        <a:graphic>
          <a:graphicData uri="http://schemas.openxmlformats.org/presentationml/2006/ole">
            <p:oleObj spid="_x0000_s217090" name="Document" r:id="rId3" imgW="5638800" imgH="1511300" progId="Word.Document.12">
              <p:link updateAutomatic="1"/>
            </p:oleObj>
          </a:graphicData>
        </a:graphic>
      </p:graphicFrame>
      <p:sp>
        <p:nvSpPr>
          <p:cNvPr id="217094" name="Rounded Rectangle 9"/>
          <p:cNvSpPr>
            <a:spLocks noChangeArrowheads="1"/>
          </p:cNvSpPr>
          <p:nvPr/>
        </p:nvSpPr>
        <p:spPr bwMode="auto">
          <a:xfrm>
            <a:off x="3352800" y="3886200"/>
            <a:ext cx="1676400" cy="457200"/>
          </a:xfrm>
          <a:prstGeom prst="roundRect">
            <a:avLst>
              <a:gd name="adj" fmla="val 16667"/>
            </a:avLst>
          </a:prstGeom>
          <a:noFill/>
          <a:ln w="4762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C4D4062-146E-1D49-83C5-05F02F629054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7412" name="Text Box 2"/>
          <p:cNvSpPr txBox="1">
            <a:spLocks noChangeArrowheads="1"/>
          </p:cNvSpPr>
          <p:nvPr/>
        </p:nvSpPr>
        <p:spPr bwMode="auto">
          <a:xfrm>
            <a:off x="838200" y="1916113"/>
            <a:ext cx="74961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2400"/>
              <a:t>Between languages, </a:t>
            </a:r>
            <a:r>
              <a:rPr lang="en-GB" sz="2400">
                <a:solidFill>
                  <a:schemeClr val="hlink"/>
                </a:solidFill>
              </a:rPr>
              <a:t>anything</a:t>
            </a:r>
            <a:r>
              <a:rPr lang="en-GB" sz="2400"/>
              <a:t> may be </a:t>
            </a:r>
            <a:r>
              <a:rPr lang="en-GB" sz="2400">
                <a:solidFill>
                  <a:schemeClr val="hlink"/>
                </a:solidFill>
              </a:rPr>
              <a:t>borrowed</a:t>
            </a:r>
          </a:p>
          <a:p>
            <a:pPr eaLnBrk="1" hangingPunct="1"/>
            <a:endParaRPr lang="en-GB" sz="2400">
              <a:solidFill>
                <a:schemeClr val="hlink"/>
              </a:solidFill>
            </a:endParaRPr>
          </a:p>
          <a:p>
            <a:pPr eaLnBrk="1" hangingPunct="1"/>
            <a:r>
              <a:rPr lang="en-GB" sz="2400">
                <a:solidFill>
                  <a:schemeClr val="folHlink"/>
                </a:solidFill>
              </a:rPr>
              <a:t>(Thomason &amp; Kaufmann 1988;</a:t>
            </a:r>
            <a:r>
              <a:rPr lang="en-GB" sz="2400" b="0">
                <a:solidFill>
                  <a:schemeClr val="folHlink"/>
                </a:solidFill>
              </a:rPr>
              <a:t> </a:t>
            </a:r>
            <a:r>
              <a:rPr lang="en-GB" sz="2400">
                <a:solidFill>
                  <a:schemeClr val="folHlink"/>
                </a:solidFill>
              </a:rPr>
              <a:t>Campbell 1989; </a:t>
            </a:r>
          </a:p>
          <a:p>
            <a:pPr eaLnBrk="1" hangingPunct="1"/>
            <a:r>
              <a:rPr lang="en-GB" sz="2400">
                <a:solidFill>
                  <a:schemeClr val="folHlink"/>
                </a:solidFill>
              </a:rPr>
              <a:t>  Thomason 2001; …)</a:t>
            </a:r>
          </a:p>
          <a:p>
            <a:pPr eaLnBrk="1" hangingPunct="1"/>
            <a:endParaRPr lang="en-GB" sz="2400" i="1">
              <a:solidFill>
                <a:schemeClr val="folHlink"/>
              </a:solidFill>
            </a:endParaRPr>
          </a:p>
          <a:p>
            <a:pPr eaLnBrk="1" hangingPunct="1"/>
            <a:r>
              <a:rPr lang="en-GB" sz="2400" i="1">
                <a:solidFill>
                  <a:schemeClr val="hlink"/>
                </a:solidFill>
              </a:rPr>
              <a:t>BUT  …</a:t>
            </a:r>
          </a:p>
          <a:p>
            <a:pPr eaLnBrk="1" hangingPunct="1"/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58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0E6DB95-88C2-604C-97B3-BEAFAAD9DD85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35844" name="Text Box 2"/>
          <p:cNvSpPr txBox="1">
            <a:spLocks noChangeArrowheads="1"/>
          </p:cNvSpPr>
          <p:nvPr/>
        </p:nvSpPr>
        <p:spPr bwMode="auto">
          <a:xfrm>
            <a:off x="1339850" y="2422525"/>
            <a:ext cx="27559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1. Method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2. Hypotheses 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3. Languages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4. Data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5. </a:t>
            </a:r>
            <a:r>
              <a:rPr lang="en-US" sz="3200" b="0">
                <a:solidFill>
                  <a:srgbClr val="FF0000"/>
                </a:solidFill>
              </a:rPr>
              <a:t>Analysis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Overview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1811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523A42-87F3-1A4A-95FF-F0789408083F}" type="slidenum">
              <a:rPr lang="en-US" smtClean="0"/>
              <a:pPr/>
              <a:t>200</a:t>
            </a:fld>
            <a:endParaRPr lang="en-US" smtClean="0"/>
          </a:p>
        </p:txBody>
      </p:sp>
      <p:sp>
        <p:nvSpPr>
          <p:cNvPr id="2181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graphicFrame>
        <p:nvGraphicFramePr>
          <p:cNvPr id="218114" name="Object 2"/>
          <p:cNvGraphicFramePr>
            <a:graphicFrameLocks noChangeAspect="1"/>
          </p:cNvGraphicFramePr>
          <p:nvPr/>
        </p:nvGraphicFramePr>
        <p:xfrm>
          <a:off x="762000" y="2109788"/>
          <a:ext cx="9753600" cy="2614612"/>
        </p:xfrm>
        <a:graphic>
          <a:graphicData uri="http://schemas.openxmlformats.org/presentationml/2006/ole">
            <p:oleObj spid="_x0000_s218114" name="Document" r:id="rId3" imgW="5638800" imgH="1511300" progId="Word.Document.12">
              <p:link updateAutomatic="1"/>
            </p:oleObj>
          </a:graphicData>
        </a:graphic>
      </p:graphicFrame>
      <p:sp>
        <p:nvSpPr>
          <p:cNvPr id="218118" name="Rounded Rectangle 9"/>
          <p:cNvSpPr>
            <a:spLocks noChangeArrowheads="1"/>
          </p:cNvSpPr>
          <p:nvPr/>
        </p:nvSpPr>
        <p:spPr bwMode="auto">
          <a:xfrm>
            <a:off x="3352800" y="3886200"/>
            <a:ext cx="1676400" cy="457200"/>
          </a:xfrm>
          <a:prstGeom prst="roundRect">
            <a:avLst>
              <a:gd name="adj" fmla="val 16667"/>
            </a:avLst>
          </a:prstGeom>
          <a:noFill/>
          <a:ln w="4762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8119" name="Rounded Rectangle 6"/>
          <p:cNvSpPr>
            <a:spLocks noChangeArrowheads="1"/>
          </p:cNvSpPr>
          <p:nvPr/>
        </p:nvSpPr>
        <p:spPr bwMode="auto">
          <a:xfrm>
            <a:off x="5105400" y="3886200"/>
            <a:ext cx="1676400" cy="457200"/>
          </a:xfrm>
          <a:prstGeom prst="roundRect">
            <a:avLst>
              <a:gd name="adj" fmla="val 16667"/>
            </a:avLst>
          </a:prstGeom>
          <a:noFill/>
          <a:ln w="47625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8120" name="TextBox 7"/>
          <p:cNvSpPr txBox="1">
            <a:spLocks noChangeArrowheads="1"/>
          </p:cNvSpPr>
          <p:nvPr/>
        </p:nvSpPr>
        <p:spPr bwMode="auto">
          <a:xfrm>
            <a:off x="6934200" y="3581400"/>
            <a:ext cx="1738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&lt;</a:t>
            </a:r>
            <a:r>
              <a:rPr lang="en-US">
                <a:solidFill>
                  <a:srgbClr val="0000FF"/>
                </a:solidFill>
              </a:rPr>
              <a:t>synonymy</a:t>
            </a:r>
            <a:r>
              <a:rPr lang="en-US"/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191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51C63D-3C79-1F40-AEB6-B669E59E8D20}" type="slidenum">
              <a:rPr lang="en-US" smtClean="0"/>
              <a:pPr/>
              <a:t>201</a:t>
            </a:fld>
            <a:endParaRPr lang="en-US" smtClean="0"/>
          </a:p>
        </p:txBody>
      </p:sp>
      <p:sp>
        <p:nvSpPr>
          <p:cNvPr id="2191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graphicFrame>
        <p:nvGraphicFramePr>
          <p:cNvPr id="219138" name="Object 2"/>
          <p:cNvGraphicFramePr>
            <a:graphicFrameLocks noChangeAspect="1"/>
          </p:cNvGraphicFramePr>
          <p:nvPr/>
        </p:nvGraphicFramePr>
        <p:xfrm>
          <a:off x="762000" y="2109788"/>
          <a:ext cx="9753600" cy="2614612"/>
        </p:xfrm>
        <a:graphic>
          <a:graphicData uri="http://schemas.openxmlformats.org/presentationml/2006/ole">
            <p:oleObj spid="_x0000_s219138" name="Document" r:id="rId3" imgW="5638800" imgH="1511300" progId="Word.Document.12">
              <p:link updateAutomatic="1"/>
            </p:oleObj>
          </a:graphicData>
        </a:graphic>
      </p:graphicFrame>
      <p:sp>
        <p:nvSpPr>
          <p:cNvPr id="219142" name="Rounded Rectangle 9"/>
          <p:cNvSpPr>
            <a:spLocks noChangeArrowheads="1"/>
          </p:cNvSpPr>
          <p:nvPr/>
        </p:nvSpPr>
        <p:spPr bwMode="auto">
          <a:xfrm>
            <a:off x="3352800" y="3886200"/>
            <a:ext cx="1676400" cy="457200"/>
          </a:xfrm>
          <a:prstGeom prst="roundRect">
            <a:avLst>
              <a:gd name="adj" fmla="val 16667"/>
            </a:avLst>
          </a:prstGeom>
          <a:noFill/>
          <a:ln w="4762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9143" name="Rounded Rectangle 6"/>
          <p:cNvSpPr>
            <a:spLocks noChangeArrowheads="1"/>
          </p:cNvSpPr>
          <p:nvPr/>
        </p:nvSpPr>
        <p:spPr bwMode="auto">
          <a:xfrm>
            <a:off x="5105400" y="3886200"/>
            <a:ext cx="1676400" cy="457200"/>
          </a:xfrm>
          <a:prstGeom prst="roundRect">
            <a:avLst>
              <a:gd name="adj" fmla="val 16667"/>
            </a:avLst>
          </a:prstGeom>
          <a:noFill/>
          <a:ln w="47625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51275" y="5116513"/>
            <a:ext cx="2833688" cy="369887"/>
          </a:xfrm>
          <a:prstGeom prst="rect">
            <a:avLst/>
          </a:prstGeom>
          <a:noFill/>
          <a:ln w="6032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/>
              <a:t>44.6% A+N in Spanish</a:t>
            </a:r>
          </a:p>
        </p:txBody>
      </p:sp>
      <p:cxnSp>
        <p:nvCxnSpPr>
          <p:cNvPr id="219145" name="Straight Arrow Connector 10"/>
          <p:cNvCxnSpPr>
            <a:cxnSpLocks noChangeShapeType="1"/>
          </p:cNvCxnSpPr>
          <p:nvPr/>
        </p:nvCxnSpPr>
        <p:spPr bwMode="auto">
          <a:xfrm rot="16200000" flipH="1">
            <a:off x="4000500" y="4381500"/>
            <a:ext cx="685800" cy="609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201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DB400-160F-EF4A-ADA7-6E4C992BD5F7}" type="slidenum">
              <a:rPr lang="en-US" smtClean="0"/>
              <a:pPr/>
              <a:t>202</a:t>
            </a:fld>
            <a:endParaRPr lang="en-US" smtClean="0"/>
          </a:p>
        </p:txBody>
      </p:sp>
      <p:sp>
        <p:nvSpPr>
          <p:cNvPr id="2201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graphicFrame>
        <p:nvGraphicFramePr>
          <p:cNvPr id="220162" name="Object 2"/>
          <p:cNvGraphicFramePr>
            <a:graphicFrameLocks noChangeAspect="1"/>
          </p:cNvGraphicFramePr>
          <p:nvPr/>
        </p:nvGraphicFramePr>
        <p:xfrm>
          <a:off x="733425" y="2743200"/>
          <a:ext cx="9934575" cy="2819400"/>
        </p:xfrm>
        <a:graphic>
          <a:graphicData uri="http://schemas.openxmlformats.org/presentationml/2006/ole">
            <p:oleObj spid="_x0000_s220162" name="Document" r:id="rId3" imgW="5638800" imgH="1600200" progId="Word.Document.12">
              <p:link updateAutomatic="1"/>
            </p:oleObj>
          </a:graphicData>
        </a:graphic>
      </p:graphicFrame>
      <p:sp>
        <p:nvSpPr>
          <p:cNvPr id="220166" name="Rounded Rectangle 6"/>
          <p:cNvSpPr>
            <a:spLocks noChangeArrowheads="1"/>
          </p:cNvSpPr>
          <p:nvPr/>
        </p:nvSpPr>
        <p:spPr bwMode="auto">
          <a:xfrm>
            <a:off x="3352800" y="4114800"/>
            <a:ext cx="1676400" cy="457200"/>
          </a:xfrm>
          <a:prstGeom prst="roundRect">
            <a:avLst>
              <a:gd name="adj" fmla="val 16667"/>
            </a:avLst>
          </a:prstGeom>
          <a:noFill/>
          <a:ln w="4762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2118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C0136A5-C67E-D046-AD43-AED21AA1C583}" type="slidenum">
              <a:rPr lang="en-US" smtClean="0"/>
              <a:pPr/>
              <a:t>203</a:t>
            </a:fld>
            <a:endParaRPr lang="en-US" smtClean="0"/>
          </a:p>
        </p:txBody>
      </p:sp>
      <p:sp>
        <p:nvSpPr>
          <p:cNvPr id="2211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graphicFrame>
        <p:nvGraphicFramePr>
          <p:cNvPr id="221186" name="Object 2"/>
          <p:cNvGraphicFramePr>
            <a:graphicFrameLocks noChangeAspect="1"/>
          </p:cNvGraphicFramePr>
          <p:nvPr/>
        </p:nvGraphicFramePr>
        <p:xfrm>
          <a:off x="733425" y="2743200"/>
          <a:ext cx="9934575" cy="2819400"/>
        </p:xfrm>
        <a:graphic>
          <a:graphicData uri="http://schemas.openxmlformats.org/presentationml/2006/ole">
            <p:oleObj spid="_x0000_s221186" name="Document" r:id="rId3" imgW="5638800" imgH="1600200" progId="Word.Document.12">
              <p:link updateAutomatic="1"/>
            </p:oleObj>
          </a:graphicData>
        </a:graphic>
      </p:graphicFrame>
      <p:sp>
        <p:nvSpPr>
          <p:cNvPr id="221190" name="Rounded Rectangle 6"/>
          <p:cNvSpPr>
            <a:spLocks noChangeArrowheads="1"/>
          </p:cNvSpPr>
          <p:nvPr/>
        </p:nvSpPr>
        <p:spPr bwMode="auto">
          <a:xfrm>
            <a:off x="3352800" y="4114800"/>
            <a:ext cx="1676400" cy="457200"/>
          </a:xfrm>
          <a:prstGeom prst="roundRect">
            <a:avLst>
              <a:gd name="adj" fmla="val 16667"/>
            </a:avLst>
          </a:prstGeom>
          <a:noFill/>
          <a:ln w="4762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1191" name="Rounded Rectangle 7"/>
          <p:cNvSpPr>
            <a:spLocks noChangeArrowheads="1"/>
          </p:cNvSpPr>
          <p:nvPr/>
        </p:nvSpPr>
        <p:spPr bwMode="auto">
          <a:xfrm>
            <a:off x="5105400" y="4114800"/>
            <a:ext cx="1676400" cy="457200"/>
          </a:xfrm>
          <a:prstGeom prst="roundRect">
            <a:avLst>
              <a:gd name="adj" fmla="val 16667"/>
            </a:avLst>
          </a:prstGeom>
          <a:noFill/>
          <a:ln w="47625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1192" name="TextBox 7"/>
          <p:cNvSpPr txBox="1">
            <a:spLocks noChangeArrowheads="1"/>
          </p:cNvSpPr>
          <p:nvPr/>
        </p:nvSpPr>
        <p:spPr bwMode="auto">
          <a:xfrm>
            <a:off x="6934200" y="3897313"/>
            <a:ext cx="16621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&lt;</a:t>
            </a:r>
            <a:r>
              <a:rPr lang="en-US">
                <a:solidFill>
                  <a:srgbClr val="0000FF"/>
                </a:solidFill>
              </a:rPr>
              <a:t>polysemy</a:t>
            </a:r>
            <a:r>
              <a:rPr lang="en-US"/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2221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960E1C-ED7A-6747-A61C-A499E24A8DD0}" type="slidenum">
              <a:rPr lang="en-US" smtClean="0"/>
              <a:pPr/>
              <a:t>204</a:t>
            </a:fld>
            <a:endParaRPr lang="en-US" smtClean="0"/>
          </a:p>
        </p:txBody>
      </p:sp>
      <p:sp>
        <p:nvSpPr>
          <p:cNvPr id="2222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graphicFrame>
        <p:nvGraphicFramePr>
          <p:cNvPr id="222210" name="Object 2"/>
          <p:cNvGraphicFramePr>
            <a:graphicFrameLocks noChangeAspect="1"/>
          </p:cNvGraphicFramePr>
          <p:nvPr/>
        </p:nvGraphicFramePr>
        <p:xfrm>
          <a:off x="838200" y="1981200"/>
          <a:ext cx="9144000" cy="3892550"/>
        </p:xfrm>
        <a:graphic>
          <a:graphicData uri="http://schemas.openxmlformats.org/presentationml/2006/ole">
            <p:oleObj spid="_x0000_s222210" name="Document" r:id="rId3" imgW="5638800" imgH="2400300" progId="Word.Document.12">
              <p:link updateAutomatic="1"/>
            </p:oleObj>
          </a:graphicData>
        </a:graphic>
      </p:graphicFrame>
      <p:sp>
        <p:nvSpPr>
          <p:cNvPr id="222214" name="Rounded Rectangle 9"/>
          <p:cNvSpPr>
            <a:spLocks noChangeArrowheads="1"/>
          </p:cNvSpPr>
          <p:nvPr/>
        </p:nvSpPr>
        <p:spPr bwMode="auto">
          <a:xfrm>
            <a:off x="3124200" y="4572000"/>
            <a:ext cx="1676400" cy="457200"/>
          </a:xfrm>
          <a:prstGeom prst="roundRect">
            <a:avLst>
              <a:gd name="adj" fmla="val 16667"/>
            </a:avLst>
          </a:prstGeom>
          <a:noFill/>
          <a:ln w="4762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2323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6839A5-544F-D643-B7D5-B0270E9C963F}" type="slidenum">
              <a:rPr lang="en-US" smtClean="0"/>
              <a:pPr/>
              <a:t>205</a:t>
            </a:fld>
            <a:endParaRPr lang="en-US" smtClean="0"/>
          </a:p>
        </p:txBody>
      </p:sp>
      <p:sp>
        <p:nvSpPr>
          <p:cNvPr id="2232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graphicFrame>
        <p:nvGraphicFramePr>
          <p:cNvPr id="223234" name="Object 2"/>
          <p:cNvGraphicFramePr>
            <a:graphicFrameLocks noChangeAspect="1"/>
          </p:cNvGraphicFramePr>
          <p:nvPr/>
        </p:nvGraphicFramePr>
        <p:xfrm>
          <a:off x="838200" y="1981200"/>
          <a:ext cx="9144000" cy="3892550"/>
        </p:xfrm>
        <a:graphic>
          <a:graphicData uri="http://schemas.openxmlformats.org/presentationml/2006/ole">
            <p:oleObj spid="_x0000_s223234" name="Document" r:id="rId3" imgW="5638800" imgH="2400300" progId="Word.Document.12">
              <p:link updateAutomatic="1"/>
            </p:oleObj>
          </a:graphicData>
        </a:graphic>
      </p:graphicFrame>
      <p:sp>
        <p:nvSpPr>
          <p:cNvPr id="223238" name="Rounded Rectangle 9"/>
          <p:cNvSpPr>
            <a:spLocks noChangeArrowheads="1"/>
          </p:cNvSpPr>
          <p:nvPr/>
        </p:nvSpPr>
        <p:spPr bwMode="auto">
          <a:xfrm>
            <a:off x="3124200" y="4572000"/>
            <a:ext cx="1676400" cy="457200"/>
          </a:xfrm>
          <a:prstGeom prst="roundRect">
            <a:avLst>
              <a:gd name="adj" fmla="val 16667"/>
            </a:avLst>
          </a:prstGeom>
          <a:noFill/>
          <a:ln w="4762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239" name="Rounded Rectangle 10"/>
          <p:cNvSpPr>
            <a:spLocks noChangeArrowheads="1"/>
          </p:cNvSpPr>
          <p:nvPr/>
        </p:nvSpPr>
        <p:spPr bwMode="auto">
          <a:xfrm>
            <a:off x="4876800" y="4572000"/>
            <a:ext cx="1676400" cy="457200"/>
          </a:xfrm>
          <a:prstGeom prst="roundRect">
            <a:avLst>
              <a:gd name="adj" fmla="val 16667"/>
            </a:avLst>
          </a:prstGeom>
          <a:noFill/>
          <a:ln w="47625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240" name="TextBox 7"/>
          <p:cNvSpPr txBox="1">
            <a:spLocks noChangeArrowheads="1"/>
          </p:cNvSpPr>
          <p:nvPr/>
        </p:nvSpPr>
        <p:spPr bwMode="auto">
          <a:xfrm>
            <a:off x="6934200" y="4354513"/>
            <a:ext cx="1738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&lt;</a:t>
            </a:r>
            <a:r>
              <a:rPr lang="en-US">
                <a:solidFill>
                  <a:srgbClr val="0000FF"/>
                </a:solidFill>
              </a:rPr>
              <a:t>synonymy</a:t>
            </a:r>
            <a:r>
              <a:rPr lang="en-US"/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242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6B30150-3668-974F-A6CA-3118F38D5A16}" type="slidenum">
              <a:rPr lang="en-US" smtClean="0"/>
              <a:pPr/>
              <a:t>206</a:t>
            </a:fld>
            <a:endParaRPr lang="en-US" smtClean="0"/>
          </a:p>
        </p:txBody>
      </p:sp>
      <p:sp>
        <p:nvSpPr>
          <p:cNvPr id="2242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graphicFrame>
        <p:nvGraphicFramePr>
          <p:cNvPr id="224258" name="Object 2"/>
          <p:cNvGraphicFramePr>
            <a:graphicFrameLocks noChangeAspect="1"/>
          </p:cNvGraphicFramePr>
          <p:nvPr/>
        </p:nvGraphicFramePr>
        <p:xfrm>
          <a:off x="838200" y="1981200"/>
          <a:ext cx="9144000" cy="3892550"/>
        </p:xfrm>
        <a:graphic>
          <a:graphicData uri="http://schemas.openxmlformats.org/presentationml/2006/ole">
            <p:oleObj spid="_x0000_s224258" name="Document" r:id="rId3" imgW="5638800" imgH="2400300" progId="Word.Document.12">
              <p:link updateAutomatic="1"/>
            </p:oleObj>
          </a:graphicData>
        </a:graphic>
      </p:graphicFrame>
      <p:sp>
        <p:nvSpPr>
          <p:cNvPr id="224262" name="Rounded Rectangle 9"/>
          <p:cNvSpPr>
            <a:spLocks noChangeArrowheads="1"/>
          </p:cNvSpPr>
          <p:nvPr/>
        </p:nvSpPr>
        <p:spPr bwMode="auto">
          <a:xfrm>
            <a:off x="3124200" y="4572000"/>
            <a:ext cx="1676400" cy="457200"/>
          </a:xfrm>
          <a:prstGeom prst="roundRect">
            <a:avLst>
              <a:gd name="adj" fmla="val 16667"/>
            </a:avLst>
          </a:prstGeom>
          <a:noFill/>
          <a:ln w="4762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263" name="Rounded Rectangle 10"/>
          <p:cNvSpPr>
            <a:spLocks noChangeArrowheads="1"/>
          </p:cNvSpPr>
          <p:nvPr/>
        </p:nvSpPr>
        <p:spPr bwMode="auto">
          <a:xfrm>
            <a:off x="4876800" y="4572000"/>
            <a:ext cx="1676400" cy="457200"/>
          </a:xfrm>
          <a:prstGeom prst="roundRect">
            <a:avLst>
              <a:gd name="adj" fmla="val 16667"/>
            </a:avLst>
          </a:prstGeom>
          <a:noFill/>
          <a:ln w="47625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03675" y="5649913"/>
            <a:ext cx="3554413" cy="369887"/>
          </a:xfrm>
          <a:prstGeom prst="rect">
            <a:avLst/>
          </a:prstGeom>
          <a:noFill/>
          <a:ln w="6032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40.0% V-</a:t>
            </a:r>
            <a:r>
              <a:rPr lang="en-US" dirty="0" err="1"/>
              <a:t>PastPart</a:t>
            </a:r>
            <a:r>
              <a:rPr lang="en-US" dirty="0"/>
              <a:t> in Spanish</a:t>
            </a:r>
          </a:p>
        </p:txBody>
      </p:sp>
      <p:cxnSp>
        <p:nvCxnSpPr>
          <p:cNvPr id="224265" name="Straight Arrow Connector 11"/>
          <p:cNvCxnSpPr>
            <a:cxnSpLocks noChangeShapeType="1"/>
            <a:stCxn id="224262" idx="2"/>
          </p:cNvCxnSpPr>
          <p:nvPr/>
        </p:nvCxnSpPr>
        <p:spPr bwMode="auto">
          <a:xfrm rot="16200000" flipH="1">
            <a:off x="4038600" y="4953000"/>
            <a:ext cx="533400" cy="685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2630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780264-973E-B24C-A73E-3DEAB46C3591}" type="slidenum">
              <a:rPr lang="en-US" smtClean="0"/>
              <a:pPr/>
              <a:t>207</a:t>
            </a:fld>
            <a:endParaRPr lang="en-US" smtClean="0"/>
          </a:p>
        </p:txBody>
      </p:sp>
      <p:sp>
        <p:nvSpPr>
          <p:cNvPr id="2263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graphicFrame>
        <p:nvGraphicFramePr>
          <p:cNvPr id="226306" name="Object 2"/>
          <p:cNvGraphicFramePr>
            <a:graphicFrameLocks noChangeAspect="1"/>
          </p:cNvGraphicFramePr>
          <p:nvPr/>
        </p:nvGraphicFramePr>
        <p:xfrm>
          <a:off x="685800" y="2286000"/>
          <a:ext cx="9521825" cy="3460750"/>
        </p:xfrm>
        <a:graphic>
          <a:graphicData uri="http://schemas.openxmlformats.org/presentationml/2006/ole">
            <p:oleObj spid="_x0000_s226306" name="Document" r:id="rId3" imgW="5626100" imgH="2044700" progId="Word.Document.12">
              <p:link updateAutomatic="1"/>
            </p:oleObj>
          </a:graphicData>
        </a:graphic>
      </p:graphicFrame>
      <p:sp>
        <p:nvSpPr>
          <p:cNvPr id="226310" name="Rounded Rectangle 6"/>
          <p:cNvSpPr>
            <a:spLocks noChangeArrowheads="1"/>
          </p:cNvSpPr>
          <p:nvPr/>
        </p:nvSpPr>
        <p:spPr bwMode="auto">
          <a:xfrm>
            <a:off x="6324600" y="3733800"/>
            <a:ext cx="1524000" cy="1295400"/>
          </a:xfrm>
          <a:prstGeom prst="roundRect">
            <a:avLst>
              <a:gd name="adj" fmla="val 16667"/>
            </a:avLst>
          </a:prstGeom>
          <a:noFill/>
          <a:ln w="7302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2733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D84AFFA-6A58-1F49-A958-54DCB9901168}" type="slidenum">
              <a:rPr lang="en-US" smtClean="0"/>
              <a:pPr/>
              <a:t>208</a:t>
            </a:fld>
            <a:endParaRPr lang="en-US" smtClean="0"/>
          </a:p>
        </p:txBody>
      </p:sp>
      <p:sp>
        <p:nvSpPr>
          <p:cNvPr id="2273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27333" name="TextBox 4"/>
          <p:cNvSpPr txBox="1">
            <a:spLocks noChangeArrowheads="1"/>
          </p:cNvSpPr>
          <p:nvPr/>
        </p:nvSpPr>
        <p:spPr bwMode="auto">
          <a:xfrm>
            <a:off x="762000" y="2362200"/>
            <a:ext cx="15033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u="sng">
                <a:solidFill>
                  <a:srgbClr val="FF0000"/>
                </a:solidFill>
              </a:rPr>
              <a:t>In corpus: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2835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CA1D76-79BD-FE41-9AD0-28A63ADDE96D}" type="slidenum">
              <a:rPr lang="en-US" smtClean="0"/>
              <a:pPr/>
              <a:t>209</a:t>
            </a:fld>
            <a:endParaRPr lang="en-US" smtClean="0"/>
          </a:p>
        </p:txBody>
      </p:sp>
      <p:sp>
        <p:nvSpPr>
          <p:cNvPr id="228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28357" name="TextBox 4"/>
          <p:cNvSpPr txBox="1">
            <a:spLocks noChangeArrowheads="1"/>
          </p:cNvSpPr>
          <p:nvPr/>
        </p:nvSpPr>
        <p:spPr bwMode="auto">
          <a:xfrm>
            <a:off x="762000" y="2362200"/>
            <a:ext cx="60880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u="sng"/>
              <a:t>In corpus: </a:t>
            </a:r>
          </a:p>
          <a:p>
            <a:endParaRPr lang="en-US" sz="2000">
              <a:solidFill>
                <a:srgbClr val="FF0000"/>
              </a:solidFill>
            </a:endParaRPr>
          </a:p>
          <a:p>
            <a:r>
              <a:rPr lang="en-US" sz="2000">
                <a:solidFill>
                  <a:srgbClr val="FF0000"/>
                </a:solidFill>
              </a:rPr>
              <a:t>1. Loss of formal aspects of N/Vi/Vt modifiers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68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B4FA27-BEB1-7549-8BD4-035BCD478754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36868" name="Text Box 2"/>
          <p:cNvSpPr txBox="1">
            <a:spLocks noChangeArrowheads="1"/>
          </p:cNvSpPr>
          <p:nvPr/>
        </p:nvSpPr>
        <p:spPr bwMode="auto">
          <a:xfrm>
            <a:off x="1339850" y="2422525"/>
            <a:ext cx="742315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1. Method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2. Hypotheses 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3. Languages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4. Data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5. </a:t>
            </a:r>
            <a:r>
              <a:rPr lang="en-US" sz="3200" b="0">
                <a:solidFill>
                  <a:schemeClr val="hlink"/>
                </a:solidFill>
              </a:rPr>
              <a:t>Analysis	</a:t>
            </a:r>
            <a:r>
              <a:rPr lang="en-US" sz="3200" b="0">
                <a:solidFill>
                  <a:srgbClr val="333399"/>
                </a:solidFill>
              </a:rPr>
              <a:t>a. </a:t>
            </a:r>
            <a:r>
              <a:rPr lang="en-US" sz="3200" b="0">
                <a:solidFill>
                  <a:schemeClr val="hlink"/>
                </a:solidFill>
              </a:rPr>
              <a:t>major parts of speech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Overview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2937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F85B8F2-D41E-F942-B0ED-7534B48F692D}" type="slidenum">
              <a:rPr lang="en-US" smtClean="0"/>
              <a:pPr/>
              <a:t>210</a:t>
            </a:fld>
            <a:endParaRPr lang="en-US" smtClean="0"/>
          </a:p>
        </p:txBody>
      </p:sp>
      <p:sp>
        <p:nvSpPr>
          <p:cNvPr id="2293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32453" name="TextBox 4"/>
          <p:cNvSpPr txBox="1">
            <a:spLocks noChangeArrowheads="1"/>
          </p:cNvSpPr>
          <p:nvPr/>
        </p:nvSpPr>
        <p:spPr bwMode="auto">
          <a:xfrm>
            <a:off x="762000" y="2362200"/>
            <a:ext cx="587216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2000" u="sng" dirty="0">
                <a:solidFill>
                  <a:srgbClr val="000000"/>
                </a:solidFill>
              </a:rPr>
              <a:t>In corpus: </a:t>
            </a:r>
          </a:p>
          <a:p>
            <a:pPr>
              <a:defRPr/>
            </a:pPr>
            <a:endParaRPr lang="en-US" sz="2000" dirty="0">
              <a:solidFill>
                <a:srgbClr val="000000"/>
              </a:solidFill>
            </a:endParaRPr>
          </a:p>
          <a:p>
            <a:pPr marL="457200" indent="-457200">
              <a:defRPr/>
            </a:pPr>
            <a:r>
              <a:rPr lang="en-US" sz="2000" dirty="0">
                <a:solidFill>
                  <a:srgbClr val="000000"/>
                </a:solidFill>
              </a:rPr>
              <a:t>1. Loss of formal aspects of modifiers</a:t>
            </a:r>
          </a:p>
          <a:p>
            <a:pPr marL="457200" indent="-457200">
              <a:buFontTx/>
              <a:buAutoNum type="arabicPeriod"/>
              <a:defRPr/>
            </a:pPr>
            <a:endParaRPr lang="en-US" sz="2000" dirty="0">
              <a:solidFill>
                <a:srgbClr val="FF0000"/>
              </a:solidFill>
            </a:endParaRPr>
          </a:p>
          <a:p>
            <a:pPr marL="457200" indent="-457200">
              <a:defRPr/>
            </a:pPr>
            <a:r>
              <a:rPr lang="en-US" sz="2000" dirty="0">
                <a:solidFill>
                  <a:srgbClr val="FF0000"/>
                </a:solidFill>
              </a:rPr>
              <a:t>2. Specific syntactic operations on modifiers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3040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38D81B5-E1FC-0549-B303-857EBAD2D748}" type="slidenum">
              <a:rPr lang="en-US" smtClean="0"/>
              <a:pPr/>
              <a:t>211</a:t>
            </a:fld>
            <a:endParaRPr lang="en-US" smtClean="0"/>
          </a:p>
        </p:txBody>
      </p:sp>
      <p:sp>
        <p:nvSpPr>
          <p:cNvPr id="2304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32453" name="TextBox 4"/>
          <p:cNvSpPr txBox="1">
            <a:spLocks noChangeArrowheads="1"/>
          </p:cNvSpPr>
          <p:nvPr/>
        </p:nvSpPr>
        <p:spPr bwMode="auto">
          <a:xfrm>
            <a:off x="762000" y="2362200"/>
            <a:ext cx="5872163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2000" u="sng" dirty="0">
                <a:solidFill>
                  <a:srgbClr val="000000"/>
                </a:solidFill>
              </a:rPr>
              <a:t>In corpus: </a:t>
            </a:r>
          </a:p>
          <a:p>
            <a:pPr>
              <a:defRPr/>
            </a:pPr>
            <a:endParaRPr lang="en-US" sz="2000" dirty="0">
              <a:solidFill>
                <a:srgbClr val="000000"/>
              </a:solidFill>
            </a:endParaRPr>
          </a:p>
          <a:p>
            <a:pPr marL="457200" indent="-457200">
              <a:defRPr/>
            </a:pPr>
            <a:r>
              <a:rPr lang="en-US" sz="2000" dirty="0">
                <a:solidFill>
                  <a:srgbClr val="000000"/>
                </a:solidFill>
              </a:rPr>
              <a:t>1. Loss of formal aspects of modifiers</a:t>
            </a:r>
          </a:p>
          <a:p>
            <a:pPr marL="457200" indent="-457200">
              <a:buFontTx/>
              <a:buAutoNum type="arabicPeriod"/>
              <a:defRPr/>
            </a:pPr>
            <a:endParaRPr lang="en-US" sz="2000" dirty="0">
              <a:solidFill>
                <a:srgbClr val="000000"/>
              </a:solidFill>
            </a:endParaRPr>
          </a:p>
          <a:p>
            <a:pPr marL="457200" indent="-457200">
              <a:defRPr/>
            </a:pPr>
            <a:r>
              <a:rPr lang="en-US" sz="2000" dirty="0">
                <a:solidFill>
                  <a:srgbClr val="000000"/>
                </a:solidFill>
              </a:rPr>
              <a:t>2. Specific syntactic operations on modifiers</a:t>
            </a:r>
          </a:p>
          <a:p>
            <a:pPr marL="457200" indent="-457200">
              <a:buFontTx/>
              <a:buAutoNum type="arabicPeriod"/>
              <a:defRPr/>
            </a:pPr>
            <a:endParaRPr lang="en-US" sz="2000" dirty="0">
              <a:solidFill>
                <a:srgbClr val="FF0000"/>
              </a:solidFill>
            </a:endParaRPr>
          </a:p>
          <a:p>
            <a:pPr marL="457200" indent="-457200">
              <a:defRPr/>
            </a:pPr>
            <a:r>
              <a:rPr lang="en-US" sz="2000" dirty="0">
                <a:solidFill>
                  <a:srgbClr val="FF0000"/>
                </a:solidFill>
              </a:rPr>
              <a:t>3. Meaning shifts in modifiers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314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8D0B3A-C15E-DC4F-8160-968B274C51D3}" type="slidenum">
              <a:rPr lang="en-US" smtClean="0"/>
              <a:pPr/>
              <a:t>212</a:t>
            </a:fld>
            <a:endParaRPr lang="en-US" smtClean="0"/>
          </a:p>
        </p:txBody>
      </p:sp>
      <p:sp>
        <p:nvSpPr>
          <p:cNvPr id="2314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31429" name="TextBox 4"/>
          <p:cNvSpPr txBox="1">
            <a:spLocks noChangeArrowheads="1"/>
          </p:cNvSpPr>
          <p:nvPr/>
        </p:nvSpPr>
        <p:spPr bwMode="auto">
          <a:xfrm>
            <a:off x="762000" y="2362200"/>
            <a:ext cx="4994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u="sng">
                <a:solidFill>
                  <a:srgbClr val="FF0000"/>
                </a:solidFill>
              </a:rPr>
              <a:t>1. Loss of formal aspects of modifiers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3245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D70CC08-D2DE-1A43-BBB6-1E0AE14E6B19}" type="slidenum">
              <a:rPr lang="en-US" smtClean="0"/>
              <a:pPr/>
              <a:t>213</a:t>
            </a:fld>
            <a:endParaRPr lang="en-US" smtClean="0"/>
          </a:p>
        </p:txBody>
      </p:sp>
      <p:sp>
        <p:nvSpPr>
          <p:cNvPr id="2324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32453" name="TextBox 4"/>
          <p:cNvSpPr txBox="1">
            <a:spLocks noChangeArrowheads="1"/>
          </p:cNvSpPr>
          <p:nvPr/>
        </p:nvSpPr>
        <p:spPr bwMode="auto">
          <a:xfrm>
            <a:off x="762000" y="2362200"/>
            <a:ext cx="667385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u="sng"/>
              <a:t>1. Loss of formal aspects of modifiers</a:t>
            </a:r>
          </a:p>
          <a:p>
            <a:endParaRPr lang="en-US" sz="2000"/>
          </a:p>
          <a:p>
            <a:r>
              <a:rPr lang="en-US" sz="2000">
                <a:solidFill>
                  <a:srgbClr val="0000FF"/>
                </a:solidFill>
              </a:rPr>
              <a:t>N</a:t>
            </a:r>
            <a:r>
              <a:rPr lang="en-US" sz="2000"/>
              <a:t>:		</a:t>
            </a:r>
            <a:r>
              <a:rPr lang="en-US" sz="2000">
                <a:solidFill>
                  <a:srgbClr val="FF0000"/>
                </a:solidFill>
              </a:rPr>
              <a:t>ar	ar	</a:t>
            </a:r>
            <a:r>
              <a:rPr lang="en-US" sz="2000"/>
              <a:t>gogu		‘b</a:t>
            </a:r>
            <a:r>
              <a:rPr lang="en-US" sz="2000" u="sng"/>
              <a:t>e</a:t>
            </a:r>
            <a:r>
              <a:rPr lang="en-US" sz="2000"/>
              <a:t>hñä</a:t>
            </a:r>
            <a:r>
              <a:rPr lang="en-GB" sz="2000"/>
              <a:t> </a:t>
            </a:r>
            <a:endParaRPr lang="en-US" sz="2000"/>
          </a:p>
          <a:p>
            <a:r>
              <a:rPr lang="en-US" sz="2000"/>
              <a:t>		</a:t>
            </a:r>
            <a:r>
              <a:rPr lang="en-US" sz="2000">
                <a:solidFill>
                  <a:srgbClr val="FF0000"/>
                </a:solidFill>
              </a:rPr>
              <a:t>ART</a:t>
            </a:r>
            <a:r>
              <a:rPr lang="en-US" sz="2000"/>
              <a:t>    		deaf-one     	woman</a:t>
            </a:r>
          </a:p>
          <a:p>
            <a:endParaRPr lang="en-US" sz="2000"/>
          </a:p>
        </p:txBody>
      </p:sp>
      <p:cxnSp>
        <p:nvCxnSpPr>
          <p:cNvPr id="232454" name="Straight Connector 6"/>
          <p:cNvCxnSpPr>
            <a:cxnSpLocks noChangeShapeType="1"/>
          </p:cNvCxnSpPr>
          <p:nvPr/>
        </p:nvCxnSpPr>
        <p:spPr bwMode="auto">
          <a:xfrm rot="16200000" flipH="1">
            <a:off x="3352800" y="2819400"/>
            <a:ext cx="762000" cy="762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32455" name="Straight Connector 8"/>
          <p:cNvCxnSpPr>
            <a:cxnSpLocks noChangeShapeType="1"/>
          </p:cNvCxnSpPr>
          <p:nvPr/>
        </p:nvCxnSpPr>
        <p:spPr bwMode="auto">
          <a:xfrm rot="10800000" flipV="1">
            <a:off x="3352800" y="2819400"/>
            <a:ext cx="838200" cy="762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3347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737E9A-58C3-594C-B4F5-A0A9A58DAEE4}" type="slidenum">
              <a:rPr lang="en-US" smtClean="0"/>
              <a:pPr/>
              <a:t>214</a:t>
            </a:fld>
            <a:endParaRPr lang="en-US" smtClean="0"/>
          </a:p>
        </p:txBody>
      </p:sp>
      <p:sp>
        <p:nvSpPr>
          <p:cNvPr id="2334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33477" name="TextBox 4"/>
          <p:cNvSpPr txBox="1">
            <a:spLocks noChangeArrowheads="1"/>
          </p:cNvSpPr>
          <p:nvPr/>
        </p:nvSpPr>
        <p:spPr bwMode="auto">
          <a:xfrm>
            <a:off x="762000" y="2362200"/>
            <a:ext cx="586581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u="sng"/>
              <a:t>1. Loss </a:t>
            </a:r>
            <a:r>
              <a:rPr lang="en-US" sz="2000" u="sng">
                <a:solidFill>
                  <a:srgbClr val="000000"/>
                </a:solidFill>
              </a:rPr>
              <a:t>of formal aspects of modifiers</a:t>
            </a:r>
          </a:p>
          <a:p>
            <a:endParaRPr lang="en-US" sz="2000"/>
          </a:p>
          <a:p>
            <a:r>
              <a:rPr lang="en-US" sz="2000">
                <a:solidFill>
                  <a:srgbClr val="0000FF"/>
                </a:solidFill>
              </a:rPr>
              <a:t>N</a:t>
            </a:r>
            <a:r>
              <a:rPr lang="en-US" sz="2000"/>
              <a:t>:		</a:t>
            </a:r>
            <a:r>
              <a:rPr lang="en-US" sz="2000">
                <a:solidFill>
                  <a:srgbClr val="FF0000"/>
                </a:solidFill>
              </a:rPr>
              <a:t>ar	</a:t>
            </a:r>
            <a:r>
              <a:rPr lang="en-US" sz="2000"/>
              <a:t>gogu		‘b</a:t>
            </a:r>
            <a:r>
              <a:rPr lang="en-US" sz="2000" u="sng"/>
              <a:t>e</a:t>
            </a:r>
            <a:r>
              <a:rPr lang="en-US" sz="2000"/>
              <a:t>hñä</a:t>
            </a:r>
            <a:r>
              <a:rPr lang="en-GB" sz="2000"/>
              <a:t> </a:t>
            </a:r>
            <a:endParaRPr lang="en-US" sz="2000"/>
          </a:p>
          <a:p>
            <a:r>
              <a:rPr lang="en-US" sz="2000"/>
              <a:t>		</a:t>
            </a:r>
            <a:r>
              <a:rPr lang="en-US" sz="2000">
                <a:solidFill>
                  <a:srgbClr val="FF0000"/>
                </a:solidFill>
              </a:rPr>
              <a:t>ART</a:t>
            </a:r>
            <a:r>
              <a:rPr lang="en-US" sz="2000"/>
              <a:t>    	deaf-one     	woman</a:t>
            </a:r>
          </a:p>
          <a:p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344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1CCA5F4-415B-AD4B-A23E-EFC2FE6EB38C}" type="slidenum">
              <a:rPr lang="en-US" smtClean="0"/>
              <a:pPr/>
              <a:t>215</a:t>
            </a:fld>
            <a:endParaRPr lang="en-US" smtClean="0"/>
          </a:p>
        </p:txBody>
      </p:sp>
      <p:sp>
        <p:nvSpPr>
          <p:cNvPr id="2345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34501" name="TextBox 4"/>
          <p:cNvSpPr txBox="1">
            <a:spLocks noChangeArrowheads="1"/>
          </p:cNvSpPr>
          <p:nvPr/>
        </p:nvSpPr>
        <p:spPr bwMode="auto">
          <a:xfrm>
            <a:off x="762000" y="2362200"/>
            <a:ext cx="635635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u="sng"/>
              <a:t>1. Loss of formal aspects of modifiers</a:t>
            </a:r>
          </a:p>
          <a:p>
            <a:endParaRPr lang="en-US" sz="2000"/>
          </a:p>
          <a:p>
            <a:r>
              <a:rPr lang="en-US" sz="2000"/>
              <a:t>N:		</a:t>
            </a:r>
            <a:r>
              <a:rPr lang="en-US" sz="2000">
                <a:solidFill>
                  <a:srgbClr val="000000"/>
                </a:solidFill>
              </a:rPr>
              <a:t>ar       	gogu            ‘b</a:t>
            </a:r>
            <a:r>
              <a:rPr lang="en-US" sz="2000" u="sng">
                <a:solidFill>
                  <a:srgbClr val="000000"/>
                </a:solidFill>
              </a:rPr>
              <a:t>e</a:t>
            </a:r>
            <a:r>
              <a:rPr lang="en-US" sz="2000">
                <a:solidFill>
                  <a:srgbClr val="000000"/>
                </a:solidFill>
              </a:rPr>
              <a:t>hñä</a:t>
            </a:r>
            <a:r>
              <a:rPr lang="en-GB" sz="2000">
                <a:solidFill>
                  <a:srgbClr val="000000"/>
                </a:solidFill>
              </a:rPr>
              <a:t> </a:t>
            </a:r>
            <a:endParaRPr lang="en-US" sz="2000">
              <a:solidFill>
                <a:srgbClr val="000000"/>
              </a:solidFill>
            </a:endParaRPr>
          </a:p>
          <a:p>
            <a:r>
              <a:rPr lang="en-US" sz="2000">
                <a:solidFill>
                  <a:srgbClr val="000000"/>
                </a:solidFill>
              </a:rPr>
              <a:t>		ART    	deaf</a:t>
            </a:r>
            <a:r>
              <a:rPr lang="en-US" sz="2000"/>
              <a:t>-one     woman</a:t>
            </a:r>
          </a:p>
          <a:p>
            <a:endParaRPr lang="en-US" sz="2000"/>
          </a:p>
          <a:p>
            <a:r>
              <a:rPr lang="en-US" sz="2000">
                <a:solidFill>
                  <a:srgbClr val="0000FF"/>
                </a:solidFill>
              </a:rPr>
              <a:t>Vintrans</a:t>
            </a:r>
            <a:r>
              <a:rPr lang="en-US" sz="2000"/>
              <a:t>:	ar	</a:t>
            </a:r>
            <a:r>
              <a:rPr lang="en-US" sz="2000">
                <a:solidFill>
                  <a:srgbClr val="FF0000"/>
                </a:solidFill>
              </a:rPr>
              <a:t>bi=</a:t>
            </a:r>
            <a:r>
              <a:rPr lang="en-US" sz="2000"/>
              <a:t>johya</a:t>
            </a:r>
            <a:r>
              <a:rPr lang="en-GB" sz="2000"/>
              <a:t>		</a:t>
            </a:r>
            <a:r>
              <a:rPr lang="en-US" sz="2000"/>
              <a:t>bätsi </a:t>
            </a:r>
          </a:p>
          <a:p>
            <a:r>
              <a:rPr lang="en-US" sz="2000"/>
              <a:t>		ART	</a:t>
            </a:r>
            <a:r>
              <a:rPr lang="en-US" sz="2000">
                <a:solidFill>
                  <a:srgbClr val="FF0000"/>
                </a:solidFill>
              </a:rPr>
              <a:t>PRES.3=</a:t>
            </a:r>
            <a:r>
              <a:rPr lang="en-US" sz="2000"/>
              <a:t>be.happy	child</a:t>
            </a:r>
            <a:r>
              <a:rPr lang="en-GB" sz="2000"/>
              <a:t> 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3552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373DCD-34C9-5F4B-A3C6-76FD069D9F65}" type="slidenum">
              <a:rPr lang="en-US" smtClean="0"/>
              <a:pPr/>
              <a:t>216</a:t>
            </a:fld>
            <a:endParaRPr lang="en-US" smtClean="0"/>
          </a:p>
        </p:txBody>
      </p:sp>
      <p:sp>
        <p:nvSpPr>
          <p:cNvPr id="2355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35525" name="TextBox 4"/>
          <p:cNvSpPr txBox="1">
            <a:spLocks noChangeArrowheads="1"/>
          </p:cNvSpPr>
          <p:nvPr/>
        </p:nvSpPr>
        <p:spPr bwMode="auto">
          <a:xfrm>
            <a:off x="762000" y="2362200"/>
            <a:ext cx="5621338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u="sng"/>
              <a:t>1. Loss of formal aspects of modifiers</a:t>
            </a:r>
          </a:p>
          <a:p>
            <a:endParaRPr lang="en-US" sz="2000"/>
          </a:p>
          <a:p>
            <a:r>
              <a:rPr lang="en-US" sz="2000"/>
              <a:t>N:		</a:t>
            </a:r>
            <a:r>
              <a:rPr lang="en-US" sz="2000">
                <a:solidFill>
                  <a:srgbClr val="000000"/>
                </a:solidFill>
              </a:rPr>
              <a:t>ar       	gogu            ‘b</a:t>
            </a:r>
            <a:r>
              <a:rPr lang="en-US" sz="2000" u="sng">
                <a:solidFill>
                  <a:srgbClr val="000000"/>
                </a:solidFill>
              </a:rPr>
              <a:t>e</a:t>
            </a:r>
            <a:r>
              <a:rPr lang="en-US" sz="2000">
                <a:solidFill>
                  <a:srgbClr val="000000"/>
                </a:solidFill>
              </a:rPr>
              <a:t>hñä</a:t>
            </a:r>
            <a:r>
              <a:rPr lang="en-GB" sz="2000">
                <a:solidFill>
                  <a:srgbClr val="000000"/>
                </a:solidFill>
              </a:rPr>
              <a:t> </a:t>
            </a:r>
            <a:endParaRPr lang="en-US" sz="2000">
              <a:solidFill>
                <a:srgbClr val="000000"/>
              </a:solidFill>
            </a:endParaRPr>
          </a:p>
          <a:p>
            <a:r>
              <a:rPr lang="en-US" sz="2000">
                <a:solidFill>
                  <a:srgbClr val="000000"/>
                </a:solidFill>
              </a:rPr>
              <a:t>		ART    	deaf</a:t>
            </a:r>
            <a:r>
              <a:rPr lang="en-US" sz="2000"/>
              <a:t>-one     woman</a:t>
            </a:r>
          </a:p>
          <a:p>
            <a:endParaRPr lang="en-US" sz="2000"/>
          </a:p>
          <a:p>
            <a:r>
              <a:rPr lang="en-US" sz="2000">
                <a:solidFill>
                  <a:srgbClr val="0000FF"/>
                </a:solidFill>
              </a:rPr>
              <a:t>Vintrans</a:t>
            </a:r>
            <a:r>
              <a:rPr lang="en-US" sz="2000"/>
              <a:t>:	ar	johya</a:t>
            </a:r>
            <a:r>
              <a:rPr lang="en-GB" sz="2000"/>
              <a:t>		</a:t>
            </a:r>
            <a:r>
              <a:rPr lang="en-US" sz="2000"/>
              <a:t>bätsi </a:t>
            </a:r>
          </a:p>
          <a:p>
            <a:r>
              <a:rPr lang="en-US" sz="2000"/>
              <a:t>		ART	be.happy	child</a:t>
            </a:r>
            <a:r>
              <a:rPr lang="en-GB" sz="2000"/>
              <a:t> 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3654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FF360F1-3E3F-0F47-8348-A75A4B4771E0}" type="slidenum">
              <a:rPr lang="en-US" smtClean="0"/>
              <a:pPr/>
              <a:t>217</a:t>
            </a:fld>
            <a:endParaRPr lang="en-US" smtClean="0"/>
          </a:p>
        </p:txBody>
      </p:sp>
      <p:sp>
        <p:nvSpPr>
          <p:cNvPr id="2365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36549" name="TextBox 4"/>
          <p:cNvSpPr txBox="1">
            <a:spLocks noChangeArrowheads="1"/>
          </p:cNvSpPr>
          <p:nvPr/>
        </p:nvSpPr>
        <p:spPr bwMode="auto">
          <a:xfrm>
            <a:off x="762000" y="2362200"/>
            <a:ext cx="71501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u="sng"/>
              <a:t>1. Loss of formal aspects of modifiers</a:t>
            </a:r>
          </a:p>
          <a:p>
            <a:endParaRPr lang="en-US" sz="2000"/>
          </a:p>
          <a:p>
            <a:r>
              <a:rPr lang="en-US" sz="2000"/>
              <a:t>N:		</a:t>
            </a:r>
            <a:r>
              <a:rPr lang="en-US" sz="2000">
                <a:solidFill>
                  <a:srgbClr val="000000"/>
                </a:solidFill>
              </a:rPr>
              <a:t>ar       	gogu            ‘b</a:t>
            </a:r>
            <a:r>
              <a:rPr lang="en-US" sz="2000" u="sng">
                <a:solidFill>
                  <a:srgbClr val="000000"/>
                </a:solidFill>
              </a:rPr>
              <a:t>e</a:t>
            </a:r>
            <a:r>
              <a:rPr lang="en-US" sz="2000">
                <a:solidFill>
                  <a:srgbClr val="000000"/>
                </a:solidFill>
              </a:rPr>
              <a:t>hñä</a:t>
            </a:r>
            <a:r>
              <a:rPr lang="en-GB" sz="2000">
                <a:solidFill>
                  <a:srgbClr val="000000"/>
                </a:solidFill>
              </a:rPr>
              <a:t> </a:t>
            </a:r>
            <a:endParaRPr lang="en-US" sz="2000">
              <a:solidFill>
                <a:srgbClr val="000000"/>
              </a:solidFill>
            </a:endParaRPr>
          </a:p>
          <a:p>
            <a:r>
              <a:rPr lang="en-US" sz="2000">
                <a:solidFill>
                  <a:srgbClr val="000000"/>
                </a:solidFill>
              </a:rPr>
              <a:t>		ART    	deaf-</a:t>
            </a:r>
            <a:r>
              <a:rPr lang="en-US" sz="2000"/>
              <a:t>one     woman</a:t>
            </a:r>
          </a:p>
          <a:p>
            <a:endParaRPr lang="en-US" sz="2000"/>
          </a:p>
          <a:p>
            <a:r>
              <a:rPr lang="en-US" sz="2000"/>
              <a:t>Vintrans:	ar	johya</a:t>
            </a:r>
            <a:r>
              <a:rPr lang="en-GB" sz="2000"/>
              <a:t>		</a:t>
            </a:r>
            <a:r>
              <a:rPr lang="en-US" sz="2000"/>
              <a:t>bätsi </a:t>
            </a:r>
          </a:p>
          <a:p>
            <a:r>
              <a:rPr lang="en-US" sz="2000"/>
              <a:t>		ART	be.happy	child</a:t>
            </a:r>
          </a:p>
          <a:p>
            <a:endParaRPr lang="en-US" sz="2000"/>
          </a:p>
          <a:p>
            <a:r>
              <a:rPr lang="en-US" sz="2000">
                <a:solidFill>
                  <a:srgbClr val="0000FF"/>
                </a:solidFill>
              </a:rPr>
              <a:t>Vtrans</a:t>
            </a:r>
            <a:r>
              <a:rPr lang="en-US" sz="2000"/>
              <a:t>:	</a:t>
            </a:r>
            <a:r>
              <a:rPr lang="pt-PT" sz="2000"/>
              <a:t>ar	‘bitu	</a:t>
            </a:r>
            <a:r>
              <a:rPr lang="pt-PT" sz="2000">
                <a:solidFill>
                  <a:srgbClr val="FF0000"/>
                </a:solidFill>
              </a:rPr>
              <a:t>xi=n-</a:t>
            </a:r>
            <a:r>
              <a:rPr lang="pt-PT" sz="2000"/>
              <a:t>t’axi-Ø</a:t>
            </a:r>
            <a:r>
              <a:rPr lang="en-GB" sz="2000"/>
              <a:t> </a:t>
            </a:r>
            <a:endParaRPr lang="pt-PT" sz="2000"/>
          </a:p>
          <a:p>
            <a:r>
              <a:rPr lang="pt-PT" sz="2000"/>
              <a:t>		</a:t>
            </a:r>
            <a:r>
              <a:rPr lang="en-US" sz="2000"/>
              <a:t>ART	sheet	</a:t>
            </a:r>
            <a:r>
              <a:rPr lang="en-US" sz="2000">
                <a:solidFill>
                  <a:srgbClr val="FF0000"/>
                </a:solidFill>
              </a:rPr>
              <a:t>PERF.3SG=PP-</a:t>
            </a:r>
            <a:r>
              <a:rPr lang="en-US" sz="2000"/>
              <a:t>white-3SG</a:t>
            </a:r>
            <a:r>
              <a:rPr lang="en-GB" sz="2000"/>
              <a:t>  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3757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17C10A2-6B76-BA45-96FE-E4B37F54D374}" type="slidenum">
              <a:rPr lang="en-US" smtClean="0"/>
              <a:pPr/>
              <a:t>218</a:t>
            </a:fld>
            <a:endParaRPr lang="en-US" smtClean="0"/>
          </a:p>
        </p:txBody>
      </p:sp>
      <p:sp>
        <p:nvSpPr>
          <p:cNvPr id="2375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37573" name="TextBox 4"/>
          <p:cNvSpPr txBox="1">
            <a:spLocks noChangeArrowheads="1"/>
          </p:cNvSpPr>
          <p:nvPr/>
        </p:nvSpPr>
        <p:spPr bwMode="auto">
          <a:xfrm>
            <a:off x="762000" y="2362200"/>
            <a:ext cx="78486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u="sng"/>
              <a:t>1. Loss of formal aspects of modifiers</a:t>
            </a:r>
          </a:p>
          <a:p>
            <a:endParaRPr lang="en-US" sz="2000"/>
          </a:p>
          <a:p>
            <a:r>
              <a:rPr lang="en-US" sz="2000"/>
              <a:t>N:		</a:t>
            </a:r>
            <a:r>
              <a:rPr lang="en-US" sz="2000">
                <a:solidFill>
                  <a:srgbClr val="000000"/>
                </a:solidFill>
              </a:rPr>
              <a:t>ar       	gogu            ‘b</a:t>
            </a:r>
            <a:r>
              <a:rPr lang="en-US" sz="2000" u="sng">
                <a:solidFill>
                  <a:srgbClr val="000000"/>
                </a:solidFill>
              </a:rPr>
              <a:t>e</a:t>
            </a:r>
            <a:r>
              <a:rPr lang="en-US" sz="2000">
                <a:solidFill>
                  <a:srgbClr val="000000"/>
                </a:solidFill>
              </a:rPr>
              <a:t>hñä</a:t>
            </a:r>
            <a:r>
              <a:rPr lang="en-GB" sz="2000">
                <a:solidFill>
                  <a:srgbClr val="000000"/>
                </a:solidFill>
              </a:rPr>
              <a:t> </a:t>
            </a:r>
            <a:endParaRPr lang="en-US" sz="2000">
              <a:solidFill>
                <a:srgbClr val="000000"/>
              </a:solidFill>
            </a:endParaRPr>
          </a:p>
          <a:p>
            <a:r>
              <a:rPr lang="en-US" sz="2000">
                <a:solidFill>
                  <a:srgbClr val="000000"/>
                </a:solidFill>
              </a:rPr>
              <a:t>		ART    	deaf-o</a:t>
            </a:r>
            <a:r>
              <a:rPr lang="en-US" sz="2000"/>
              <a:t>ne     woman</a:t>
            </a:r>
          </a:p>
          <a:p>
            <a:endParaRPr lang="en-US" sz="2000"/>
          </a:p>
          <a:p>
            <a:r>
              <a:rPr lang="en-US" sz="2000"/>
              <a:t>Vintrans:	ar	johya</a:t>
            </a:r>
            <a:r>
              <a:rPr lang="en-GB" sz="2000"/>
              <a:t>		</a:t>
            </a:r>
            <a:r>
              <a:rPr lang="en-US" sz="2000"/>
              <a:t>bätsi </a:t>
            </a:r>
          </a:p>
          <a:p>
            <a:r>
              <a:rPr lang="en-US" sz="2000"/>
              <a:t>		ART	be.happy	child</a:t>
            </a:r>
          </a:p>
          <a:p>
            <a:endParaRPr lang="en-US" sz="2000"/>
          </a:p>
          <a:p>
            <a:r>
              <a:rPr lang="en-US" sz="2000">
                <a:solidFill>
                  <a:srgbClr val="0000FF"/>
                </a:solidFill>
              </a:rPr>
              <a:t>Vtrans</a:t>
            </a:r>
            <a:r>
              <a:rPr lang="en-US" sz="2000"/>
              <a:t>:	</a:t>
            </a:r>
            <a:r>
              <a:rPr lang="pt-PT" sz="2000"/>
              <a:t>ar	</a:t>
            </a:r>
            <a:r>
              <a:rPr lang="pt-PT" sz="2000">
                <a:solidFill>
                  <a:srgbClr val="FF0000"/>
                </a:solidFill>
              </a:rPr>
              <a:t>xi=n-</a:t>
            </a:r>
            <a:r>
              <a:rPr lang="pt-PT" sz="2000"/>
              <a:t>t’axi-Ø</a:t>
            </a:r>
            <a:r>
              <a:rPr lang="en-GB" sz="2000"/>
              <a:t>			</a:t>
            </a:r>
            <a:r>
              <a:rPr lang="pt-PT" sz="2000"/>
              <a:t>‘bitu	</a:t>
            </a:r>
          </a:p>
          <a:p>
            <a:r>
              <a:rPr lang="pt-PT" sz="2000"/>
              <a:t>		</a:t>
            </a:r>
            <a:r>
              <a:rPr lang="en-US" sz="2000"/>
              <a:t>ART	</a:t>
            </a:r>
            <a:r>
              <a:rPr lang="en-US" sz="2000">
                <a:solidFill>
                  <a:srgbClr val="FF0000"/>
                </a:solidFill>
              </a:rPr>
              <a:t>PERF.3SG=PP-</a:t>
            </a:r>
            <a:r>
              <a:rPr lang="en-US" sz="2000"/>
              <a:t>white-3SG</a:t>
            </a:r>
            <a:r>
              <a:rPr lang="en-GB" sz="2000"/>
              <a:t>	</a:t>
            </a:r>
            <a:r>
              <a:rPr lang="en-US" sz="2000"/>
              <a:t>sheet	</a:t>
            </a:r>
          </a:p>
        </p:txBody>
      </p:sp>
      <p:cxnSp>
        <p:nvCxnSpPr>
          <p:cNvPr id="237574" name="Straight Connector 6"/>
          <p:cNvCxnSpPr>
            <a:cxnSpLocks noChangeShapeType="1"/>
          </p:cNvCxnSpPr>
          <p:nvPr/>
        </p:nvCxnSpPr>
        <p:spPr bwMode="auto">
          <a:xfrm rot="5400000">
            <a:off x="3581400" y="4876800"/>
            <a:ext cx="304800" cy="304800"/>
          </a:xfrm>
          <a:prstGeom prst="lin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</p:spPr>
      </p:cxnSp>
      <p:cxnSp>
        <p:nvCxnSpPr>
          <p:cNvPr id="237575" name="Straight Connector 8"/>
          <p:cNvCxnSpPr>
            <a:cxnSpLocks noChangeShapeType="1"/>
          </p:cNvCxnSpPr>
          <p:nvPr/>
        </p:nvCxnSpPr>
        <p:spPr bwMode="auto">
          <a:xfrm>
            <a:off x="3505200" y="4876800"/>
            <a:ext cx="457200" cy="304800"/>
          </a:xfrm>
          <a:prstGeom prst="lin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3859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C404EC3-F0EA-D048-9C7B-55EFAA435BD2}" type="slidenum">
              <a:rPr lang="en-US" smtClean="0"/>
              <a:pPr/>
              <a:t>219</a:t>
            </a:fld>
            <a:endParaRPr lang="en-US" smtClean="0"/>
          </a:p>
        </p:txBody>
      </p:sp>
      <p:sp>
        <p:nvSpPr>
          <p:cNvPr id="2385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38597" name="TextBox 4"/>
          <p:cNvSpPr txBox="1">
            <a:spLocks noChangeArrowheads="1"/>
          </p:cNvSpPr>
          <p:nvPr/>
        </p:nvSpPr>
        <p:spPr bwMode="auto">
          <a:xfrm>
            <a:off x="762000" y="2362200"/>
            <a:ext cx="78486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u="sng"/>
              <a:t>1. Loss of formal aspects of modifiers</a:t>
            </a:r>
          </a:p>
          <a:p>
            <a:endParaRPr lang="en-US" sz="2000"/>
          </a:p>
          <a:p>
            <a:r>
              <a:rPr lang="en-US" sz="2000"/>
              <a:t>N:		</a:t>
            </a:r>
            <a:r>
              <a:rPr lang="en-US" sz="2000">
                <a:solidFill>
                  <a:srgbClr val="000000"/>
                </a:solidFill>
              </a:rPr>
              <a:t>ar       	gogu            ‘b</a:t>
            </a:r>
            <a:r>
              <a:rPr lang="en-US" sz="2000" u="sng">
                <a:solidFill>
                  <a:srgbClr val="000000"/>
                </a:solidFill>
              </a:rPr>
              <a:t>e</a:t>
            </a:r>
            <a:r>
              <a:rPr lang="en-US" sz="2000">
                <a:solidFill>
                  <a:srgbClr val="000000"/>
                </a:solidFill>
              </a:rPr>
              <a:t>hñä</a:t>
            </a:r>
            <a:r>
              <a:rPr lang="en-GB" sz="2000">
                <a:solidFill>
                  <a:srgbClr val="000000"/>
                </a:solidFill>
              </a:rPr>
              <a:t> </a:t>
            </a:r>
            <a:endParaRPr lang="en-US" sz="2000">
              <a:solidFill>
                <a:srgbClr val="000000"/>
              </a:solidFill>
            </a:endParaRPr>
          </a:p>
          <a:p>
            <a:r>
              <a:rPr lang="en-US" sz="2000">
                <a:solidFill>
                  <a:srgbClr val="000000"/>
                </a:solidFill>
              </a:rPr>
              <a:t>		ART    	deaf-o</a:t>
            </a:r>
            <a:r>
              <a:rPr lang="en-US" sz="2000"/>
              <a:t>ne     woman</a:t>
            </a:r>
          </a:p>
          <a:p>
            <a:endParaRPr lang="en-US" sz="2000"/>
          </a:p>
          <a:p>
            <a:r>
              <a:rPr lang="en-US" sz="2000"/>
              <a:t>Vintrans:	ar	johya</a:t>
            </a:r>
            <a:r>
              <a:rPr lang="en-GB" sz="2000"/>
              <a:t>		</a:t>
            </a:r>
            <a:r>
              <a:rPr lang="en-US" sz="2000"/>
              <a:t>bätsi </a:t>
            </a:r>
          </a:p>
          <a:p>
            <a:r>
              <a:rPr lang="en-US" sz="2000"/>
              <a:t>		ART	be.happy	child</a:t>
            </a:r>
          </a:p>
          <a:p>
            <a:endParaRPr lang="en-US" sz="2000"/>
          </a:p>
          <a:p>
            <a:r>
              <a:rPr lang="en-US" sz="2000">
                <a:solidFill>
                  <a:srgbClr val="0000FF"/>
                </a:solidFill>
              </a:rPr>
              <a:t>Vtrans</a:t>
            </a:r>
            <a:r>
              <a:rPr lang="en-US" sz="2000"/>
              <a:t>:	</a:t>
            </a:r>
            <a:r>
              <a:rPr lang="pt-PT" sz="2000"/>
              <a:t>ar	</a:t>
            </a:r>
            <a:r>
              <a:rPr lang="pt-PT" sz="2000">
                <a:solidFill>
                  <a:srgbClr val="FF0000"/>
                </a:solidFill>
              </a:rPr>
              <a:t>xi=n-</a:t>
            </a:r>
            <a:r>
              <a:rPr lang="pt-PT" sz="2000"/>
              <a:t>t’axi-Ø</a:t>
            </a:r>
            <a:r>
              <a:rPr lang="en-GB" sz="2000"/>
              <a:t>			</a:t>
            </a:r>
            <a:r>
              <a:rPr lang="pt-PT" sz="2000"/>
              <a:t>‘bitu	</a:t>
            </a:r>
          </a:p>
          <a:p>
            <a:r>
              <a:rPr lang="pt-PT" sz="2000"/>
              <a:t>		</a:t>
            </a:r>
            <a:r>
              <a:rPr lang="en-US" sz="2000"/>
              <a:t>ART	</a:t>
            </a:r>
            <a:r>
              <a:rPr lang="en-US" sz="2000">
                <a:solidFill>
                  <a:srgbClr val="FF0000"/>
                </a:solidFill>
              </a:rPr>
              <a:t>PERF.3SG=PP-</a:t>
            </a:r>
            <a:r>
              <a:rPr lang="en-US" sz="2000"/>
              <a:t>white-3SG</a:t>
            </a:r>
            <a:r>
              <a:rPr lang="en-GB" sz="2000"/>
              <a:t>	</a:t>
            </a:r>
            <a:r>
              <a:rPr lang="en-US" sz="2000"/>
              <a:t>sheet	</a:t>
            </a:r>
          </a:p>
        </p:txBody>
      </p:sp>
      <p:cxnSp>
        <p:nvCxnSpPr>
          <p:cNvPr id="238598" name="Straight Connector 6"/>
          <p:cNvCxnSpPr>
            <a:cxnSpLocks noChangeShapeType="1"/>
          </p:cNvCxnSpPr>
          <p:nvPr/>
        </p:nvCxnSpPr>
        <p:spPr bwMode="auto">
          <a:xfrm rot="5400000">
            <a:off x="3581400" y="4876800"/>
            <a:ext cx="304800" cy="304800"/>
          </a:xfrm>
          <a:prstGeom prst="lin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</p:spPr>
      </p:cxnSp>
      <p:cxnSp>
        <p:nvCxnSpPr>
          <p:cNvPr id="238599" name="Straight Connector 8"/>
          <p:cNvCxnSpPr>
            <a:cxnSpLocks noChangeShapeType="1"/>
          </p:cNvCxnSpPr>
          <p:nvPr/>
        </p:nvCxnSpPr>
        <p:spPr bwMode="auto">
          <a:xfrm>
            <a:off x="3505200" y="4876800"/>
            <a:ext cx="457200" cy="304800"/>
          </a:xfrm>
          <a:prstGeom prst="lin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</p:spPr>
      </p:cxnSp>
      <p:cxnSp>
        <p:nvCxnSpPr>
          <p:cNvPr id="238600" name="Straight Connector 7"/>
          <p:cNvCxnSpPr>
            <a:cxnSpLocks noChangeShapeType="1"/>
          </p:cNvCxnSpPr>
          <p:nvPr/>
        </p:nvCxnSpPr>
        <p:spPr bwMode="auto">
          <a:xfrm rot="5400000">
            <a:off x="4038600" y="4876800"/>
            <a:ext cx="304800" cy="304800"/>
          </a:xfrm>
          <a:prstGeom prst="lin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</p:spPr>
      </p:cxnSp>
      <p:cxnSp>
        <p:nvCxnSpPr>
          <p:cNvPr id="238601" name="Straight Connector 9"/>
          <p:cNvCxnSpPr>
            <a:cxnSpLocks noChangeShapeType="1"/>
          </p:cNvCxnSpPr>
          <p:nvPr/>
        </p:nvCxnSpPr>
        <p:spPr bwMode="auto">
          <a:xfrm>
            <a:off x="3962400" y="4876800"/>
            <a:ext cx="457200" cy="304800"/>
          </a:xfrm>
          <a:prstGeom prst="lin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789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17F25B-605F-0147-A68F-C22841FE7FE1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37892" name="Text Box 2"/>
          <p:cNvSpPr txBox="1">
            <a:spLocks noChangeArrowheads="1"/>
          </p:cNvSpPr>
          <p:nvPr/>
        </p:nvSpPr>
        <p:spPr bwMode="auto">
          <a:xfrm>
            <a:off x="1339850" y="2422525"/>
            <a:ext cx="742315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1. Method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2. Hypotheses 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3. Languages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4. Data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5. </a:t>
            </a:r>
            <a:r>
              <a:rPr lang="en-US" sz="3200" b="0">
                <a:solidFill>
                  <a:schemeClr val="hlink"/>
                </a:solidFill>
              </a:rPr>
              <a:t>Analysis	</a:t>
            </a:r>
            <a:r>
              <a:rPr lang="en-US" sz="3200" b="0">
                <a:solidFill>
                  <a:srgbClr val="333399"/>
                </a:solidFill>
              </a:rPr>
              <a:t>a. </a:t>
            </a:r>
            <a:r>
              <a:rPr lang="en-US" sz="3200" b="0">
                <a:solidFill>
                  <a:schemeClr val="hlink"/>
                </a:solidFill>
              </a:rPr>
              <a:t>major parts of speech</a:t>
            </a:r>
          </a:p>
          <a:p>
            <a:pPr marL="457200" indent="-457200" eaLnBrk="1" hangingPunct="1"/>
            <a:r>
              <a:rPr lang="en-US" sz="3200" b="0">
                <a:solidFill>
                  <a:schemeClr val="hlink"/>
                </a:solidFill>
              </a:rPr>
              <a:t>				</a:t>
            </a:r>
            <a:r>
              <a:rPr lang="en-US" sz="3200" b="0">
                <a:solidFill>
                  <a:srgbClr val="333399"/>
                </a:solidFill>
              </a:rPr>
              <a:t>b.</a:t>
            </a:r>
            <a:r>
              <a:rPr lang="en-US" sz="3200" b="0">
                <a:solidFill>
                  <a:schemeClr val="hlink"/>
                </a:solidFill>
              </a:rPr>
              <a:t> grammatical elements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Overview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396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275F96-A963-9046-9810-BE17F144BA47}" type="slidenum">
              <a:rPr lang="en-US" smtClean="0"/>
              <a:pPr/>
              <a:t>220</a:t>
            </a:fld>
            <a:endParaRPr lang="en-US" smtClean="0"/>
          </a:p>
        </p:txBody>
      </p:sp>
      <p:sp>
        <p:nvSpPr>
          <p:cNvPr id="2396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39621" name="TextBox 4"/>
          <p:cNvSpPr txBox="1">
            <a:spLocks noChangeArrowheads="1"/>
          </p:cNvSpPr>
          <p:nvPr/>
        </p:nvSpPr>
        <p:spPr bwMode="auto">
          <a:xfrm>
            <a:off x="762000" y="2362200"/>
            <a:ext cx="78486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u="sng"/>
              <a:t>1. Loss of formal aspects of modifiers</a:t>
            </a:r>
          </a:p>
          <a:p>
            <a:endParaRPr lang="en-US" sz="2000"/>
          </a:p>
          <a:p>
            <a:r>
              <a:rPr lang="en-US" sz="2000"/>
              <a:t>N:		</a:t>
            </a:r>
            <a:r>
              <a:rPr lang="en-US" sz="2000">
                <a:solidFill>
                  <a:srgbClr val="000000"/>
                </a:solidFill>
              </a:rPr>
              <a:t>ar       	gogu            ‘b</a:t>
            </a:r>
            <a:r>
              <a:rPr lang="en-US" sz="2000" u="sng">
                <a:solidFill>
                  <a:srgbClr val="000000"/>
                </a:solidFill>
              </a:rPr>
              <a:t>e</a:t>
            </a:r>
            <a:r>
              <a:rPr lang="en-US" sz="2000">
                <a:solidFill>
                  <a:srgbClr val="000000"/>
                </a:solidFill>
              </a:rPr>
              <a:t>hñä</a:t>
            </a:r>
            <a:r>
              <a:rPr lang="en-GB" sz="2000">
                <a:solidFill>
                  <a:srgbClr val="000000"/>
                </a:solidFill>
              </a:rPr>
              <a:t> </a:t>
            </a:r>
            <a:endParaRPr lang="en-US" sz="2000">
              <a:solidFill>
                <a:srgbClr val="000000"/>
              </a:solidFill>
            </a:endParaRPr>
          </a:p>
          <a:p>
            <a:r>
              <a:rPr lang="en-US" sz="2000">
                <a:solidFill>
                  <a:srgbClr val="000000"/>
                </a:solidFill>
              </a:rPr>
              <a:t>		ART    	</a:t>
            </a:r>
            <a:r>
              <a:rPr lang="en-US" sz="2000"/>
              <a:t>deaf-one     woman</a:t>
            </a:r>
          </a:p>
          <a:p>
            <a:endParaRPr lang="en-US" sz="2000"/>
          </a:p>
          <a:p>
            <a:r>
              <a:rPr lang="en-US" sz="2000"/>
              <a:t>Vintrans:	ar	johya</a:t>
            </a:r>
            <a:r>
              <a:rPr lang="en-GB" sz="2000"/>
              <a:t>		</a:t>
            </a:r>
            <a:r>
              <a:rPr lang="en-US" sz="2000"/>
              <a:t>bätsi </a:t>
            </a:r>
          </a:p>
          <a:p>
            <a:r>
              <a:rPr lang="en-US" sz="2000"/>
              <a:t>		ART	be.happy	child</a:t>
            </a:r>
          </a:p>
          <a:p>
            <a:endParaRPr lang="en-US" sz="2000"/>
          </a:p>
          <a:p>
            <a:r>
              <a:rPr lang="en-US" sz="2000">
                <a:solidFill>
                  <a:srgbClr val="0000FF"/>
                </a:solidFill>
              </a:rPr>
              <a:t>Vtrans</a:t>
            </a:r>
            <a:r>
              <a:rPr lang="en-US" sz="2000"/>
              <a:t>:	</a:t>
            </a:r>
            <a:r>
              <a:rPr lang="pt-PT" sz="2000"/>
              <a:t>ar	t’axi</a:t>
            </a:r>
            <a:r>
              <a:rPr lang="en-GB" sz="2000"/>
              <a:t>		</a:t>
            </a:r>
            <a:r>
              <a:rPr lang="pt-PT" sz="2000"/>
              <a:t>‘bitu	</a:t>
            </a:r>
          </a:p>
          <a:p>
            <a:r>
              <a:rPr lang="pt-PT" sz="2000"/>
              <a:t>		</a:t>
            </a:r>
            <a:r>
              <a:rPr lang="en-US" sz="2000"/>
              <a:t>ART	white</a:t>
            </a:r>
            <a:r>
              <a:rPr lang="en-GB" sz="2000"/>
              <a:t>		</a:t>
            </a:r>
            <a:r>
              <a:rPr lang="en-US" sz="2000"/>
              <a:t>sheet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406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285D172-A45F-1B4A-9D04-F3CC5FE58994}" type="slidenum">
              <a:rPr lang="en-US" smtClean="0"/>
              <a:pPr/>
              <a:t>221</a:t>
            </a:fld>
            <a:endParaRPr lang="en-US" smtClean="0"/>
          </a:p>
        </p:txBody>
      </p:sp>
      <p:sp>
        <p:nvSpPr>
          <p:cNvPr id="2406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40645" name="TextBox 4"/>
          <p:cNvSpPr txBox="1">
            <a:spLocks noChangeArrowheads="1"/>
          </p:cNvSpPr>
          <p:nvPr/>
        </p:nvSpPr>
        <p:spPr bwMode="auto">
          <a:xfrm>
            <a:off x="762000" y="2362200"/>
            <a:ext cx="78486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u="sng"/>
              <a:t>1. Loss of formal aspects of modifiers</a:t>
            </a:r>
          </a:p>
          <a:p>
            <a:endParaRPr lang="en-US" sz="2000"/>
          </a:p>
          <a:p>
            <a:r>
              <a:rPr lang="en-US" sz="2000"/>
              <a:t>N:		ar       	gogu            ‘b</a:t>
            </a:r>
            <a:r>
              <a:rPr lang="en-US" sz="2000" u="sng"/>
              <a:t>e</a:t>
            </a:r>
            <a:r>
              <a:rPr lang="en-US" sz="2000"/>
              <a:t>hñä</a:t>
            </a:r>
            <a:r>
              <a:rPr lang="en-GB" sz="2000"/>
              <a:t> </a:t>
            </a:r>
            <a:endParaRPr lang="en-US" sz="2000"/>
          </a:p>
          <a:p>
            <a:r>
              <a:rPr lang="en-US" sz="2000"/>
              <a:t>		ART    	deaf-one     woman</a:t>
            </a:r>
          </a:p>
          <a:p>
            <a:endParaRPr lang="en-US" sz="2000"/>
          </a:p>
          <a:p>
            <a:r>
              <a:rPr lang="en-US" sz="2000">
                <a:solidFill>
                  <a:srgbClr val="0000FF"/>
                </a:solidFill>
              </a:rPr>
              <a:t>Vintrans</a:t>
            </a:r>
            <a:r>
              <a:rPr lang="en-US" sz="2000"/>
              <a:t>:	ar	</a:t>
            </a:r>
            <a:r>
              <a:rPr lang="en-US" sz="2000">
                <a:solidFill>
                  <a:srgbClr val="FF0000"/>
                </a:solidFill>
              </a:rPr>
              <a:t>johya</a:t>
            </a:r>
            <a:r>
              <a:rPr lang="en-GB" sz="2000"/>
              <a:t>		</a:t>
            </a:r>
            <a:r>
              <a:rPr lang="en-US" sz="2000"/>
              <a:t>bätsi </a:t>
            </a:r>
          </a:p>
          <a:p>
            <a:r>
              <a:rPr lang="en-US" sz="2000"/>
              <a:t>		ART	happy		child</a:t>
            </a:r>
          </a:p>
          <a:p>
            <a:endParaRPr lang="en-US" sz="2000"/>
          </a:p>
          <a:p>
            <a:r>
              <a:rPr lang="en-US" sz="2000">
                <a:solidFill>
                  <a:srgbClr val="0000FF"/>
                </a:solidFill>
              </a:rPr>
              <a:t>Vtrans</a:t>
            </a:r>
            <a:r>
              <a:rPr lang="en-US" sz="2000"/>
              <a:t>:	</a:t>
            </a:r>
            <a:r>
              <a:rPr lang="pt-PT" sz="2000"/>
              <a:t>ar	</a:t>
            </a:r>
            <a:r>
              <a:rPr lang="pt-PT" sz="2000">
                <a:solidFill>
                  <a:srgbClr val="FF0000"/>
                </a:solidFill>
              </a:rPr>
              <a:t>t’axi</a:t>
            </a:r>
            <a:r>
              <a:rPr lang="en-GB" sz="2000"/>
              <a:t>		</a:t>
            </a:r>
            <a:r>
              <a:rPr lang="pt-PT" sz="2000"/>
              <a:t>‘bitu	</a:t>
            </a:r>
          </a:p>
          <a:p>
            <a:r>
              <a:rPr lang="pt-PT" sz="2000"/>
              <a:t>		</a:t>
            </a:r>
            <a:r>
              <a:rPr lang="en-US" sz="2000"/>
              <a:t>ART	white</a:t>
            </a:r>
            <a:r>
              <a:rPr lang="en-GB" sz="2000"/>
              <a:t>		</a:t>
            </a:r>
            <a:r>
              <a:rPr lang="en-US" sz="2000"/>
              <a:t>sheet	</a:t>
            </a:r>
          </a:p>
        </p:txBody>
      </p:sp>
      <p:sp>
        <p:nvSpPr>
          <p:cNvPr id="240646" name="Right Brace 5"/>
          <p:cNvSpPr>
            <a:spLocks/>
          </p:cNvSpPr>
          <p:nvPr/>
        </p:nvSpPr>
        <p:spPr bwMode="auto">
          <a:xfrm>
            <a:off x="6248400" y="3886200"/>
            <a:ext cx="838200" cy="1600200"/>
          </a:xfrm>
          <a:prstGeom prst="rightBrace">
            <a:avLst>
              <a:gd name="adj1" fmla="val 8335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239000" y="4274403"/>
            <a:ext cx="1563800" cy="830997"/>
          </a:xfrm>
          <a:prstGeom prst="rect">
            <a:avLst/>
          </a:prstGeom>
          <a:noFill/>
          <a:ln w="69850" cap="flat" cmpd="sng" algn="ctr">
            <a:solidFill>
              <a:srgbClr val="00AB7E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ln w="15875" cap="flat" cmpd="sng" algn="ctr">
                  <a:solidFill>
                    <a:srgbClr val="00AB7E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accent5">
                    <a:lumMod val="50000"/>
                  </a:schemeClr>
                </a:solidFill>
              </a:rPr>
              <a:t>Younger</a:t>
            </a:r>
          </a:p>
          <a:p>
            <a:pPr>
              <a:defRPr/>
            </a:pPr>
            <a:r>
              <a:rPr lang="en-US" sz="2400" dirty="0">
                <a:ln w="15875" cap="flat" cmpd="sng" algn="ctr">
                  <a:solidFill>
                    <a:srgbClr val="00AB7E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accent5">
                    <a:lumMod val="50000"/>
                  </a:schemeClr>
                </a:solidFill>
              </a:rPr>
              <a:t>speakers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416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7A0611E-A34E-6443-B81E-F825C79BBEB6}" type="slidenum">
              <a:rPr lang="en-US" smtClean="0"/>
              <a:pPr/>
              <a:t>222</a:t>
            </a:fld>
            <a:endParaRPr lang="en-US" smtClean="0"/>
          </a:p>
        </p:txBody>
      </p:sp>
      <p:sp>
        <p:nvSpPr>
          <p:cNvPr id="2416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41669" name="TextBox 4"/>
          <p:cNvSpPr txBox="1">
            <a:spLocks noChangeArrowheads="1"/>
          </p:cNvSpPr>
          <p:nvPr/>
        </p:nvSpPr>
        <p:spPr bwMode="auto">
          <a:xfrm>
            <a:off x="762000" y="2133600"/>
            <a:ext cx="7924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u="sng">
                <a:solidFill>
                  <a:srgbClr val="FF0000"/>
                </a:solidFill>
              </a:rPr>
              <a:t>2. Syntactic operations:</a:t>
            </a:r>
          </a:p>
          <a:p>
            <a:endParaRPr lang="en-US" sz="2000" u="sng"/>
          </a:p>
          <a:p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4269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E0B7F9-9594-434D-9953-F0239D95C2DE}" type="slidenum">
              <a:rPr lang="en-US" smtClean="0"/>
              <a:pPr/>
              <a:t>223</a:t>
            </a:fld>
            <a:endParaRPr lang="en-US" smtClean="0"/>
          </a:p>
        </p:txBody>
      </p:sp>
      <p:sp>
        <p:nvSpPr>
          <p:cNvPr id="2426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42693" name="TextBox 4"/>
          <p:cNvSpPr txBox="1">
            <a:spLocks noChangeArrowheads="1"/>
          </p:cNvSpPr>
          <p:nvPr/>
        </p:nvSpPr>
        <p:spPr bwMode="auto">
          <a:xfrm>
            <a:off x="762000" y="2133600"/>
            <a:ext cx="79248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u="sng"/>
              <a:t>2. Syntactic operations:</a:t>
            </a:r>
          </a:p>
          <a:p>
            <a:endParaRPr lang="en-US" sz="2000" u="sng"/>
          </a:p>
          <a:p>
            <a:r>
              <a:rPr lang="en-US" sz="2000"/>
              <a:t>ar 	m-pa		dehe </a:t>
            </a:r>
            <a:endParaRPr lang="en-GB" sz="2000"/>
          </a:p>
          <a:p>
            <a:r>
              <a:rPr lang="en-US" sz="2000"/>
              <a:t>ART	PP-hot		water </a:t>
            </a:r>
            <a:endParaRPr lang="en-GB" sz="2000"/>
          </a:p>
          <a:p>
            <a:endParaRPr lang="en-US" sz="2000" u="sng"/>
          </a:p>
          <a:p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4371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4F99877-B242-AC4B-A221-8E633A8399C2}" type="slidenum">
              <a:rPr lang="en-US" smtClean="0"/>
              <a:pPr/>
              <a:t>224</a:t>
            </a:fld>
            <a:endParaRPr lang="en-US" smtClean="0"/>
          </a:p>
        </p:txBody>
      </p:sp>
      <p:sp>
        <p:nvSpPr>
          <p:cNvPr id="2437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43717" name="TextBox 4"/>
          <p:cNvSpPr txBox="1">
            <a:spLocks noChangeArrowheads="1"/>
          </p:cNvSpPr>
          <p:nvPr/>
        </p:nvSpPr>
        <p:spPr bwMode="auto">
          <a:xfrm>
            <a:off x="762000" y="2133600"/>
            <a:ext cx="79248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u="sng"/>
              <a:t>2. Syntactic operations:</a:t>
            </a:r>
          </a:p>
          <a:p>
            <a:endParaRPr lang="en-US" sz="2000" u="sng"/>
          </a:p>
          <a:p>
            <a:r>
              <a:rPr lang="en-US" sz="2000"/>
              <a:t>ar 	m-pa		dehe </a:t>
            </a:r>
            <a:endParaRPr lang="en-GB" sz="2000"/>
          </a:p>
          <a:p>
            <a:r>
              <a:rPr lang="en-US" sz="2000"/>
              <a:t>ART	PP-hot		water </a:t>
            </a:r>
            <a:endParaRPr lang="en-GB" sz="2000"/>
          </a:p>
          <a:p>
            <a:r>
              <a:rPr lang="en-US" sz="2000"/>
              <a:t> </a:t>
            </a:r>
            <a:endParaRPr lang="en-GB" sz="2000"/>
          </a:p>
          <a:p>
            <a:r>
              <a:rPr lang="en-US" sz="2000"/>
              <a:t>ar 	</a:t>
            </a:r>
            <a:r>
              <a:rPr lang="en-US" sz="2000">
                <a:solidFill>
                  <a:srgbClr val="FF0000"/>
                </a:solidFill>
              </a:rPr>
              <a:t>na	m-pa </a:t>
            </a:r>
            <a:r>
              <a:rPr lang="en-US" sz="2000"/>
              <a:t>		dehe </a:t>
            </a:r>
            <a:endParaRPr lang="en-GB" sz="2000"/>
          </a:p>
          <a:p>
            <a:r>
              <a:rPr lang="en-US" sz="2000"/>
              <a:t>ART	very	PP-hot		water</a:t>
            </a:r>
            <a:endParaRPr lang="en-GB" sz="2000"/>
          </a:p>
          <a:p>
            <a:endParaRPr lang="en-US" sz="2000" u="sng"/>
          </a:p>
          <a:p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4473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C478D8-B29A-7A4C-8F57-19B3AFC9CD07}" type="slidenum">
              <a:rPr lang="en-US" smtClean="0"/>
              <a:pPr/>
              <a:t>225</a:t>
            </a:fld>
            <a:endParaRPr lang="en-US" smtClean="0"/>
          </a:p>
        </p:txBody>
      </p:sp>
      <p:sp>
        <p:nvSpPr>
          <p:cNvPr id="2447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44741" name="TextBox 4"/>
          <p:cNvSpPr txBox="1">
            <a:spLocks noChangeArrowheads="1"/>
          </p:cNvSpPr>
          <p:nvPr/>
        </p:nvSpPr>
        <p:spPr bwMode="auto">
          <a:xfrm>
            <a:off x="762000" y="2133600"/>
            <a:ext cx="79248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u="sng"/>
              <a:t>2. Syntactic operations:</a:t>
            </a:r>
          </a:p>
          <a:p>
            <a:endParaRPr lang="en-US" sz="2000" u="sng"/>
          </a:p>
          <a:p>
            <a:r>
              <a:rPr lang="en-US" sz="2000"/>
              <a:t>ar 	m-pa		dehe </a:t>
            </a:r>
            <a:endParaRPr lang="en-GB" sz="2000"/>
          </a:p>
          <a:p>
            <a:r>
              <a:rPr lang="en-US" sz="2000"/>
              <a:t>ART	PP-hot		water </a:t>
            </a:r>
            <a:endParaRPr lang="en-GB" sz="2000"/>
          </a:p>
          <a:p>
            <a:r>
              <a:rPr lang="en-US" sz="2000"/>
              <a:t> </a:t>
            </a:r>
            <a:endParaRPr lang="en-GB" sz="2000"/>
          </a:p>
          <a:p>
            <a:r>
              <a:rPr lang="en-US" sz="2000"/>
              <a:t>ar 	na	m-pa 		dehe </a:t>
            </a:r>
            <a:endParaRPr lang="en-GB" sz="2000"/>
          </a:p>
          <a:p>
            <a:r>
              <a:rPr lang="en-US" sz="2000"/>
              <a:t>ART	very	PP-hot		water</a:t>
            </a:r>
            <a:endParaRPr lang="en-GB" sz="2000"/>
          </a:p>
          <a:p>
            <a:r>
              <a:rPr lang="en-US" sz="2000"/>
              <a:t> </a:t>
            </a:r>
            <a:endParaRPr lang="en-GB" sz="2000"/>
          </a:p>
          <a:p>
            <a:r>
              <a:rPr lang="en-US" sz="2000"/>
              <a:t>Ar	</a:t>
            </a:r>
            <a:r>
              <a:rPr lang="en-US" sz="2000">
                <a:solidFill>
                  <a:srgbClr val="FF0000"/>
                </a:solidFill>
              </a:rPr>
              <a:t>m-pa		(ne)	n-kuhi</a:t>
            </a:r>
            <a:r>
              <a:rPr lang="en-US" sz="2000"/>
              <a:t>		dehe</a:t>
            </a:r>
            <a:endParaRPr lang="en-GB" sz="2000"/>
          </a:p>
          <a:p>
            <a:r>
              <a:rPr lang="en-US" sz="2000"/>
              <a:t>ART	PP-hot		(and)	PP-delicious	water</a:t>
            </a:r>
            <a:endParaRPr lang="en-GB" sz="2000"/>
          </a:p>
          <a:p>
            <a:endParaRPr lang="en-US" sz="2000" u="sng"/>
          </a:p>
          <a:p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4576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D01642-E77A-6946-BDBC-94EF7DD41E11}" type="slidenum">
              <a:rPr lang="en-US" smtClean="0"/>
              <a:pPr/>
              <a:t>226</a:t>
            </a:fld>
            <a:endParaRPr lang="en-US" smtClean="0"/>
          </a:p>
        </p:txBody>
      </p:sp>
      <p:sp>
        <p:nvSpPr>
          <p:cNvPr id="2457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45765" name="TextBox 4"/>
          <p:cNvSpPr txBox="1">
            <a:spLocks noChangeArrowheads="1"/>
          </p:cNvSpPr>
          <p:nvPr/>
        </p:nvSpPr>
        <p:spPr bwMode="auto">
          <a:xfrm>
            <a:off x="762000" y="2133600"/>
            <a:ext cx="79248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u="sng"/>
              <a:t>2. Syntactic operations:</a:t>
            </a:r>
          </a:p>
          <a:p>
            <a:endParaRPr lang="en-US" sz="2000" u="sng"/>
          </a:p>
          <a:p>
            <a:r>
              <a:rPr lang="en-US" sz="2000"/>
              <a:t>ar 	m-pa		dehe </a:t>
            </a:r>
            <a:endParaRPr lang="en-GB" sz="2000"/>
          </a:p>
          <a:p>
            <a:r>
              <a:rPr lang="en-US" sz="2000"/>
              <a:t>ART	PP-hot		water </a:t>
            </a:r>
            <a:endParaRPr lang="en-GB" sz="2000"/>
          </a:p>
          <a:p>
            <a:r>
              <a:rPr lang="en-US" sz="2000"/>
              <a:t> </a:t>
            </a:r>
            <a:endParaRPr lang="en-GB" sz="2000"/>
          </a:p>
          <a:p>
            <a:r>
              <a:rPr lang="en-US" sz="2000"/>
              <a:t>ar 	na	m-pa 		dehe </a:t>
            </a:r>
            <a:endParaRPr lang="en-GB" sz="2000"/>
          </a:p>
          <a:p>
            <a:r>
              <a:rPr lang="en-US" sz="2000"/>
              <a:t>ART	very	PP-hot		water</a:t>
            </a:r>
            <a:endParaRPr lang="en-GB" sz="2000"/>
          </a:p>
          <a:p>
            <a:r>
              <a:rPr lang="en-US" sz="2000"/>
              <a:t> </a:t>
            </a:r>
            <a:endParaRPr lang="en-GB" sz="2000"/>
          </a:p>
          <a:p>
            <a:r>
              <a:rPr lang="en-US" sz="2000"/>
              <a:t>Ar	m-pa		(ne)	n-kuhi		dehe</a:t>
            </a:r>
            <a:endParaRPr lang="en-GB" sz="2000"/>
          </a:p>
          <a:p>
            <a:r>
              <a:rPr lang="en-US" sz="2000"/>
              <a:t>ART	PP-hot		(and)	PP-delicious	water</a:t>
            </a:r>
          </a:p>
          <a:p>
            <a:endParaRPr lang="en-US" sz="2000"/>
          </a:p>
          <a:p>
            <a:r>
              <a:rPr lang="en-US" sz="2000"/>
              <a:t>Ar	</a:t>
            </a:r>
            <a:r>
              <a:rPr lang="en-US" sz="2000">
                <a:solidFill>
                  <a:srgbClr val="FF0000"/>
                </a:solidFill>
              </a:rPr>
              <a:t>gogu(N)</a:t>
            </a:r>
            <a:r>
              <a:rPr lang="en-US" sz="2000"/>
              <a:t>	(ne)	</a:t>
            </a:r>
            <a:r>
              <a:rPr lang="en-US" sz="2000">
                <a:solidFill>
                  <a:srgbClr val="FF0000"/>
                </a:solidFill>
              </a:rPr>
              <a:t>noho(VT)</a:t>
            </a:r>
            <a:r>
              <a:rPr lang="en-US" sz="2000"/>
              <a:t>	‘b</a:t>
            </a:r>
            <a:r>
              <a:rPr lang="en-US" sz="2000" u="sng"/>
              <a:t>e</a:t>
            </a:r>
            <a:r>
              <a:rPr lang="en-US" sz="2000"/>
              <a:t>hñä</a:t>
            </a:r>
            <a:endParaRPr lang="en-GB" sz="2000"/>
          </a:p>
          <a:p>
            <a:r>
              <a:rPr lang="en-US" sz="2000"/>
              <a:t>ART	deaf		(and)	fat		woman</a:t>
            </a:r>
            <a:endParaRPr lang="en-GB" sz="2000"/>
          </a:p>
          <a:p>
            <a:endParaRPr lang="en-GB" sz="2000"/>
          </a:p>
          <a:p>
            <a:endParaRPr lang="en-US" sz="2000" u="sng"/>
          </a:p>
          <a:p>
            <a:endParaRPr lang="en-US" sz="2000"/>
          </a:p>
        </p:txBody>
      </p:sp>
      <p:sp>
        <p:nvSpPr>
          <p:cNvPr id="6" name="Dodecagon 5"/>
          <p:cNvSpPr/>
          <p:nvPr/>
        </p:nvSpPr>
        <p:spPr bwMode="auto">
          <a:xfrm>
            <a:off x="2438400" y="5486400"/>
            <a:ext cx="533400" cy="457200"/>
          </a:xfrm>
          <a:prstGeom prst="dodecagon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7" name="Dodecagon 6"/>
          <p:cNvSpPr/>
          <p:nvPr/>
        </p:nvSpPr>
        <p:spPr bwMode="auto">
          <a:xfrm>
            <a:off x="5181600" y="5486400"/>
            <a:ext cx="533400" cy="457200"/>
          </a:xfrm>
          <a:prstGeom prst="dodecagon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245768" name="Freeform 9"/>
          <p:cNvSpPr>
            <a:spLocks noChangeArrowheads="1"/>
          </p:cNvSpPr>
          <p:nvPr/>
        </p:nvSpPr>
        <p:spPr bwMode="auto">
          <a:xfrm>
            <a:off x="2894013" y="5303838"/>
            <a:ext cx="2449512" cy="238125"/>
          </a:xfrm>
          <a:custGeom>
            <a:avLst/>
            <a:gdLst>
              <a:gd name="T0" fmla="*/ 0 w 2449396"/>
              <a:gd name="T1" fmla="*/ 237775 h 237775"/>
              <a:gd name="T2" fmla="*/ 1121609 w 2449396"/>
              <a:gd name="T3" fmla="*/ 6872 h 237775"/>
              <a:gd name="T4" fmla="*/ 2449396 w 2449396"/>
              <a:gd name="T5" fmla="*/ 196542 h 237775"/>
              <a:gd name="T6" fmla="*/ 2449396 w 2449396"/>
              <a:gd name="T7" fmla="*/ 196542 h 237775"/>
              <a:gd name="T8" fmla="*/ 2432902 w 2449396"/>
              <a:gd name="T9" fmla="*/ 188296 h 2377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49396"/>
              <a:gd name="T16" fmla="*/ 0 h 237775"/>
              <a:gd name="T17" fmla="*/ 2449396 w 2449396"/>
              <a:gd name="T18" fmla="*/ 237775 h 2377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49396" h="237775">
                <a:moveTo>
                  <a:pt x="0" y="237775"/>
                </a:moveTo>
                <a:cubicBezTo>
                  <a:pt x="356688" y="125759"/>
                  <a:pt x="713376" y="13744"/>
                  <a:pt x="1121609" y="6872"/>
                </a:cubicBezTo>
                <a:cubicBezTo>
                  <a:pt x="1529842" y="0"/>
                  <a:pt x="2449396" y="196542"/>
                  <a:pt x="2449396" y="196542"/>
                </a:cubicBezTo>
                <a:lnTo>
                  <a:pt x="2432902" y="188296"/>
                </a:lnTo>
              </a:path>
            </a:pathLst>
          </a:custGeom>
          <a:noFill/>
          <a:ln w="38100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4678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ADE5351-19E0-3249-BB88-9D71FF9F07BE}" type="slidenum">
              <a:rPr lang="en-US" smtClean="0"/>
              <a:pPr/>
              <a:t>227</a:t>
            </a:fld>
            <a:endParaRPr lang="en-US" smtClean="0"/>
          </a:p>
        </p:txBody>
      </p:sp>
      <p:sp>
        <p:nvSpPr>
          <p:cNvPr id="2467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46789" name="TextBox 4"/>
          <p:cNvSpPr txBox="1">
            <a:spLocks noChangeArrowheads="1"/>
          </p:cNvSpPr>
          <p:nvPr/>
        </p:nvSpPr>
        <p:spPr bwMode="auto">
          <a:xfrm>
            <a:off x="762000" y="2362200"/>
            <a:ext cx="7848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u="sng">
                <a:solidFill>
                  <a:srgbClr val="FF0000"/>
                </a:solidFill>
              </a:rPr>
              <a:t>3. Meaning shift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478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F3E99A-1613-4E43-A020-5B1AC99D875D}" type="slidenum">
              <a:rPr lang="en-US" smtClean="0"/>
              <a:pPr/>
              <a:t>228</a:t>
            </a:fld>
            <a:endParaRPr lang="en-US" smtClean="0"/>
          </a:p>
        </p:txBody>
      </p:sp>
      <p:sp>
        <p:nvSpPr>
          <p:cNvPr id="2478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47813" name="TextBox 4"/>
          <p:cNvSpPr txBox="1">
            <a:spLocks noChangeArrowheads="1"/>
          </p:cNvSpPr>
          <p:nvPr/>
        </p:nvSpPr>
        <p:spPr bwMode="auto">
          <a:xfrm>
            <a:off x="762000" y="2362200"/>
            <a:ext cx="78486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u="sng"/>
              <a:t>3. Meaning shift</a:t>
            </a:r>
          </a:p>
          <a:p>
            <a:endParaRPr lang="en-US" sz="2000" u="sng"/>
          </a:p>
          <a:p>
            <a:r>
              <a:rPr lang="en-US" sz="2000"/>
              <a:t>heni ‘to </a:t>
            </a:r>
            <a:r>
              <a:rPr lang="en-US" sz="2000">
                <a:solidFill>
                  <a:srgbClr val="FF0000"/>
                </a:solidFill>
              </a:rPr>
              <a:t>cut</a:t>
            </a:r>
            <a:r>
              <a:rPr lang="en-US" sz="2000"/>
              <a:t>’ 		</a:t>
            </a:r>
            <a:r>
              <a:rPr lang="en-US" sz="2000">
                <a:sym typeface="Wingdings" pitchFamily="-105" charset="2"/>
              </a:rPr>
              <a:t></a:t>
            </a:r>
            <a:r>
              <a:rPr lang="en-US" sz="2000"/>
              <a:t>  n-theni ‘</a:t>
            </a:r>
            <a:r>
              <a:rPr lang="en-US" sz="2000">
                <a:solidFill>
                  <a:srgbClr val="FF0000"/>
                </a:solidFill>
              </a:rPr>
              <a:t>red</a:t>
            </a:r>
            <a:r>
              <a:rPr lang="en-US" sz="2000"/>
              <a:t>’ </a:t>
            </a:r>
            <a:endParaRPr lang="en-GB" sz="2000"/>
          </a:p>
          <a:p>
            <a:r>
              <a:rPr lang="en-US" sz="2000"/>
              <a:t> </a:t>
            </a:r>
            <a:endParaRPr lang="en-US" sz="2000" u="sn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4883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EBF0BD-3C7F-FE41-B2D1-508C72FA8F2B}" type="slidenum">
              <a:rPr lang="en-US" smtClean="0"/>
              <a:pPr/>
              <a:t>229</a:t>
            </a:fld>
            <a:endParaRPr lang="en-US" smtClean="0"/>
          </a:p>
        </p:txBody>
      </p:sp>
      <p:sp>
        <p:nvSpPr>
          <p:cNvPr id="2488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48837" name="TextBox 4"/>
          <p:cNvSpPr txBox="1">
            <a:spLocks noChangeArrowheads="1"/>
          </p:cNvSpPr>
          <p:nvPr/>
        </p:nvSpPr>
        <p:spPr bwMode="auto">
          <a:xfrm>
            <a:off x="762000" y="2362200"/>
            <a:ext cx="78486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u="sng"/>
              <a:t>3. Meaning shift</a:t>
            </a:r>
          </a:p>
          <a:p>
            <a:endParaRPr lang="en-US" sz="2000" u="sng"/>
          </a:p>
          <a:p>
            <a:r>
              <a:rPr lang="en-US" sz="2000"/>
              <a:t>heni ‘to cut’ 		</a:t>
            </a:r>
            <a:r>
              <a:rPr lang="en-US" sz="2000">
                <a:sym typeface="Wingdings" pitchFamily="-105" charset="2"/>
              </a:rPr>
              <a:t></a:t>
            </a:r>
            <a:r>
              <a:rPr lang="en-US" sz="2000"/>
              <a:t>  n-theni ‘red’ </a:t>
            </a:r>
            <a:endParaRPr lang="en-GB" sz="2000"/>
          </a:p>
          <a:p>
            <a:r>
              <a:rPr lang="en-US" sz="2000"/>
              <a:t> </a:t>
            </a:r>
            <a:endParaRPr lang="en-GB" sz="2000"/>
          </a:p>
          <a:p>
            <a:r>
              <a:rPr lang="en-US" sz="2000">
                <a:solidFill>
                  <a:srgbClr val="FF0000"/>
                </a:solidFill>
              </a:rPr>
              <a:t>heke</a:t>
            </a:r>
            <a:r>
              <a:rPr lang="en-US" sz="2000"/>
              <a:t> ‘to divide’ 	</a:t>
            </a:r>
            <a:r>
              <a:rPr lang="en-US" sz="2000">
                <a:sym typeface="Wingdings" pitchFamily="-105" charset="2"/>
              </a:rPr>
              <a:t></a:t>
            </a:r>
            <a:r>
              <a:rPr lang="en-US" sz="2000"/>
              <a:t> n-thege ‘</a:t>
            </a:r>
            <a:r>
              <a:rPr lang="en-US" sz="2000">
                <a:solidFill>
                  <a:srgbClr val="FF0000"/>
                </a:solidFill>
              </a:rPr>
              <a:t>scarce</a:t>
            </a:r>
            <a:r>
              <a:rPr lang="en-US" sz="2000"/>
              <a:t>’ </a:t>
            </a:r>
            <a:endParaRPr lang="en-GB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891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4DA0698-D7F6-D949-A37C-88F2E73C5E31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38916" name="Text Box 2"/>
          <p:cNvSpPr txBox="1">
            <a:spLocks noChangeArrowheads="1"/>
          </p:cNvSpPr>
          <p:nvPr/>
        </p:nvSpPr>
        <p:spPr bwMode="auto">
          <a:xfrm>
            <a:off x="1339850" y="2422525"/>
            <a:ext cx="27559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1. Method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2. Hypotheses 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3. Languages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4. Data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5. Analysis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6. </a:t>
            </a:r>
            <a:r>
              <a:rPr lang="en-US" sz="3200" b="0">
                <a:solidFill>
                  <a:schemeClr val="hlink"/>
                </a:solidFill>
              </a:rPr>
              <a:t>Conclusion</a:t>
            </a:r>
            <a:endParaRPr lang="nl-NL" sz="3200" b="0">
              <a:solidFill>
                <a:schemeClr val="hlink"/>
              </a:solidFill>
            </a:endParaRPr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Overview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4985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E8D2BD-40D5-0F46-B69D-24CA47955B8E}" type="slidenum">
              <a:rPr lang="en-US" smtClean="0"/>
              <a:pPr/>
              <a:t>230</a:t>
            </a:fld>
            <a:endParaRPr lang="en-US" smtClean="0"/>
          </a:p>
        </p:txBody>
      </p:sp>
      <p:sp>
        <p:nvSpPr>
          <p:cNvPr id="2498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49861" name="TextBox 4"/>
          <p:cNvSpPr txBox="1">
            <a:spLocks noChangeArrowheads="1"/>
          </p:cNvSpPr>
          <p:nvPr/>
        </p:nvSpPr>
        <p:spPr bwMode="auto">
          <a:xfrm>
            <a:off x="762000" y="2362200"/>
            <a:ext cx="784860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u="sng" dirty="0"/>
              <a:t>3. Meaning shift</a:t>
            </a:r>
          </a:p>
          <a:p>
            <a:endParaRPr lang="en-US" sz="2000" u="sng" dirty="0"/>
          </a:p>
          <a:p>
            <a:r>
              <a:rPr lang="en-US" sz="2000" dirty="0" err="1"/>
              <a:t>heni</a:t>
            </a:r>
            <a:r>
              <a:rPr lang="en-US" sz="2000" dirty="0"/>
              <a:t> ‘to cut’ 		</a:t>
            </a:r>
            <a:r>
              <a:rPr lang="en-US" sz="2000" dirty="0" err="1">
                <a:sym typeface="Wingdings" pitchFamily="-105" charset="2"/>
              </a:rPr>
              <a:t></a:t>
            </a:r>
            <a:r>
              <a:rPr lang="en-US" sz="2000" dirty="0"/>
              <a:t>  </a:t>
            </a:r>
            <a:r>
              <a:rPr lang="en-US" sz="2000" dirty="0" err="1"/>
              <a:t>n-theni</a:t>
            </a:r>
            <a:r>
              <a:rPr lang="en-US" sz="2000" dirty="0"/>
              <a:t> ‘red’ </a:t>
            </a:r>
            <a:endParaRPr lang="en-GB" sz="2000" dirty="0"/>
          </a:p>
          <a:p>
            <a:r>
              <a:rPr lang="en-US" sz="2000" dirty="0"/>
              <a:t> </a:t>
            </a:r>
            <a:endParaRPr lang="en-GB" sz="2000" dirty="0"/>
          </a:p>
          <a:p>
            <a:r>
              <a:rPr lang="en-US" sz="2000" dirty="0" err="1"/>
              <a:t>heke</a:t>
            </a:r>
            <a:r>
              <a:rPr lang="en-US" sz="2000" dirty="0"/>
              <a:t> ‘to divide’ 	</a:t>
            </a:r>
            <a:r>
              <a:rPr lang="en-US" sz="2000" dirty="0" err="1">
                <a:sym typeface="Wingdings" pitchFamily="-105" charset="2"/>
              </a:rPr>
              <a:t></a:t>
            </a:r>
            <a:r>
              <a:rPr lang="en-US" sz="2000" dirty="0"/>
              <a:t> </a:t>
            </a:r>
            <a:r>
              <a:rPr lang="en-US" sz="2000" dirty="0" err="1"/>
              <a:t>n-thege</a:t>
            </a:r>
            <a:r>
              <a:rPr lang="en-US" sz="2000" dirty="0"/>
              <a:t> ‘scarce’ </a:t>
            </a:r>
            <a:endParaRPr lang="en-GB" sz="2000" dirty="0"/>
          </a:p>
          <a:p>
            <a:r>
              <a:rPr lang="en-US" sz="2000" dirty="0"/>
              <a:t> </a:t>
            </a:r>
            <a:endParaRPr lang="en-GB" sz="2000" dirty="0"/>
          </a:p>
          <a:p>
            <a:r>
              <a:rPr lang="en-US" sz="2000" dirty="0" err="1"/>
              <a:t>ar</a:t>
            </a:r>
            <a:r>
              <a:rPr lang="en-US" sz="2000" dirty="0"/>
              <a:t> ‘</a:t>
            </a:r>
            <a:r>
              <a:rPr lang="en-US" sz="2000" dirty="0" err="1"/>
              <a:t>bospi</a:t>
            </a:r>
            <a:r>
              <a:rPr lang="en-US" sz="2000" dirty="0"/>
              <a:t> ‘the </a:t>
            </a:r>
            <a:r>
              <a:rPr lang="en-US" sz="2000" dirty="0">
                <a:solidFill>
                  <a:srgbClr val="FF0000"/>
                </a:solidFill>
              </a:rPr>
              <a:t>ashes</a:t>
            </a:r>
            <a:r>
              <a:rPr lang="en-US" sz="2000" dirty="0"/>
              <a:t>’ 	</a:t>
            </a:r>
            <a:r>
              <a:rPr lang="en-US" sz="2000" dirty="0" err="1">
                <a:sym typeface="Wingdings" pitchFamily="-105" charset="2"/>
              </a:rPr>
              <a:t></a:t>
            </a:r>
            <a:r>
              <a:rPr lang="en-US" sz="2000" dirty="0"/>
              <a:t> </a:t>
            </a:r>
            <a:r>
              <a:rPr lang="en-US" sz="2000" dirty="0" err="1"/>
              <a:t>m’bospi</a:t>
            </a:r>
            <a:r>
              <a:rPr lang="en-US" sz="2000" dirty="0"/>
              <a:t>  ‘</a:t>
            </a:r>
            <a:r>
              <a:rPr lang="en-US" sz="2000" dirty="0">
                <a:solidFill>
                  <a:srgbClr val="FF0000"/>
                </a:solidFill>
              </a:rPr>
              <a:t>grey</a:t>
            </a:r>
            <a:r>
              <a:rPr lang="en-US" sz="2000" dirty="0"/>
              <a:t>’</a:t>
            </a:r>
            <a:endParaRPr lang="en-GB" sz="2000" dirty="0"/>
          </a:p>
          <a:p>
            <a:r>
              <a:rPr lang="en-US" sz="2400" dirty="0"/>
              <a:t> </a:t>
            </a:r>
            <a:endParaRPr lang="en-US" sz="24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5190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E3C37ED-82C5-C540-AF18-7DB1BED3936C}" type="slidenum">
              <a:rPr lang="en-US" smtClean="0"/>
              <a:pPr/>
              <a:t>231</a:t>
            </a:fld>
            <a:endParaRPr lang="en-US" smtClean="0"/>
          </a:p>
        </p:txBody>
      </p:sp>
      <p:sp>
        <p:nvSpPr>
          <p:cNvPr id="2519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51909" name="TextBox 4"/>
          <p:cNvSpPr txBox="1">
            <a:spLocks noChangeArrowheads="1"/>
          </p:cNvSpPr>
          <p:nvPr/>
        </p:nvSpPr>
        <p:spPr bwMode="auto">
          <a:xfrm>
            <a:off x="762000" y="2362200"/>
            <a:ext cx="7848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u="sng">
                <a:solidFill>
                  <a:srgbClr val="FF0000"/>
                </a:solidFill>
              </a:rPr>
              <a:t>Very recent changes </a:t>
            </a:r>
            <a:r>
              <a:rPr lang="en-US" sz="2400" u="sng"/>
              <a:t>at this scale:</a:t>
            </a:r>
          </a:p>
          <a:p>
            <a:pPr algn="ctr"/>
            <a:endParaRPr lang="en-US" sz="2400" u="sng"/>
          </a:p>
          <a:p>
            <a:pPr algn="ctr"/>
            <a:endParaRPr lang="en-US" sz="2400" u="sn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5293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E4B590-BA01-3C4B-8109-D088E5E3B23B}" type="slidenum">
              <a:rPr lang="en-US" smtClean="0"/>
              <a:pPr/>
              <a:t>232</a:t>
            </a:fld>
            <a:endParaRPr lang="en-US" smtClean="0"/>
          </a:p>
        </p:txBody>
      </p:sp>
      <p:sp>
        <p:nvSpPr>
          <p:cNvPr id="2529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52933" name="TextBox 4"/>
          <p:cNvSpPr txBox="1">
            <a:spLocks noChangeArrowheads="1"/>
          </p:cNvSpPr>
          <p:nvPr/>
        </p:nvSpPr>
        <p:spPr bwMode="auto">
          <a:xfrm>
            <a:off x="762000" y="2362200"/>
            <a:ext cx="78486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u="sng"/>
              <a:t>Very recent changes at this scale:</a:t>
            </a:r>
          </a:p>
          <a:p>
            <a:endParaRPr lang="en-US" sz="2400"/>
          </a:p>
          <a:p>
            <a:pPr algn="ctr"/>
            <a:r>
              <a:rPr lang="en-US" sz="2400">
                <a:solidFill>
                  <a:srgbClr val="0000FF"/>
                </a:solidFill>
              </a:rPr>
              <a:t>Grammaticalization </a:t>
            </a:r>
            <a:r>
              <a:rPr lang="en-US" sz="2400"/>
              <a:t>process</a:t>
            </a:r>
          </a:p>
          <a:p>
            <a:pPr algn="ctr"/>
            <a:endParaRPr lang="en-US" sz="2400"/>
          </a:p>
          <a:p>
            <a:pPr algn="ctr"/>
            <a:r>
              <a:rPr lang="en-US" sz="2400"/>
              <a:t>most probably </a:t>
            </a:r>
            <a:r>
              <a:rPr lang="en-US" sz="2400">
                <a:solidFill>
                  <a:srgbClr val="FF0000"/>
                </a:solidFill>
              </a:rPr>
              <a:t>speeded up </a:t>
            </a:r>
            <a:r>
              <a:rPr lang="en-US" sz="2400"/>
              <a:t>by</a:t>
            </a:r>
          </a:p>
          <a:p>
            <a:pPr algn="ctr"/>
            <a:endParaRPr lang="en-US" sz="2400"/>
          </a:p>
          <a:p>
            <a:pPr algn="ctr"/>
            <a:r>
              <a:rPr lang="en-US" sz="2400">
                <a:solidFill>
                  <a:srgbClr val="FF0000"/>
                </a:solidFill>
              </a:rPr>
              <a:t>Bilingualism</a:t>
            </a:r>
            <a:r>
              <a:rPr lang="en-US" sz="2400"/>
              <a:t> in Spanish</a:t>
            </a:r>
          </a:p>
          <a:p>
            <a:pPr algn="ctr"/>
            <a:endParaRPr lang="en-US" sz="2400"/>
          </a:p>
          <a:p>
            <a:pPr algn="ctr"/>
            <a:r>
              <a:rPr lang="en-US" sz="2400">
                <a:solidFill>
                  <a:srgbClr val="0000FF"/>
                </a:solidFill>
              </a:rPr>
              <a:t>(cf. Heine &amp; Kuteva 2005) </a:t>
            </a:r>
          </a:p>
          <a:p>
            <a:pPr algn="ctr"/>
            <a:endParaRPr lang="en-US" sz="2400" u="sng"/>
          </a:p>
          <a:p>
            <a:pPr algn="ctr"/>
            <a:endParaRPr lang="en-US" sz="2400" u="sn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5395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03A7D4-CE77-8C48-9AB8-1AC2B61DE22A}" type="slidenum">
              <a:rPr lang="en-US" smtClean="0"/>
              <a:pPr/>
              <a:t>233</a:t>
            </a:fld>
            <a:endParaRPr lang="en-US" smtClean="0"/>
          </a:p>
        </p:txBody>
      </p:sp>
      <p:sp>
        <p:nvSpPr>
          <p:cNvPr id="2539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Otomi nominal modification</a:t>
            </a:r>
            <a:endParaRPr lang="nl-NL" smtClean="0"/>
          </a:p>
        </p:txBody>
      </p:sp>
      <p:sp>
        <p:nvSpPr>
          <p:cNvPr id="253957" name="TextBox 4"/>
          <p:cNvSpPr txBox="1">
            <a:spLocks noChangeArrowheads="1"/>
          </p:cNvSpPr>
          <p:nvPr/>
        </p:nvSpPr>
        <p:spPr bwMode="auto">
          <a:xfrm>
            <a:off x="762000" y="2362200"/>
            <a:ext cx="78486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u="sng"/>
              <a:t>Very recent changes at this scale:</a:t>
            </a:r>
          </a:p>
          <a:p>
            <a:endParaRPr lang="en-US" sz="2400"/>
          </a:p>
          <a:p>
            <a:pPr algn="ctr"/>
            <a:r>
              <a:rPr lang="en-US" sz="2400">
                <a:solidFill>
                  <a:srgbClr val="0000FF"/>
                </a:solidFill>
              </a:rPr>
              <a:t>Grammaticalization </a:t>
            </a:r>
            <a:r>
              <a:rPr lang="en-US" sz="2400"/>
              <a:t>process</a:t>
            </a:r>
          </a:p>
          <a:p>
            <a:pPr algn="ctr"/>
            <a:endParaRPr lang="en-US" sz="2400"/>
          </a:p>
          <a:p>
            <a:pPr algn="ctr"/>
            <a:r>
              <a:rPr lang="en-US" sz="2400"/>
              <a:t>most probably </a:t>
            </a:r>
            <a:r>
              <a:rPr lang="en-US" sz="2400">
                <a:solidFill>
                  <a:srgbClr val="FF0000"/>
                </a:solidFill>
              </a:rPr>
              <a:t>speeded up </a:t>
            </a:r>
            <a:r>
              <a:rPr lang="en-US" sz="2400"/>
              <a:t>by</a:t>
            </a:r>
          </a:p>
          <a:p>
            <a:pPr algn="ctr"/>
            <a:endParaRPr lang="en-US" sz="2400"/>
          </a:p>
          <a:p>
            <a:pPr algn="ctr"/>
            <a:r>
              <a:rPr lang="en-US" sz="2400">
                <a:solidFill>
                  <a:srgbClr val="FF0000"/>
                </a:solidFill>
              </a:rPr>
              <a:t>Bilingualism</a:t>
            </a:r>
            <a:r>
              <a:rPr lang="en-US" sz="2400"/>
              <a:t> in Spanish</a:t>
            </a:r>
          </a:p>
          <a:p>
            <a:pPr algn="ctr"/>
            <a:endParaRPr lang="en-US" sz="2400"/>
          </a:p>
          <a:p>
            <a:pPr algn="ctr"/>
            <a:r>
              <a:rPr lang="en-US" sz="2400"/>
              <a:t>Otomi: type change </a:t>
            </a:r>
            <a:r>
              <a:rPr lang="en-US" sz="2400">
                <a:solidFill>
                  <a:srgbClr val="0000FF"/>
                </a:solidFill>
              </a:rPr>
              <a:t>V/N </a:t>
            </a:r>
            <a:r>
              <a:rPr lang="en-US" sz="2400">
                <a:sym typeface="Wingdings" pitchFamily="-105" charset="2"/>
              </a:rPr>
              <a:t> </a:t>
            </a:r>
            <a:r>
              <a:rPr lang="en-US" sz="2400">
                <a:solidFill>
                  <a:srgbClr val="FF0000"/>
                </a:solidFill>
                <a:sym typeface="Wingdings" pitchFamily="-105" charset="2"/>
              </a:rPr>
              <a:t>V/N/A</a:t>
            </a:r>
            <a:endParaRPr lang="en-US" sz="2400">
              <a:solidFill>
                <a:srgbClr val="FF0000"/>
              </a:solidFill>
            </a:endParaRPr>
          </a:p>
          <a:p>
            <a:pPr algn="ctr"/>
            <a:endParaRPr lang="en-US" sz="2400" u="sng"/>
          </a:p>
          <a:p>
            <a:pPr algn="ctr"/>
            <a:endParaRPr lang="en-US" sz="2400" u="sng"/>
          </a:p>
        </p:txBody>
      </p:sp>
      <p:sp>
        <p:nvSpPr>
          <p:cNvPr id="253958" name="Rounded Rectangle 5"/>
          <p:cNvSpPr>
            <a:spLocks noChangeArrowheads="1"/>
          </p:cNvSpPr>
          <p:nvPr/>
        </p:nvSpPr>
        <p:spPr bwMode="auto">
          <a:xfrm>
            <a:off x="1752600" y="5105400"/>
            <a:ext cx="5943600" cy="990600"/>
          </a:xfrm>
          <a:prstGeom prst="roundRect">
            <a:avLst>
              <a:gd name="adj" fmla="val 16667"/>
            </a:avLst>
          </a:prstGeom>
          <a:noFill/>
          <a:ln w="635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TextBox 2"/>
          <p:cNvSpPr txBox="1">
            <a:spLocks noChangeArrowheads="1"/>
          </p:cNvSpPr>
          <p:nvPr/>
        </p:nvSpPr>
        <p:spPr bwMode="auto">
          <a:xfrm>
            <a:off x="2057400" y="4419600"/>
            <a:ext cx="53403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>
                <a:solidFill>
                  <a:srgbClr val="333399"/>
                </a:solidFill>
              </a:rPr>
              <a:t>b. Grammatical elements</a:t>
            </a:r>
          </a:p>
        </p:txBody>
      </p:sp>
      <p:pic>
        <p:nvPicPr>
          <p:cNvPr id="254979" name="Picture 2" descr="whiterabbit04a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629400" y="762000"/>
            <a:ext cx="1524000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5600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F765171-D356-374F-A5C2-7E0A5165A33E}" type="slidenum">
              <a:rPr lang="en-US" smtClean="0"/>
              <a:pPr/>
              <a:t>235</a:t>
            </a:fld>
            <a:endParaRPr lang="en-US" smtClean="0"/>
          </a:p>
        </p:txBody>
      </p:sp>
      <p:sp>
        <p:nvSpPr>
          <p:cNvPr id="2560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lex vs gram</a:t>
            </a:r>
            <a:endParaRPr lang="nl-NL"/>
          </a:p>
        </p:txBody>
      </p:sp>
      <p:sp>
        <p:nvSpPr>
          <p:cNvPr id="256005" name="Rectangle 3"/>
          <p:cNvSpPr>
            <a:spLocks noChangeArrowheads="1"/>
          </p:cNvSpPr>
          <p:nvPr/>
        </p:nvSpPr>
        <p:spPr bwMode="auto">
          <a:xfrm>
            <a:off x="3175" y="1063625"/>
            <a:ext cx="9144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56006" name="Rectangle 4"/>
          <p:cNvSpPr>
            <a:spLocks noChangeArrowheads="1"/>
          </p:cNvSpPr>
          <p:nvPr/>
        </p:nvSpPr>
        <p:spPr bwMode="auto">
          <a:xfrm>
            <a:off x="3175" y="515461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256007" name="Rectangle 5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56008" name="Rectangle 6"/>
          <p:cNvSpPr>
            <a:spLocks noChangeArrowheads="1"/>
          </p:cNvSpPr>
          <p:nvPr/>
        </p:nvSpPr>
        <p:spPr bwMode="auto">
          <a:xfrm>
            <a:off x="3175" y="460533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56009" name="Rectangle 7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56010" name="Rectangle 47"/>
          <p:cNvSpPr>
            <a:spLocks noChangeArrowheads="1"/>
          </p:cNvSpPr>
          <p:nvPr/>
        </p:nvSpPr>
        <p:spPr bwMode="auto">
          <a:xfrm>
            <a:off x="3175" y="460533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570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B236BF-9993-A44C-8FA4-A8D537CD6F42}" type="slidenum">
              <a:rPr lang="en-US" smtClean="0"/>
              <a:pPr/>
              <a:t>236</a:t>
            </a:fld>
            <a:endParaRPr lang="en-US" smtClean="0"/>
          </a:p>
        </p:txBody>
      </p:sp>
      <p:sp>
        <p:nvSpPr>
          <p:cNvPr id="257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lex vs gram</a:t>
            </a:r>
            <a:endParaRPr lang="nl-NL"/>
          </a:p>
        </p:txBody>
      </p:sp>
      <p:sp>
        <p:nvSpPr>
          <p:cNvPr id="257029" name="Rectangle 3"/>
          <p:cNvSpPr>
            <a:spLocks noChangeArrowheads="1"/>
          </p:cNvSpPr>
          <p:nvPr/>
        </p:nvSpPr>
        <p:spPr bwMode="auto">
          <a:xfrm>
            <a:off x="3175" y="1063625"/>
            <a:ext cx="9144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57030" name="Rectangle 4"/>
          <p:cNvSpPr>
            <a:spLocks noChangeArrowheads="1"/>
          </p:cNvSpPr>
          <p:nvPr/>
        </p:nvSpPr>
        <p:spPr bwMode="auto">
          <a:xfrm>
            <a:off x="3175" y="515461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257031" name="Rectangle 5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57032" name="Rectangle 6"/>
          <p:cNvSpPr>
            <a:spLocks noChangeArrowheads="1"/>
          </p:cNvSpPr>
          <p:nvPr/>
        </p:nvSpPr>
        <p:spPr bwMode="auto">
          <a:xfrm>
            <a:off x="3175" y="460533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57033" name="Rectangle 7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57034" name="Group 8"/>
          <p:cNvGrpSpPr>
            <a:grpSpLocks/>
          </p:cNvGrpSpPr>
          <p:nvPr/>
        </p:nvGrpSpPr>
        <p:grpSpPr bwMode="auto">
          <a:xfrm>
            <a:off x="1447800" y="2747963"/>
            <a:ext cx="5895975" cy="2205037"/>
            <a:chOff x="-3" y="611"/>
            <a:chExt cx="3714" cy="1389"/>
          </a:xfrm>
        </p:grpSpPr>
        <p:grpSp>
          <p:nvGrpSpPr>
            <p:cNvPr id="257038" name="Group 9"/>
            <p:cNvGrpSpPr>
              <a:grpSpLocks/>
            </p:cNvGrpSpPr>
            <p:nvPr/>
          </p:nvGrpSpPr>
          <p:grpSpPr bwMode="auto">
            <a:xfrm>
              <a:off x="0" y="614"/>
              <a:ext cx="3708" cy="1383"/>
              <a:chOff x="0" y="614"/>
              <a:chExt cx="3708" cy="1383"/>
            </a:xfrm>
          </p:grpSpPr>
          <p:grpSp>
            <p:nvGrpSpPr>
              <p:cNvPr id="257040" name="Group 10"/>
              <p:cNvGrpSpPr>
                <a:grpSpLocks/>
              </p:cNvGrpSpPr>
              <p:nvPr/>
            </p:nvGrpSpPr>
            <p:grpSpPr bwMode="auto">
              <a:xfrm>
                <a:off x="0" y="614"/>
                <a:ext cx="1380" cy="461"/>
                <a:chOff x="0" y="614"/>
                <a:chExt cx="1380" cy="461"/>
              </a:xfrm>
            </p:grpSpPr>
            <p:sp>
              <p:nvSpPr>
                <p:cNvPr id="257074" name="Rectangle 11"/>
                <p:cNvSpPr>
                  <a:spLocks noChangeArrowheads="1"/>
                </p:cNvSpPr>
                <p:nvPr/>
              </p:nvSpPr>
              <p:spPr bwMode="auto">
                <a:xfrm>
                  <a:off x="28" y="614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7075" name="Rectangle 12"/>
                <p:cNvSpPr>
                  <a:spLocks noChangeArrowheads="1"/>
                </p:cNvSpPr>
                <p:nvPr/>
              </p:nvSpPr>
              <p:spPr bwMode="auto">
                <a:xfrm>
                  <a:off x="0" y="614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7041" name="Group 13"/>
              <p:cNvGrpSpPr>
                <a:grpSpLocks/>
              </p:cNvGrpSpPr>
              <p:nvPr/>
            </p:nvGrpSpPr>
            <p:grpSpPr bwMode="auto">
              <a:xfrm>
                <a:off x="1380" y="614"/>
                <a:ext cx="776" cy="461"/>
                <a:chOff x="1380" y="614"/>
                <a:chExt cx="776" cy="461"/>
              </a:xfrm>
            </p:grpSpPr>
            <p:sp>
              <p:nvSpPr>
                <p:cNvPr id="257072" name="Rectangle 14"/>
                <p:cNvSpPr>
                  <a:spLocks noChangeArrowheads="1"/>
                </p:cNvSpPr>
                <p:nvPr/>
              </p:nvSpPr>
              <p:spPr bwMode="auto">
                <a:xfrm>
                  <a:off x="1408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7073" name="Rectangle 15"/>
                <p:cNvSpPr>
                  <a:spLocks noChangeArrowheads="1"/>
                </p:cNvSpPr>
                <p:nvPr/>
              </p:nvSpPr>
              <p:spPr bwMode="auto">
                <a:xfrm>
                  <a:off x="1380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7042" name="Group 16"/>
              <p:cNvGrpSpPr>
                <a:grpSpLocks/>
              </p:cNvGrpSpPr>
              <p:nvPr/>
            </p:nvGrpSpPr>
            <p:grpSpPr bwMode="auto">
              <a:xfrm>
                <a:off x="2156" y="614"/>
                <a:ext cx="776" cy="461"/>
                <a:chOff x="2156" y="614"/>
                <a:chExt cx="776" cy="461"/>
              </a:xfrm>
            </p:grpSpPr>
            <p:sp>
              <p:nvSpPr>
                <p:cNvPr id="257070" name="Rectangle 17"/>
                <p:cNvSpPr>
                  <a:spLocks noChangeArrowheads="1"/>
                </p:cNvSpPr>
                <p:nvPr/>
              </p:nvSpPr>
              <p:spPr bwMode="auto">
                <a:xfrm>
                  <a:off x="2184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7071" name="Rectangle 18"/>
                <p:cNvSpPr>
                  <a:spLocks noChangeArrowheads="1"/>
                </p:cNvSpPr>
                <p:nvPr/>
              </p:nvSpPr>
              <p:spPr bwMode="auto">
                <a:xfrm>
                  <a:off x="2156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7043" name="Group 19"/>
              <p:cNvGrpSpPr>
                <a:grpSpLocks/>
              </p:cNvGrpSpPr>
              <p:nvPr/>
            </p:nvGrpSpPr>
            <p:grpSpPr bwMode="auto">
              <a:xfrm>
                <a:off x="2932" y="614"/>
                <a:ext cx="776" cy="461"/>
                <a:chOff x="2932" y="614"/>
                <a:chExt cx="776" cy="461"/>
              </a:xfrm>
            </p:grpSpPr>
            <p:sp>
              <p:nvSpPr>
                <p:cNvPr id="257068" name="Rectangle 20"/>
                <p:cNvSpPr>
                  <a:spLocks noChangeArrowheads="1"/>
                </p:cNvSpPr>
                <p:nvPr/>
              </p:nvSpPr>
              <p:spPr bwMode="auto">
                <a:xfrm>
                  <a:off x="2960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7069" name="Rectangle 21"/>
                <p:cNvSpPr>
                  <a:spLocks noChangeArrowheads="1"/>
                </p:cNvSpPr>
                <p:nvPr/>
              </p:nvSpPr>
              <p:spPr bwMode="auto">
                <a:xfrm>
                  <a:off x="2932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7044" name="Group 22"/>
              <p:cNvGrpSpPr>
                <a:grpSpLocks/>
              </p:cNvGrpSpPr>
              <p:nvPr/>
            </p:nvGrpSpPr>
            <p:grpSpPr bwMode="auto">
              <a:xfrm>
                <a:off x="0" y="1075"/>
                <a:ext cx="1380" cy="461"/>
                <a:chOff x="0" y="1075"/>
                <a:chExt cx="1380" cy="461"/>
              </a:xfrm>
            </p:grpSpPr>
            <p:sp>
              <p:nvSpPr>
                <p:cNvPr id="257066" name="Rectangle 23"/>
                <p:cNvSpPr>
                  <a:spLocks noChangeArrowheads="1"/>
                </p:cNvSpPr>
                <p:nvPr/>
              </p:nvSpPr>
              <p:spPr bwMode="auto">
                <a:xfrm>
                  <a:off x="28" y="1075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dirty="0" smtClean="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LEXICAL </a:t>
                  </a:r>
                </a:p>
                <a:p>
                  <a:pPr eaLnBrk="1" hangingPunct="1"/>
                  <a:r>
                    <a:rPr lang="en-GB" dirty="0" smtClean="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     </a:t>
                  </a:r>
                  <a:r>
                    <a:rPr lang="en-GB" dirty="0" smtClean="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(</a:t>
                  </a:r>
                  <a:r>
                    <a:rPr lang="en-GB" dirty="0" smtClean="0">
                      <a:solidFill>
                        <a:srgbClr val="FF0000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N/V/A</a:t>
                  </a:r>
                  <a:r>
                    <a:rPr lang="en-GB" dirty="0" smtClean="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)</a:t>
                  </a:r>
                  <a:endParaRPr lang="nl-NL" sz="1000" b="0" dirty="0" smtClean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 dirty="0">
                    <a:latin typeface="Times New Roman" pitchFamily="-105" charset="0"/>
                  </a:endParaRPr>
                </a:p>
              </p:txBody>
            </p:sp>
            <p:sp>
              <p:nvSpPr>
                <p:cNvPr id="257067" name="Rectangle 24"/>
                <p:cNvSpPr>
                  <a:spLocks noChangeArrowheads="1"/>
                </p:cNvSpPr>
                <p:nvPr/>
              </p:nvSpPr>
              <p:spPr bwMode="auto">
                <a:xfrm>
                  <a:off x="0" y="1075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7045" name="Group 25"/>
              <p:cNvGrpSpPr>
                <a:grpSpLocks/>
              </p:cNvGrpSpPr>
              <p:nvPr/>
            </p:nvGrpSpPr>
            <p:grpSpPr bwMode="auto">
              <a:xfrm>
                <a:off x="1380" y="1075"/>
                <a:ext cx="776" cy="461"/>
                <a:chOff x="1380" y="1075"/>
                <a:chExt cx="776" cy="461"/>
              </a:xfrm>
            </p:grpSpPr>
            <p:sp>
              <p:nvSpPr>
                <p:cNvPr id="257064" name="Rectangle 26"/>
                <p:cNvSpPr>
                  <a:spLocks noChangeArrowheads="1"/>
                </p:cNvSpPr>
                <p:nvPr/>
              </p:nvSpPr>
              <p:spPr bwMode="auto">
                <a:xfrm>
                  <a:off x="1408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84.0%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7065" name="Rectangle 27"/>
                <p:cNvSpPr>
                  <a:spLocks noChangeArrowheads="1"/>
                </p:cNvSpPr>
                <p:nvPr/>
              </p:nvSpPr>
              <p:spPr bwMode="auto">
                <a:xfrm>
                  <a:off x="1380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7046" name="Group 28"/>
              <p:cNvGrpSpPr>
                <a:grpSpLocks/>
              </p:cNvGrpSpPr>
              <p:nvPr/>
            </p:nvGrpSpPr>
            <p:grpSpPr bwMode="auto">
              <a:xfrm>
                <a:off x="2156" y="1075"/>
                <a:ext cx="776" cy="461"/>
                <a:chOff x="2156" y="1075"/>
                <a:chExt cx="776" cy="461"/>
              </a:xfrm>
            </p:grpSpPr>
            <p:sp>
              <p:nvSpPr>
                <p:cNvPr id="257062" name="Rectangle 29"/>
                <p:cNvSpPr>
                  <a:spLocks noChangeArrowheads="1"/>
                </p:cNvSpPr>
                <p:nvPr/>
              </p:nvSpPr>
              <p:spPr bwMode="auto">
                <a:xfrm>
                  <a:off x="2184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65.3%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7063" name="Rectangle 30"/>
                <p:cNvSpPr>
                  <a:spLocks noChangeArrowheads="1"/>
                </p:cNvSpPr>
                <p:nvPr/>
              </p:nvSpPr>
              <p:spPr bwMode="auto">
                <a:xfrm>
                  <a:off x="2156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7047" name="Group 31"/>
              <p:cNvGrpSpPr>
                <a:grpSpLocks/>
              </p:cNvGrpSpPr>
              <p:nvPr/>
            </p:nvGrpSpPr>
            <p:grpSpPr bwMode="auto">
              <a:xfrm>
                <a:off x="2932" y="1075"/>
                <a:ext cx="776" cy="461"/>
                <a:chOff x="2932" y="1075"/>
                <a:chExt cx="776" cy="461"/>
              </a:xfrm>
            </p:grpSpPr>
            <p:sp>
              <p:nvSpPr>
                <p:cNvPr id="257060" name="Rectangle 32"/>
                <p:cNvSpPr>
                  <a:spLocks noChangeArrowheads="1"/>
                </p:cNvSpPr>
                <p:nvPr/>
              </p:nvSpPr>
              <p:spPr bwMode="auto">
                <a:xfrm>
                  <a:off x="2960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51.9%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7061" name="Rectangle 33"/>
                <p:cNvSpPr>
                  <a:spLocks noChangeArrowheads="1"/>
                </p:cNvSpPr>
                <p:nvPr/>
              </p:nvSpPr>
              <p:spPr bwMode="auto">
                <a:xfrm>
                  <a:off x="2932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7048" name="Group 34"/>
              <p:cNvGrpSpPr>
                <a:grpSpLocks/>
              </p:cNvGrpSpPr>
              <p:nvPr/>
            </p:nvGrpSpPr>
            <p:grpSpPr bwMode="auto">
              <a:xfrm>
                <a:off x="0" y="1536"/>
                <a:ext cx="1380" cy="461"/>
                <a:chOff x="0" y="1536"/>
                <a:chExt cx="1380" cy="461"/>
              </a:xfrm>
            </p:grpSpPr>
            <p:sp>
              <p:nvSpPr>
                <p:cNvPr id="257058" name="Rectangle 35"/>
                <p:cNvSpPr>
                  <a:spLocks noChangeArrowheads="1"/>
                </p:cNvSpPr>
                <p:nvPr/>
              </p:nvSpPr>
              <p:spPr bwMode="auto">
                <a:xfrm>
                  <a:off x="28" y="1536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GRAMMATICAL     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7059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1536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7049" name="Group 37"/>
              <p:cNvGrpSpPr>
                <a:grpSpLocks/>
              </p:cNvGrpSpPr>
              <p:nvPr/>
            </p:nvGrpSpPr>
            <p:grpSpPr bwMode="auto">
              <a:xfrm>
                <a:off x="1380" y="1536"/>
                <a:ext cx="776" cy="461"/>
                <a:chOff x="1380" y="1536"/>
                <a:chExt cx="776" cy="461"/>
              </a:xfrm>
            </p:grpSpPr>
            <p:sp>
              <p:nvSpPr>
                <p:cNvPr id="257056" name="Rectangle 38"/>
                <p:cNvSpPr>
                  <a:spLocks noChangeArrowheads="1"/>
                </p:cNvSpPr>
                <p:nvPr/>
              </p:nvSpPr>
              <p:spPr bwMode="auto">
                <a:xfrm>
                  <a:off x="1408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16.0%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7057" name="Rectangle 39"/>
                <p:cNvSpPr>
                  <a:spLocks noChangeArrowheads="1"/>
                </p:cNvSpPr>
                <p:nvPr/>
              </p:nvSpPr>
              <p:spPr bwMode="auto">
                <a:xfrm>
                  <a:off x="1380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7050" name="Group 40"/>
              <p:cNvGrpSpPr>
                <a:grpSpLocks/>
              </p:cNvGrpSpPr>
              <p:nvPr/>
            </p:nvGrpSpPr>
            <p:grpSpPr bwMode="auto">
              <a:xfrm>
                <a:off x="2156" y="1536"/>
                <a:ext cx="776" cy="461"/>
                <a:chOff x="2156" y="1536"/>
                <a:chExt cx="776" cy="461"/>
              </a:xfrm>
            </p:grpSpPr>
            <p:sp>
              <p:nvSpPr>
                <p:cNvPr id="257054" name="Rectangle 41"/>
                <p:cNvSpPr>
                  <a:spLocks noChangeArrowheads="1"/>
                </p:cNvSpPr>
                <p:nvPr/>
              </p:nvSpPr>
              <p:spPr bwMode="auto">
                <a:xfrm>
                  <a:off x="2184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34.7%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7055" name="Rectangle 42"/>
                <p:cNvSpPr>
                  <a:spLocks noChangeArrowheads="1"/>
                </p:cNvSpPr>
                <p:nvPr/>
              </p:nvSpPr>
              <p:spPr bwMode="auto">
                <a:xfrm>
                  <a:off x="2156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7051" name="Group 43"/>
              <p:cNvGrpSpPr>
                <a:grpSpLocks/>
              </p:cNvGrpSpPr>
              <p:nvPr/>
            </p:nvGrpSpPr>
            <p:grpSpPr bwMode="auto">
              <a:xfrm>
                <a:off x="2932" y="1536"/>
                <a:ext cx="776" cy="461"/>
                <a:chOff x="2932" y="1536"/>
                <a:chExt cx="776" cy="461"/>
              </a:xfrm>
            </p:grpSpPr>
            <p:sp>
              <p:nvSpPr>
                <p:cNvPr id="257052" name="Rectangle 44"/>
                <p:cNvSpPr>
                  <a:spLocks noChangeArrowheads="1"/>
                </p:cNvSpPr>
                <p:nvPr/>
              </p:nvSpPr>
              <p:spPr bwMode="auto">
                <a:xfrm>
                  <a:off x="2960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48.1%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7053" name="Rectangle 45"/>
                <p:cNvSpPr>
                  <a:spLocks noChangeArrowheads="1"/>
                </p:cNvSpPr>
                <p:nvPr/>
              </p:nvSpPr>
              <p:spPr bwMode="auto">
                <a:xfrm>
                  <a:off x="2932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57039" name="Rectangle 46"/>
            <p:cNvSpPr>
              <a:spLocks noChangeArrowheads="1"/>
            </p:cNvSpPr>
            <p:nvPr/>
          </p:nvSpPr>
          <p:spPr bwMode="auto">
            <a:xfrm>
              <a:off x="-3" y="611"/>
              <a:ext cx="3714" cy="1389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7035" name="Rectangle 47"/>
          <p:cNvSpPr>
            <a:spLocks noChangeArrowheads="1"/>
          </p:cNvSpPr>
          <p:nvPr/>
        </p:nvSpPr>
        <p:spPr bwMode="auto">
          <a:xfrm>
            <a:off x="3175" y="460533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57036" name="Text Box 48"/>
          <p:cNvSpPr txBox="1">
            <a:spLocks noChangeArrowheads="1"/>
          </p:cNvSpPr>
          <p:nvPr/>
        </p:nvSpPr>
        <p:spPr bwMode="auto">
          <a:xfrm>
            <a:off x="4614863" y="2614613"/>
            <a:ext cx="4746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&gt;</a:t>
            </a:r>
          </a:p>
        </p:txBody>
      </p:sp>
      <p:sp>
        <p:nvSpPr>
          <p:cNvPr id="257037" name="Text Box 49"/>
          <p:cNvSpPr txBox="1">
            <a:spLocks noChangeArrowheads="1"/>
          </p:cNvSpPr>
          <p:nvPr/>
        </p:nvSpPr>
        <p:spPr bwMode="auto">
          <a:xfrm>
            <a:off x="5849938" y="2605088"/>
            <a:ext cx="4746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5805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ABB3736-0D1A-2741-AF0B-40A463895296}" type="slidenum">
              <a:rPr lang="en-US" smtClean="0"/>
              <a:pPr/>
              <a:t>237</a:t>
            </a:fld>
            <a:endParaRPr lang="en-US" smtClean="0"/>
          </a:p>
        </p:txBody>
      </p:sp>
      <p:sp>
        <p:nvSpPr>
          <p:cNvPr id="258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lex vs gram</a:t>
            </a:r>
            <a:endParaRPr lang="nl-NL"/>
          </a:p>
        </p:txBody>
      </p:sp>
      <p:sp>
        <p:nvSpPr>
          <p:cNvPr id="258053" name="Rectangle 3"/>
          <p:cNvSpPr>
            <a:spLocks noChangeArrowheads="1"/>
          </p:cNvSpPr>
          <p:nvPr/>
        </p:nvSpPr>
        <p:spPr bwMode="auto">
          <a:xfrm>
            <a:off x="3175" y="1063625"/>
            <a:ext cx="9144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58054" name="Rectangle 4"/>
          <p:cNvSpPr>
            <a:spLocks noChangeArrowheads="1"/>
          </p:cNvSpPr>
          <p:nvPr/>
        </p:nvSpPr>
        <p:spPr bwMode="auto">
          <a:xfrm>
            <a:off x="3175" y="515461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258055" name="Rectangle 5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58056" name="Rectangle 6"/>
          <p:cNvSpPr>
            <a:spLocks noChangeArrowheads="1"/>
          </p:cNvSpPr>
          <p:nvPr/>
        </p:nvSpPr>
        <p:spPr bwMode="auto">
          <a:xfrm>
            <a:off x="3175" y="460533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58057" name="Rectangle 7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58058" name="Group 8"/>
          <p:cNvGrpSpPr>
            <a:grpSpLocks/>
          </p:cNvGrpSpPr>
          <p:nvPr/>
        </p:nvGrpSpPr>
        <p:grpSpPr bwMode="auto">
          <a:xfrm>
            <a:off x="1447800" y="2747963"/>
            <a:ext cx="5895975" cy="2205037"/>
            <a:chOff x="-3" y="611"/>
            <a:chExt cx="3714" cy="1389"/>
          </a:xfrm>
        </p:grpSpPr>
        <p:grpSp>
          <p:nvGrpSpPr>
            <p:cNvPr id="258065" name="Group 9"/>
            <p:cNvGrpSpPr>
              <a:grpSpLocks/>
            </p:cNvGrpSpPr>
            <p:nvPr/>
          </p:nvGrpSpPr>
          <p:grpSpPr bwMode="auto">
            <a:xfrm>
              <a:off x="0" y="614"/>
              <a:ext cx="3708" cy="1383"/>
              <a:chOff x="0" y="614"/>
              <a:chExt cx="3708" cy="1383"/>
            </a:xfrm>
          </p:grpSpPr>
          <p:grpSp>
            <p:nvGrpSpPr>
              <p:cNvPr id="258067" name="Group 10"/>
              <p:cNvGrpSpPr>
                <a:grpSpLocks/>
              </p:cNvGrpSpPr>
              <p:nvPr/>
            </p:nvGrpSpPr>
            <p:grpSpPr bwMode="auto">
              <a:xfrm>
                <a:off x="0" y="614"/>
                <a:ext cx="1380" cy="461"/>
                <a:chOff x="0" y="614"/>
                <a:chExt cx="1380" cy="461"/>
              </a:xfrm>
            </p:grpSpPr>
            <p:sp>
              <p:nvSpPr>
                <p:cNvPr id="258101" name="Rectangle 11"/>
                <p:cNvSpPr>
                  <a:spLocks noChangeArrowheads="1"/>
                </p:cNvSpPr>
                <p:nvPr/>
              </p:nvSpPr>
              <p:spPr bwMode="auto">
                <a:xfrm>
                  <a:off x="28" y="614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8102" name="Rectangle 12"/>
                <p:cNvSpPr>
                  <a:spLocks noChangeArrowheads="1"/>
                </p:cNvSpPr>
                <p:nvPr/>
              </p:nvSpPr>
              <p:spPr bwMode="auto">
                <a:xfrm>
                  <a:off x="0" y="614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8068" name="Group 13"/>
              <p:cNvGrpSpPr>
                <a:grpSpLocks/>
              </p:cNvGrpSpPr>
              <p:nvPr/>
            </p:nvGrpSpPr>
            <p:grpSpPr bwMode="auto">
              <a:xfrm>
                <a:off x="1380" y="614"/>
                <a:ext cx="776" cy="461"/>
                <a:chOff x="1380" y="614"/>
                <a:chExt cx="776" cy="461"/>
              </a:xfrm>
            </p:grpSpPr>
            <p:sp>
              <p:nvSpPr>
                <p:cNvPr id="258099" name="Rectangle 14"/>
                <p:cNvSpPr>
                  <a:spLocks noChangeArrowheads="1"/>
                </p:cNvSpPr>
                <p:nvPr/>
              </p:nvSpPr>
              <p:spPr bwMode="auto">
                <a:xfrm>
                  <a:off x="1408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8100" name="Rectangle 15"/>
                <p:cNvSpPr>
                  <a:spLocks noChangeArrowheads="1"/>
                </p:cNvSpPr>
                <p:nvPr/>
              </p:nvSpPr>
              <p:spPr bwMode="auto">
                <a:xfrm>
                  <a:off x="1380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8069" name="Group 16"/>
              <p:cNvGrpSpPr>
                <a:grpSpLocks/>
              </p:cNvGrpSpPr>
              <p:nvPr/>
            </p:nvGrpSpPr>
            <p:grpSpPr bwMode="auto">
              <a:xfrm>
                <a:off x="2156" y="614"/>
                <a:ext cx="776" cy="461"/>
                <a:chOff x="2156" y="614"/>
                <a:chExt cx="776" cy="461"/>
              </a:xfrm>
            </p:grpSpPr>
            <p:sp>
              <p:nvSpPr>
                <p:cNvPr id="258097" name="Rectangle 17"/>
                <p:cNvSpPr>
                  <a:spLocks noChangeArrowheads="1"/>
                </p:cNvSpPr>
                <p:nvPr/>
              </p:nvSpPr>
              <p:spPr bwMode="auto">
                <a:xfrm>
                  <a:off x="2184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8098" name="Rectangle 18"/>
                <p:cNvSpPr>
                  <a:spLocks noChangeArrowheads="1"/>
                </p:cNvSpPr>
                <p:nvPr/>
              </p:nvSpPr>
              <p:spPr bwMode="auto">
                <a:xfrm>
                  <a:off x="2156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8070" name="Group 19"/>
              <p:cNvGrpSpPr>
                <a:grpSpLocks/>
              </p:cNvGrpSpPr>
              <p:nvPr/>
            </p:nvGrpSpPr>
            <p:grpSpPr bwMode="auto">
              <a:xfrm>
                <a:off x="2932" y="614"/>
                <a:ext cx="776" cy="461"/>
                <a:chOff x="2932" y="614"/>
                <a:chExt cx="776" cy="461"/>
              </a:xfrm>
            </p:grpSpPr>
            <p:sp>
              <p:nvSpPr>
                <p:cNvPr id="258095" name="Rectangle 20"/>
                <p:cNvSpPr>
                  <a:spLocks noChangeArrowheads="1"/>
                </p:cNvSpPr>
                <p:nvPr/>
              </p:nvSpPr>
              <p:spPr bwMode="auto">
                <a:xfrm>
                  <a:off x="2960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8096" name="Rectangle 21"/>
                <p:cNvSpPr>
                  <a:spLocks noChangeArrowheads="1"/>
                </p:cNvSpPr>
                <p:nvPr/>
              </p:nvSpPr>
              <p:spPr bwMode="auto">
                <a:xfrm>
                  <a:off x="2932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8071" name="Group 22"/>
              <p:cNvGrpSpPr>
                <a:grpSpLocks/>
              </p:cNvGrpSpPr>
              <p:nvPr/>
            </p:nvGrpSpPr>
            <p:grpSpPr bwMode="auto">
              <a:xfrm>
                <a:off x="0" y="1075"/>
                <a:ext cx="1380" cy="461"/>
                <a:chOff x="0" y="1075"/>
                <a:chExt cx="1380" cy="461"/>
              </a:xfrm>
            </p:grpSpPr>
            <p:sp>
              <p:nvSpPr>
                <p:cNvPr id="258093" name="Rectangle 23"/>
                <p:cNvSpPr>
                  <a:spLocks noChangeArrowheads="1"/>
                </p:cNvSpPr>
                <p:nvPr/>
              </p:nvSpPr>
              <p:spPr bwMode="auto">
                <a:xfrm>
                  <a:off x="28" y="1075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LEXICAL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8094" name="Rectangle 24"/>
                <p:cNvSpPr>
                  <a:spLocks noChangeArrowheads="1"/>
                </p:cNvSpPr>
                <p:nvPr/>
              </p:nvSpPr>
              <p:spPr bwMode="auto">
                <a:xfrm>
                  <a:off x="0" y="1075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8072" name="Group 25"/>
              <p:cNvGrpSpPr>
                <a:grpSpLocks/>
              </p:cNvGrpSpPr>
              <p:nvPr/>
            </p:nvGrpSpPr>
            <p:grpSpPr bwMode="auto">
              <a:xfrm>
                <a:off x="1380" y="1075"/>
                <a:ext cx="776" cy="461"/>
                <a:chOff x="1380" y="1075"/>
                <a:chExt cx="776" cy="461"/>
              </a:xfrm>
            </p:grpSpPr>
            <p:sp>
              <p:nvSpPr>
                <p:cNvPr id="258091" name="Rectangle 26"/>
                <p:cNvSpPr>
                  <a:spLocks noChangeArrowheads="1"/>
                </p:cNvSpPr>
                <p:nvPr/>
              </p:nvSpPr>
              <p:spPr bwMode="auto">
                <a:xfrm>
                  <a:off x="1408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84.0%</a:t>
                  </a:r>
                  <a:endParaRPr lang="nl-NL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8092" name="Rectangle 27"/>
                <p:cNvSpPr>
                  <a:spLocks noChangeArrowheads="1"/>
                </p:cNvSpPr>
                <p:nvPr/>
              </p:nvSpPr>
              <p:spPr bwMode="auto">
                <a:xfrm>
                  <a:off x="1380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8073" name="Group 28"/>
              <p:cNvGrpSpPr>
                <a:grpSpLocks/>
              </p:cNvGrpSpPr>
              <p:nvPr/>
            </p:nvGrpSpPr>
            <p:grpSpPr bwMode="auto">
              <a:xfrm>
                <a:off x="2156" y="1075"/>
                <a:ext cx="776" cy="461"/>
                <a:chOff x="2156" y="1075"/>
                <a:chExt cx="776" cy="461"/>
              </a:xfrm>
            </p:grpSpPr>
            <p:sp>
              <p:nvSpPr>
                <p:cNvPr id="258089" name="Rectangle 29"/>
                <p:cNvSpPr>
                  <a:spLocks noChangeArrowheads="1"/>
                </p:cNvSpPr>
                <p:nvPr/>
              </p:nvSpPr>
              <p:spPr bwMode="auto">
                <a:xfrm>
                  <a:off x="2184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65.3%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8090" name="Rectangle 30"/>
                <p:cNvSpPr>
                  <a:spLocks noChangeArrowheads="1"/>
                </p:cNvSpPr>
                <p:nvPr/>
              </p:nvSpPr>
              <p:spPr bwMode="auto">
                <a:xfrm>
                  <a:off x="2156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8074" name="Group 31"/>
              <p:cNvGrpSpPr>
                <a:grpSpLocks/>
              </p:cNvGrpSpPr>
              <p:nvPr/>
            </p:nvGrpSpPr>
            <p:grpSpPr bwMode="auto">
              <a:xfrm>
                <a:off x="2932" y="1075"/>
                <a:ext cx="776" cy="461"/>
                <a:chOff x="2932" y="1075"/>
                <a:chExt cx="776" cy="461"/>
              </a:xfrm>
            </p:grpSpPr>
            <p:sp>
              <p:nvSpPr>
                <p:cNvPr id="258087" name="Rectangle 32"/>
                <p:cNvSpPr>
                  <a:spLocks noChangeArrowheads="1"/>
                </p:cNvSpPr>
                <p:nvPr/>
              </p:nvSpPr>
              <p:spPr bwMode="auto">
                <a:xfrm>
                  <a:off x="2960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51.9%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8088" name="Rectangle 33"/>
                <p:cNvSpPr>
                  <a:spLocks noChangeArrowheads="1"/>
                </p:cNvSpPr>
                <p:nvPr/>
              </p:nvSpPr>
              <p:spPr bwMode="auto">
                <a:xfrm>
                  <a:off x="2932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8075" name="Group 34"/>
              <p:cNvGrpSpPr>
                <a:grpSpLocks/>
              </p:cNvGrpSpPr>
              <p:nvPr/>
            </p:nvGrpSpPr>
            <p:grpSpPr bwMode="auto">
              <a:xfrm>
                <a:off x="0" y="1536"/>
                <a:ext cx="1380" cy="461"/>
                <a:chOff x="0" y="1536"/>
                <a:chExt cx="1380" cy="461"/>
              </a:xfrm>
            </p:grpSpPr>
            <p:sp>
              <p:nvSpPr>
                <p:cNvPr id="258085" name="Rectangle 35"/>
                <p:cNvSpPr>
                  <a:spLocks noChangeArrowheads="1"/>
                </p:cNvSpPr>
                <p:nvPr/>
              </p:nvSpPr>
              <p:spPr bwMode="auto">
                <a:xfrm>
                  <a:off x="28" y="1536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GRAMMATICAL     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8086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1536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8076" name="Group 37"/>
              <p:cNvGrpSpPr>
                <a:grpSpLocks/>
              </p:cNvGrpSpPr>
              <p:nvPr/>
            </p:nvGrpSpPr>
            <p:grpSpPr bwMode="auto">
              <a:xfrm>
                <a:off x="1380" y="1536"/>
                <a:ext cx="776" cy="461"/>
                <a:chOff x="1380" y="1536"/>
                <a:chExt cx="776" cy="461"/>
              </a:xfrm>
            </p:grpSpPr>
            <p:sp>
              <p:nvSpPr>
                <p:cNvPr id="258083" name="Rectangle 38"/>
                <p:cNvSpPr>
                  <a:spLocks noChangeArrowheads="1"/>
                </p:cNvSpPr>
                <p:nvPr/>
              </p:nvSpPr>
              <p:spPr bwMode="auto">
                <a:xfrm>
                  <a:off x="1408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16.0%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8084" name="Rectangle 39"/>
                <p:cNvSpPr>
                  <a:spLocks noChangeArrowheads="1"/>
                </p:cNvSpPr>
                <p:nvPr/>
              </p:nvSpPr>
              <p:spPr bwMode="auto">
                <a:xfrm>
                  <a:off x="1380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8077" name="Group 40"/>
              <p:cNvGrpSpPr>
                <a:grpSpLocks/>
              </p:cNvGrpSpPr>
              <p:nvPr/>
            </p:nvGrpSpPr>
            <p:grpSpPr bwMode="auto">
              <a:xfrm>
                <a:off x="2156" y="1536"/>
                <a:ext cx="776" cy="461"/>
                <a:chOff x="2156" y="1536"/>
                <a:chExt cx="776" cy="461"/>
              </a:xfrm>
            </p:grpSpPr>
            <p:sp>
              <p:nvSpPr>
                <p:cNvPr id="258081" name="Rectangle 41"/>
                <p:cNvSpPr>
                  <a:spLocks noChangeArrowheads="1"/>
                </p:cNvSpPr>
                <p:nvPr/>
              </p:nvSpPr>
              <p:spPr bwMode="auto">
                <a:xfrm>
                  <a:off x="2184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34.7%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8082" name="Rectangle 42"/>
                <p:cNvSpPr>
                  <a:spLocks noChangeArrowheads="1"/>
                </p:cNvSpPr>
                <p:nvPr/>
              </p:nvSpPr>
              <p:spPr bwMode="auto">
                <a:xfrm>
                  <a:off x="2156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8078" name="Group 43"/>
              <p:cNvGrpSpPr>
                <a:grpSpLocks/>
              </p:cNvGrpSpPr>
              <p:nvPr/>
            </p:nvGrpSpPr>
            <p:grpSpPr bwMode="auto">
              <a:xfrm>
                <a:off x="2932" y="1536"/>
                <a:ext cx="776" cy="461"/>
                <a:chOff x="2932" y="1536"/>
                <a:chExt cx="776" cy="461"/>
              </a:xfrm>
            </p:grpSpPr>
            <p:sp>
              <p:nvSpPr>
                <p:cNvPr id="258079" name="Rectangle 44"/>
                <p:cNvSpPr>
                  <a:spLocks noChangeArrowheads="1"/>
                </p:cNvSpPr>
                <p:nvPr/>
              </p:nvSpPr>
              <p:spPr bwMode="auto">
                <a:xfrm>
                  <a:off x="2960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48.1%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8080" name="Rectangle 45"/>
                <p:cNvSpPr>
                  <a:spLocks noChangeArrowheads="1"/>
                </p:cNvSpPr>
                <p:nvPr/>
              </p:nvSpPr>
              <p:spPr bwMode="auto">
                <a:xfrm>
                  <a:off x="2932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58066" name="Rectangle 46"/>
            <p:cNvSpPr>
              <a:spLocks noChangeArrowheads="1"/>
            </p:cNvSpPr>
            <p:nvPr/>
          </p:nvSpPr>
          <p:spPr bwMode="auto">
            <a:xfrm>
              <a:off x="-3" y="611"/>
              <a:ext cx="3714" cy="1389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8059" name="Text Box 47"/>
          <p:cNvSpPr txBox="1">
            <a:spLocks noChangeArrowheads="1"/>
          </p:cNvSpPr>
          <p:nvPr/>
        </p:nvSpPr>
        <p:spPr bwMode="auto">
          <a:xfrm>
            <a:off x="7659688" y="3817938"/>
            <a:ext cx="87471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9600">
                <a:solidFill>
                  <a:schemeClr val="hlink"/>
                </a:solidFill>
              </a:rPr>
              <a:t>?</a:t>
            </a:r>
            <a:endParaRPr lang="nl-NL" sz="9600">
              <a:solidFill>
                <a:schemeClr val="hlink"/>
              </a:solidFill>
            </a:endParaRPr>
          </a:p>
        </p:txBody>
      </p:sp>
      <p:sp>
        <p:nvSpPr>
          <p:cNvPr id="258060" name="Text Box 48"/>
          <p:cNvSpPr txBox="1">
            <a:spLocks noChangeArrowheads="1"/>
          </p:cNvSpPr>
          <p:nvPr/>
        </p:nvSpPr>
        <p:spPr bwMode="auto">
          <a:xfrm>
            <a:off x="5867400" y="2614613"/>
            <a:ext cx="47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&gt;</a:t>
            </a:r>
          </a:p>
        </p:txBody>
      </p:sp>
      <p:sp>
        <p:nvSpPr>
          <p:cNvPr id="258061" name="Text Box 49"/>
          <p:cNvSpPr txBox="1">
            <a:spLocks noChangeArrowheads="1"/>
          </p:cNvSpPr>
          <p:nvPr/>
        </p:nvSpPr>
        <p:spPr bwMode="auto">
          <a:xfrm>
            <a:off x="4614863" y="2614613"/>
            <a:ext cx="4746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&gt;</a:t>
            </a:r>
          </a:p>
        </p:txBody>
      </p:sp>
      <p:sp>
        <p:nvSpPr>
          <p:cNvPr id="258062" name="Text Box 50"/>
          <p:cNvSpPr txBox="1">
            <a:spLocks noChangeArrowheads="1"/>
          </p:cNvSpPr>
          <p:nvPr/>
        </p:nvSpPr>
        <p:spPr bwMode="auto">
          <a:xfrm>
            <a:off x="5834063" y="4138613"/>
            <a:ext cx="4746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&lt;</a:t>
            </a:r>
          </a:p>
        </p:txBody>
      </p:sp>
      <p:sp>
        <p:nvSpPr>
          <p:cNvPr id="258063" name="Text Box 51"/>
          <p:cNvSpPr txBox="1">
            <a:spLocks noChangeArrowheads="1"/>
          </p:cNvSpPr>
          <p:nvPr/>
        </p:nvSpPr>
        <p:spPr bwMode="auto">
          <a:xfrm>
            <a:off x="4589463" y="4138613"/>
            <a:ext cx="4746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&lt;</a:t>
            </a:r>
          </a:p>
        </p:txBody>
      </p:sp>
      <p:sp>
        <p:nvSpPr>
          <p:cNvPr id="258064" name="Rectangle 52"/>
          <p:cNvSpPr>
            <a:spLocks noChangeArrowheads="1"/>
          </p:cNvSpPr>
          <p:nvPr/>
        </p:nvSpPr>
        <p:spPr bwMode="auto">
          <a:xfrm>
            <a:off x="3635375" y="4149725"/>
            <a:ext cx="3744913" cy="7921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5907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F67056-92BB-984B-901E-9C54B302B598}" type="slidenum">
              <a:rPr lang="en-US" smtClean="0"/>
              <a:pPr/>
              <a:t>238</a:t>
            </a:fld>
            <a:endParaRPr lang="en-US" smtClean="0"/>
          </a:p>
        </p:txBody>
      </p:sp>
      <p:sp>
        <p:nvSpPr>
          <p:cNvPr id="259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</a:t>
            </a:r>
            <a:endParaRPr lang="en-GB"/>
          </a:p>
        </p:txBody>
      </p:sp>
      <p:sp>
        <p:nvSpPr>
          <p:cNvPr id="259077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59078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59081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59083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59153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54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084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59151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52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085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59149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50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086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59147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48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087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59145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46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088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59143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44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089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59141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42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090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59139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40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091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59137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38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092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59135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36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093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59133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34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094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59131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32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095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59129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DisMrk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30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096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59127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28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097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59125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26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098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59123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24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099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59121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22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100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59119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20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101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59117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18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102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59115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16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103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59113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14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104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59111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12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105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59109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10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9106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59107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59108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59082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9079" name="Rectangle 79"/>
          <p:cNvSpPr>
            <a:spLocks noChangeArrowheads="1"/>
          </p:cNvSpPr>
          <p:nvPr/>
        </p:nvSpPr>
        <p:spPr bwMode="auto">
          <a:xfrm>
            <a:off x="3175" y="5764213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59080" name="Text Box 80"/>
          <p:cNvSpPr txBox="1">
            <a:spLocks noChangeArrowheads="1"/>
          </p:cNvSpPr>
          <p:nvPr/>
        </p:nvSpPr>
        <p:spPr bwMode="auto">
          <a:xfrm>
            <a:off x="6675438" y="2547938"/>
            <a:ext cx="2057400" cy="159067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400"/>
              <a:t>N.B.</a:t>
            </a:r>
          </a:p>
          <a:p>
            <a:pPr algn="ctr" eaLnBrk="1" hangingPunct="1"/>
            <a:r>
              <a:rPr lang="en-GB" sz="2400" i="1">
                <a:solidFill>
                  <a:schemeClr val="hlink"/>
                </a:solidFill>
              </a:rPr>
              <a:t>ABSOLUTE:</a:t>
            </a:r>
          </a:p>
          <a:p>
            <a:pPr algn="ctr" eaLnBrk="1" hangingPunct="1"/>
            <a:r>
              <a:rPr lang="en-GB" sz="2400" i="1">
                <a:solidFill>
                  <a:schemeClr val="hlink"/>
                </a:solidFill>
              </a:rPr>
              <a:t>no</a:t>
            </a:r>
          </a:p>
          <a:p>
            <a:pPr algn="ctr" eaLnBrk="1" hangingPunct="1"/>
            <a:r>
              <a:rPr lang="en-GB" sz="2400" i="1">
                <a:solidFill>
                  <a:schemeClr val="hlink"/>
                </a:solidFill>
              </a:rPr>
              <a:t>competition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600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72EAD7-F914-0147-B21D-013007AB6456}" type="slidenum">
              <a:rPr lang="en-US" smtClean="0"/>
              <a:pPr/>
              <a:t>239</a:t>
            </a:fld>
            <a:endParaRPr lang="en-US" smtClean="0"/>
          </a:p>
        </p:txBody>
      </p:sp>
      <p:sp>
        <p:nvSpPr>
          <p:cNvPr id="260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</a:t>
            </a:r>
            <a:endParaRPr lang="en-GB"/>
          </a:p>
        </p:txBody>
      </p:sp>
      <p:sp>
        <p:nvSpPr>
          <p:cNvPr id="260101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60102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60106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60108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60178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79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09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60176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77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10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60174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75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11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60172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73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12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60170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71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13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60168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69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14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60166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67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15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60164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240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60165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16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60162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63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17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60160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61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18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60158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59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19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60156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57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20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60154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DisMrk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55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21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60152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53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22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60150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51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23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60148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49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24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60146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Subord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47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25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60144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45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26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60142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43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27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60140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41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28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60138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39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29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60136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37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30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60134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35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0131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60132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0133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60107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0103" name="Rectangle 79"/>
          <p:cNvSpPr>
            <a:spLocks noChangeArrowheads="1"/>
          </p:cNvSpPr>
          <p:nvPr/>
        </p:nvSpPr>
        <p:spPr bwMode="auto">
          <a:xfrm>
            <a:off x="3175" y="5764213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60104" name="Text Box 80"/>
          <p:cNvSpPr txBox="1">
            <a:spLocks noChangeArrowheads="1"/>
          </p:cNvSpPr>
          <p:nvPr/>
        </p:nvSpPr>
        <p:spPr bwMode="auto">
          <a:xfrm>
            <a:off x="6781800" y="2547938"/>
            <a:ext cx="1843088" cy="8604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400"/>
              <a:t>N.B.</a:t>
            </a:r>
          </a:p>
          <a:p>
            <a:pPr algn="ctr" eaLnBrk="1" hangingPunct="1"/>
            <a:r>
              <a:rPr lang="en-GB" sz="2400" i="1">
                <a:solidFill>
                  <a:schemeClr val="hlink"/>
                </a:solidFill>
              </a:rPr>
              <a:t>ABSOLUTE</a:t>
            </a:r>
          </a:p>
        </p:txBody>
      </p:sp>
      <p:sp>
        <p:nvSpPr>
          <p:cNvPr id="260105" name="Oval 81"/>
          <p:cNvSpPr>
            <a:spLocks noChangeArrowheads="1"/>
          </p:cNvSpPr>
          <p:nvPr/>
        </p:nvSpPr>
        <p:spPr bwMode="auto">
          <a:xfrm>
            <a:off x="5003800" y="2743200"/>
            <a:ext cx="1368425" cy="7207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993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6DEF33B-5C11-C942-B7A4-1E5F6E191A16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39940" name="Text Box 2"/>
          <p:cNvSpPr txBox="1">
            <a:spLocks noChangeArrowheads="1"/>
          </p:cNvSpPr>
          <p:nvPr/>
        </p:nvSpPr>
        <p:spPr bwMode="auto">
          <a:xfrm>
            <a:off x="1339850" y="2422525"/>
            <a:ext cx="27559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1. Method</a:t>
            </a:r>
          </a:p>
          <a:p>
            <a:pPr marL="457200" indent="-457200" eaLnBrk="1" hangingPunct="1"/>
            <a:r>
              <a:rPr lang="en-US" sz="3200" b="0">
                <a:solidFill>
                  <a:srgbClr val="FF0000"/>
                </a:solidFill>
              </a:rPr>
              <a:t>2. Hypotheses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3. Languages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4. Data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5. Analysis</a:t>
            </a:r>
          </a:p>
          <a:p>
            <a:pPr marL="457200" indent="-457200" eaLnBrk="1" hangingPunct="1"/>
            <a:r>
              <a:rPr lang="en-US" sz="3200" b="0">
                <a:solidFill>
                  <a:schemeClr val="tx2"/>
                </a:solidFill>
              </a:rPr>
              <a:t>6. </a:t>
            </a:r>
            <a:r>
              <a:rPr lang="en-US" sz="3200" b="0">
                <a:solidFill>
                  <a:schemeClr val="hlink"/>
                </a:solidFill>
              </a:rPr>
              <a:t>Conclusion</a:t>
            </a:r>
            <a:endParaRPr lang="nl-NL" sz="3200" b="0">
              <a:solidFill>
                <a:schemeClr val="hlink"/>
              </a:solidFill>
            </a:endParaRPr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Overview</a:t>
            </a:r>
            <a:endParaRPr lang="nl-NL"/>
          </a:p>
        </p:txBody>
      </p:sp>
      <p:sp>
        <p:nvSpPr>
          <p:cNvPr id="39942" name="AutoShape 4"/>
          <p:cNvSpPr>
            <a:spLocks noChangeArrowheads="1"/>
          </p:cNvSpPr>
          <p:nvPr/>
        </p:nvSpPr>
        <p:spPr bwMode="auto">
          <a:xfrm flipV="1">
            <a:off x="4114800" y="2743200"/>
            <a:ext cx="627063" cy="2651125"/>
          </a:xfrm>
          <a:prstGeom prst="curvedLeftArrow">
            <a:avLst>
              <a:gd name="adj1" fmla="val 78235"/>
              <a:gd name="adj2" fmla="val 156489"/>
              <a:gd name="adj3" fmla="val 3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6112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7A410E-4161-A646-B9EA-B28049427D64}" type="slidenum">
              <a:rPr lang="en-US" smtClean="0"/>
              <a:pPr/>
              <a:t>240</a:t>
            </a:fld>
            <a:endParaRPr lang="en-US" smtClean="0"/>
          </a:p>
        </p:txBody>
      </p:sp>
      <p:sp>
        <p:nvSpPr>
          <p:cNvPr id="261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</a:t>
            </a:r>
            <a:endParaRPr lang="en-GB"/>
          </a:p>
        </p:txBody>
      </p:sp>
      <p:sp>
        <p:nvSpPr>
          <p:cNvPr id="261125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61126" name="Group 4"/>
          <p:cNvGrpSpPr>
            <a:grpSpLocks/>
          </p:cNvGrpSpPr>
          <p:nvPr/>
        </p:nvGrpSpPr>
        <p:grpSpPr bwMode="auto">
          <a:xfrm>
            <a:off x="755650" y="2060575"/>
            <a:ext cx="5730875" cy="4400550"/>
            <a:chOff x="-3" y="804"/>
            <a:chExt cx="3610" cy="2772"/>
          </a:xfrm>
        </p:grpSpPr>
        <p:grpSp>
          <p:nvGrpSpPr>
            <p:cNvPr id="261130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61132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61202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203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33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61200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201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34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61198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199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35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61196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197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36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61194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195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37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61192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193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38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61190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191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39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61188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189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40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61186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187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41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61184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185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42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61182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61183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43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61180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181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44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61178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DisMrk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179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45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61176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177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46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61174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175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47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61172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173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48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61170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Subord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171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49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61168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169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50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61166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167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51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61164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165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52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61162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163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53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61160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161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54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61158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159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1155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61156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1157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61131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1127" name="Rectangle 79"/>
          <p:cNvSpPr>
            <a:spLocks noChangeArrowheads="1"/>
          </p:cNvSpPr>
          <p:nvPr/>
        </p:nvSpPr>
        <p:spPr bwMode="auto">
          <a:xfrm>
            <a:off x="3175" y="5764213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61128" name="Text Box 80"/>
          <p:cNvSpPr txBox="1">
            <a:spLocks noChangeArrowheads="1"/>
          </p:cNvSpPr>
          <p:nvPr/>
        </p:nvSpPr>
        <p:spPr bwMode="auto">
          <a:xfrm>
            <a:off x="6781800" y="2547938"/>
            <a:ext cx="1843088" cy="8604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400"/>
              <a:t>N.B.</a:t>
            </a:r>
          </a:p>
          <a:p>
            <a:pPr algn="ctr" eaLnBrk="1" hangingPunct="1"/>
            <a:r>
              <a:rPr lang="en-GB" sz="2400" i="1">
                <a:solidFill>
                  <a:schemeClr val="hlink"/>
                </a:solidFill>
              </a:rPr>
              <a:t>ABSOLUTE</a:t>
            </a:r>
          </a:p>
        </p:txBody>
      </p:sp>
      <p:sp>
        <p:nvSpPr>
          <p:cNvPr id="261129" name="Oval 81"/>
          <p:cNvSpPr>
            <a:spLocks noChangeArrowheads="1"/>
          </p:cNvSpPr>
          <p:nvPr/>
        </p:nvSpPr>
        <p:spPr bwMode="auto">
          <a:xfrm>
            <a:off x="3635375" y="3429000"/>
            <a:ext cx="1368425" cy="7207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6214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CE4909-D7A2-A94E-B398-C7EFBEC60C1F}" type="slidenum">
              <a:rPr lang="en-US" smtClean="0"/>
              <a:pPr/>
              <a:t>241</a:t>
            </a:fld>
            <a:endParaRPr lang="en-US" smtClean="0"/>
          </a:p>
        </p:txBody>
      </p:sp>
      <p:sp>
        <p:nvSpPr>
          <p:cNvPr id="262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</a:t>
            </a:r>
            <a:endParaRPr lang="en-GB"/>
          </a:p>
        </p:txBody>
      </p:sp>
      <p:sp>
        <p:nvSpPr>
          <p:cNvPr id="262149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62150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62154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62156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62226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227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57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62224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225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58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62222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223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59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62220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221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60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62218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219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61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62216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217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62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62214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215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63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62212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213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64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62210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211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65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62208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209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66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62206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207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67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62204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205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68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62202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DisMrk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203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69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62200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201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70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62198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199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71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62196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62197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72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62194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Subord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195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73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62192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193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74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62190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191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75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62188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189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76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62186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187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77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62184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185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78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62182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183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2179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62180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2181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62155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2151" name="Rectangle 79"/>
          <p:cNvSpPr>
            <a:spLocks noChangeArrowheads="1"/>
          </p:cNvSpPr>
          <p:nvPr/>
        </p:nvSpPr>
        <p:spPr bwMode="auto">
          <a:xfrm>
            <a:off x="3175" y="5764213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62152" name="Text Box 80"/>
          <p:cNvSpPr txBox="1">
            <a:spLocks noChangeArrowheads="1"/>
          </p:cNvSpPr>
          <p:nvPr/>
        </p:nvSpPr>
        <p:spPr bwMode="auto">
          <a:xfrm>
            <a:off x="6781800" y="2547938"/>
            <a:ext cx="1843088" cy="8604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400"/>
              <a:t>N.B.</a:t>
            </a:r>
          </a:p>
          <a:p>
            <a:pPr algn="ctr" eaLnBrk="1" hangingPunct="1"/>
            <a:r>
              <a:rPr lang="en-GB" sz="2400" i="1">
                <a:solidFill>
                  <a:schemeClr val="hlink"/>
                </a:solidFill>
              </a:rPr>
              <a:t>ABSOLUTE</a:t>
            </a:r>
          </a:p>
        </p:txBody>
      </p:sp>
      <p:sp>
        <p:nvSpPr>
          <p:cNvPr id="262153" name="Oval 81"/>
          <p:cNvSpPr>
            <a:spLocks noChangeArrowheads="1"/>
          </p:cNvSpPr>
          <p:nvPr/>
        </p:nvSpPr>
        <p:spPr bwMode="auto">
          <a:xfrm>
            <a:off x="4932363" y="4149725"/>
            <a:ext cx="1368425" cy="7207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6317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172BF64-FB2A-F745-91DA-FBB1D844FEDA}" type="slidenum">
              <a:rPr lang="en-US" smtClean="0"/>
              <a:pPr/>
              <a:t>242</a:t>
            </a:fld>
            <a:endParaRPr lang="en-US" smtClean="0"/>
          </a:p>
        </p:txBody>
      </p:sp>
      <p:sp>
        <p:nvSpPr>
          <p:cNvPr id="263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</a:t>
            </a:r>
            <a:endParaRPr lang="en-GB"/>
          </a:p>
        </p:txBody>
      </p:sp>
      <p:sp>
        <p:nvSpPr>
          <p:cNvPr id="263173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63174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63178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63180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63250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3251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181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63248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3249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182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63246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3247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183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63244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3245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184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63242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3243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185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63240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3241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186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63238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3239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187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63236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3237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188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63234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3235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189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63232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3233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190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63230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3231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191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63228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3229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192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63226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DisMrk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3227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193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63224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3225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194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63222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3223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195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63220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3221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196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63218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Subord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3219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197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63216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3217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198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63214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 dirty="0">
                      <a:solidFill>
                        <a:srgbClr val="FF0000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2400" b="0" dirty="0">
                    <a:solidFill>
                      <a:srgbClr val="FF0000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 dirty="0">
                    <a:latin typeface="Times New Roman" pitchFamily="-105" charset="0"/>
                  </a:endParaRPr>
                </a:p>
              </p:txBody>
            </p:sp>
            <p:sp>
              <p:nvSpPr>
                <p:cNvPr id="263215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199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63212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63213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200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63210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3211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201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63208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3209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202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63206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3207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3203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63204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3205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63179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3175" name="Rectangle 79"/>
          <p:cNvSpPr>
            <a:spLocks noChangeArrowheads="1"/>
          </p:cNvSpPr>
          <p:nvPr/>
        </p:nvSpPr>
        <p:spPr bwMode="auto">
          <a:xfrm>
            <a:off x="3175" y="5764213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63176" name="Text Box 80"/>
          <p:cNvSpPr txBox="1">
            <a:spLocks noChangeArrowheads="1"/>
          </p:cNvSpPr>
          <p:nvPr/>
        </p:nvSpPr>
        <p:spPr bwMode="auto">
          <a:xfrm>
            <a:off x="6781800" y="2547938"/>
            <a:ext cx="1843088" cy="8604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400"/>
              <a:t>N.B.</a:t>
            </a:r>
          </a:p>
          <a:p>
            <a:pPr algn="ctr" eaLnBrk="1" hangingPunct="1"/>
            <a:r>
              <a:rPr lang="en-GB" sz="2400" i="1">
                <a:solidFill>
                  <a:schemeClr val="hlink"/>
                </a:solidFill>
              </a:rPr>
              <a:t>ABSOLUTE</a:t>
            </a:r>
          </a:p>
        </p:txBody>
      </p:sp>
      <p:sp>
        <p:nvSpPr>
          <p:cNvPr id="263177" name="Oval 81"/>
          <p:cNvSpPr>
            <a:spLocks noChangeArrowheads="1"/>
          </p:cNvSpPr>
          <p:nvPr/>
        </p:nvSpPr>
        <p:spPr bwMode="auto">
          <a:xfrm>
            <a:off x="3657600" y="4868863"/>
            <a:ext cx="2570163" cy="7207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6419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FEF1FBF-8EDE-7041-8D04-30BAB53B6462}" type="slidenum">
              <a:rPr lang="en-US" smtClean="0"/>
              <a:pPr/>
              <a:t>243</a:t>
            </a:fld>
            <a:endParaRPr lang="en-US" smtClean="0"/>
          </a:p>
        </p:txBody>
      </p:sp>
      <p:sp>
        <p:nvSpPr>
          <p:cNvPr id="264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</a:t>
            </a:r>
            <a:endParaRPr lang="en-GB"/>
          </a:p>
        </p:txBody>
      </p:sp>
      <p:sp>
        <p:nvSpPr>
          <p:cNvPr id="264197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64198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64202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64204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64274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4275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05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64272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4273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06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64270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4271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07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64268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4269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08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64266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4267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09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64264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4265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10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64262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4263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11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64260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64261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12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64258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4259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13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64256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4257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14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64254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64255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15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64252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4253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16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64250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DisMrk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4251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17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64248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4249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18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64246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4247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19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64244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4245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20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64242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4243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21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64240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4241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22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64238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4239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23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64236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4237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24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64234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4235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25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64232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4233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26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64230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4231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4227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64228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…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4229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64203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4199" name="Rectangle 79"/>
          <p:cNvSpPr>
            <a:spLocks noChangeArrowheads="1"/>
          </p:cNvSpPr>
          <p:nvPr/>
        </p:nvSpPr>
        <p:spPr bwMode="auto">
          <a:xfrm>
            <a:off x="3175" y="5764213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64200" name="Text Box 80"/>
          <p:cNvSpPr txBox="1">
            <a:spLocks noChangeArrowheads="1"/>
          </p:cNvSpPr>
          <p:nvPr/>
        </p:nvSpPr>
        <p:spPr bwMode="auto">
          <a:xfrm>
            <a:off x="6781800" y="2547938"/>
            <a:ext cx="1843088" cy="8604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400"/>
              <a:t>N.B.</a:t>
            </a:r>
          </a:p>
          <a:p>
            <a:pPr algn="ctr" eaLnBrk="1" hangingPunct="1"/>
            <a:r>
              <a:rPr lang="en-GB" sz="2400" i="1">
                <a:solidFill>
                  <a:schemeClr val="hlink"/>
                </a:solidFill>
              </a:rPr>
              <a:t>ABSOLUTE</a:t>
            </a:r>
          </a:p>
        </p:txBody>
      </p:sp>
      <p:sp>
        <p:nvSpPr>
          <p:cNvPr id="264201" name="Oval 82"/>
          <p:cNvSpPr>
            <a:spLocks noChangeArrowheads="1"/>
          </p:cNvSpPr>
          <p:nvPr/>
        </p:nvSpPr>
        <p:spPr bwMode="auto">
          <a:xfrm rot="-1672961">
            <a:off x="3492500" y="2781300"/>
            <a:ext cx="2952750" cy="1295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652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A8EB7E-F92F-F243-8E40-72B76A3FCE69}" type="slidenum">
              <a:rPr lang="en-US" smtClean="0"/>
              <a:pPr/>
              <a:t>244</a:t>
            </a:fld>
            <a:endParaRPr lang="en-US" smtClean="0"/>
          </a:p>
        </p:txBody>
      </p:sp>
      <p:sp>
        <p:nvSpPr>
          <p:cNvPr id="265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 I</a:t>
            </a:r>
            <a:endParaRPr lang="en-GB"/>
          </a:p>
        </p:txBody>
      </p:sp>
      <p:sp>
        <p:nvSpPr>
          <p:cNvPr id="265221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65222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65229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65231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65301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5302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32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65299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5300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33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65297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5298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34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65295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65296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35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65293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r>
                    <a:rPr lang="en-US" sz="2400">
                      <a:solidFill>
                        <a:schemeClr val="hlink"/>
                      </a:solidFill>
                      <a:latin typeface="Times New Roman" pitchFamily="-105" charset="0"/>
                    </a:rPr>
                    <a:t>( = PREP)</a:t>
                  </a:r>
                  <a:endParaRPr lang="nl-NL" sz="240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65294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36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65291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rgbClr val="10D419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2400" b="0">
                    <a:solidFill>
                      <a:srgbClr val="10D419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rgbClr val="10D419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65292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37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65289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rgbClr val="10D419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2400">
                    <a:solidFill>
                      <a:srgbClr val="10D419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5290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38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65287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65288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39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65285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5286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40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65283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5284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41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65281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5282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42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65279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5280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43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65277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5278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44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65275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5276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45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65273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5274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46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65271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5272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47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65269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5270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48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65267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5268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49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65265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5266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50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65263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5264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51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65261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Conj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5262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52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65259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5260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53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65257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5258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5254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65255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5256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65230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5223" name="Rectangle 79"/>
          <p:cNvSpPr>
            <a:spLocks noChangeArrowheads="1"/>
          </p:cNvSpPr>
          <p:nvPr/>
        </p:nvSpPr>
        <p:spPr bwMode="auto">
          <a:xfrm>
            <a:off x="3175" y="5764213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65224" name="Oval 80"/>
          <p:cNvSpPr>
            <a:spLocks noChangeArrowheads="1"/>
          </p:cNvSpPr>
          <p:nvPr/>
        </p:nvSpPr>
        <p:spPr bwMode="auto">
          <a:xfrm>
            <a:off x="5029200" y="27432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5225" name="Rectangle 81"/>
          <p:cNvSpPr>
            <a:spLocks noChangeArrowheads="1"/>
          </p:cNvSpPr>
          <p:nvPr/>
        </p:nvSpPr>
        <p:spPr bwMode="auto">
          <a:xfrm>
            <a:off x="457200" y="3625850"/>
            <a:ext cx="6477000" cy="297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5226" name="Text Box 82"/>
          <p:cNvSpPr txBox="1">
            <a:spLocks noChangeArrowheads="1"/>
          </p:cNvSpPr>
          <p:nvPr/>
        </p:nvSpPr>
        <p:spPr bwMode="auto">
          <a:xfrm>
            <a:off x="6716713" y="4144963"/>
            <a:ext cx="2049462" cy="1570037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400" b="0"/>
              <a:t>ALL</a:t>
            </a:r>
          </a:p>
          <a:p>
            <a:pPr algn="ctr" eaLnBrk="1" hangingPunct="1"/>
            <a:r>
              <a:rPr lang="en-GB" sz="2400" b="0"/>
              <a:t>INFORMANTS</a:t>
            </a:r>
          </a:p>
          <a:p>
            <a:pPr algn="ctr" eaLnBrk="1" hangingPunct="1"/>
            <a:r>
              <a:rPr lang="en-GB" sz="2400" b="0"/>
              <a:t>BOTH</a:t>
            </a:r>
          </a:p>
          <a:p>
            <a:pPr algn="ctr" eaLnBrk="1" hangingPunct="1"/>
            <a:r>
              <a:rPr lang="en-GB" sz="2400" b="0"/>
              <a:t>DIALECTS</a:t>
            </a:r>
          </a:p>
        </p:txBody>
      </p:sp>
      <p:sp>
        <p:nvSpPr>
          <p:cNvPr id="265227" name="Oval 84"/>
          <p:cNvSpPr>
            <a:spLocks noChangeArrowheads="1"/>
          </p:cNvSpPr>
          <p:nvPr/>
        </p:nvSpPr>
        <p:spPr bwMode="auto">
          <a:xfrm>
            <a:off x="2411413" y="2781300"/>
            <a:ext cx="2305050" cy="503238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5228" name="Right Arrow 86"/>
          <p:cNvSpPr>
            <a:spLocks noChangeArrowheads="1"/>
          </p:cNvSpPr>
          <p:nvPr/>
        </p:nvSpPr>
        <p:spPr bwMode="auto">
          <a:xfrm rot="2687814">
            <a:off x="6280150" y="3395663"/>
            <a:ext cx="990600" cy="533400"/>
          </a:xfrm>
          <a:prstGeom prst="rightArrow">
            <a:avLst>
              <a:gd name="adj1" fmla="val 50000"/>
              <a:gd name="adj2" fmla="val 49997"/>
            </a:avLst>
          </a:prstGeom>
          <a:solidFill>
            <a:srgbClr val="FFCF0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662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F1EA43-EBBE-6C41-A436-767F845A76AF}" type="slidenum">
              <a:rPr lang="en-US" smtClean="0"/>
              <a:pPr/>
              <a:t>245</a:t>
            </a:fld>
            <a:endParaRPr lang="en-US" smtClean="0"/>
          </a:p>
        </p:txBody>
      </p:sp>
      <p:sp>
        <p:nvSpPr>
          <p:cNvPr id="266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 I</a:t>
            </a:r>
            <a:endParaRPr lang="en-GB"/>
          </a:p>
        </p:txBody>
      </p:sp>
      <p:sp>
        <p:nvSpPr>
          <p:cNvPr id="266245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66246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66251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66253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66323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6324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54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66321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6322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55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66319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6320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56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66317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66318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57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66315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r>
                    <a:rPr lang="en-US" sz="2400">
                      <a:solidFill>
                        <a:schemeClr val="hlink"/>
                      </a:solidFill>
                      <a:latin typeface="Times New Roman" pitchFamily="-105" charset="0"/>
                    </a:rPr>
                    <a:t>( = PREP)</a:t>
                  </a:r>
                  <a:endParaRPr lang="nl-NL" sz="240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66316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58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66313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6314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59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66311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6312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60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66309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66310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61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66307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6308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62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66305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6306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63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66303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6304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64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66301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6302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65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66299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6300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66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66297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6298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67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66295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6296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68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66293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6294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69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66291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6292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70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66289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6290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71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66287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6288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72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66285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6286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73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66283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Conj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6284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74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66281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6282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75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66279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6280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276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66277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6278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66252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6247" name="Rectangle 79"/>
          <p:cNvSpPr>
            <a:spLocks noChangeArrowheads="1"/>
          </p:cNvSpPr>
          <p:nvPr/>
        </p:nvSpPr>
        <p:spPr bwMode="auto">
          <a:xfrm>
            <a:off x="3175" y="5764213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66248" name="Oval 80"/>
          <p:cNvSpPr>
            <a:spLocks noChangeArrowheads="1"/>
          </p:cNvSpPr>
          <p:nvPr/>
        </p:nvSpPr>
        <p:spPr bwMode="auto">
          <a:xfrm>
            <a:off x="5029200" y="27432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249" name="Rectangle 81"/>
          <p:cNvSpPr>
            <a:spLocks noChangeArrowheads="1"/>
          </p:cNvSpPr>
          <p:nvPr/>
        </p:nvSpPr>
        <p:spPr bwMode="auto">
          <a:xfrm>
            <a:off x="457200" y="3581400"/>
            <a:ext cx="6477000" cy="297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250" name="Text Box 82"/>
          <p:cNvSpPr txBox="1">
            <a:spLocks noChangeArrowheads="1"/>
          </p:cNvSpPr>
          <p:nvPr/>
        </p:nvSpPr>
        <p:spPr bwMode="auto">
          <a:xfrm>
            <a:off x="539750" y="3733800"/>
            <a:ext cx="1266825" cy="4953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2400"/>
              <a:t>Oto</a:t>
            </a:r>
            <a:r>
              <a:rPr lang="en-US" sz="2400"/>
              <a:t>mí:</a:t>
            </a:r>
            <a:endParaRPr lang="nl-NL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672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043D4DD-F81A-B54F-8B68-805DE10CDF2B}" type="slidenum">
              <a:rPr lang="en-US" smtClean="0"/>
              <a:pPr/>
              <a:t>246</a:t>
            </a:fld>
            <a:endParaRPr lang="en-US" smtClean="0"/>
          </a:p>
        </p:txBody>
      </p:sp>
      <p:sp>
        <p:nvSpPr>
          <p:cNvPr id="267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 I</a:t>
            </a:r>
            <a:endParaRPr lang="en-GB"/>
          </a:p>
        </p:txBody>
      </p:sp>
      <p:sp>
        <p:nvSpPr>
          <p:cNvPr id="267269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67270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67275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67277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67347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7348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278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67345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7346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279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67343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7344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280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67341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67342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281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67339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r>
                    <a:rPr lang="en-US" sz="2400">
                      <a:solidFill>
                        <a:schemeClr val="hlink"/>
                      </a:solidFill>
                      <a:latin typeface="Times New Roman" pitchFamily="-105" charset="0"/>
                    </a:rPr>
                    <a:t>( = PREP)</a:t>
                  </a:r>
                  <a:endParaRPr lang="nl-NL" sz="240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67340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282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67337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7338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283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67335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7336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284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67333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67334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285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67331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7332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286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67329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7330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287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67327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7328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288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67325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7326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289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67323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7324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290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67321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7322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291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67319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7320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292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67317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7318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293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67315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7316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294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67313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7314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295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67311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7312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296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67309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7310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297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67307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Conj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7308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298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67305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7306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299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67303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7304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7300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67301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7302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67276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7271" name="Rectangle 79"/>
          <p:cNvSpPr>
            <a:spLocks noChangeArrowheads="1"/>
          </p:cNvSpPr>
          <p:nvPr/>
        </p:nvSpPr>
        <p:spPr bwMode="auto">
          <a:xfrm>
            <a:off x="3175" y="5764213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67272" name="Oval 80"/>
          <p:cNvSpPr>
            <a:spLocks noChangeArrowheads="1"/>
          </p:cNvSpPr>
          <p:nvPr/>
        </p:nvSpPr>
        <p:spPr bwMode="auto">
          <a:xfrm>
            <a:off x="5029200" y="27432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7273" name="Rectangle 81"/>
          <p:cNvSpPr>
            <a:spLocks noChangeArrowheads="1"/>
          </p:cNvSpPr>
          <p:nvPr/>
        </p:nvSpPr>
        <p:spPr bwMode="auto">
          <a:xfrm>
            <a:off x="457200" y="3581400"/>
            <a:ext cx="6477000" cy="297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7274" name="Text Box 82"/>
          <p:cNvSpPr txBox="1">
            <a:spLocks noChangeArrowheads="1"/>
          </p:cNvSpPr>
          <p:nvPr/>
        </p:nvSpPr>
        <p:spPr bwMode="auto">
          <a:xfrm>
            <a:off x="539750" y="3733800"/>
            <a:ext cx="1774825" cy="83026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2400"/>
              <a:t>Oto</a:t>
            </a:r>
            <a:r>
              <a:rPr lang="en-US" sz="2400"/>
              <a:t>mí:</a:t>
            </a:r>
            <a:endParaRPr lang="nl-NL" sz="2400">
              <a:solidFill>
                <a:schemeClr val="hlink"/>
              </a:solidFill>
            </a:endParaRPr>
          </a:p>
          <a:p>
            <a:pPr eaLnBrk="1" hangingPunct="1">
              <a:buFontTx/>
              <a:buChar char="-"/>
            </a:pPr>
            <a:r>
              <a:rPr lang="nl-NL" sz="2400">
                <a:solidFill>
                  <a:schemeClr val="hlink"/>
                </a:solidFill>
              </a:rPr>
              <a:t> no adpos               </a:t>
            </a:r>
            <a:endParaRPr lang="nl-NL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6829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4A5F2F3-BBD5-0042-9ADA-826D6A66865E}" type="slidenum">
              <a:rPr lang="en-US" smtClean="0"/>
              <a:pPr/>
              <a:t>247</a:t>
            </a:fld>
            <a:endParaRPr lang="en-US" smtClean="0"/>
          </a:p>
        </p:txBody>
      </p:sp>
      <p:sp>
        <p:nvSpPr>
          <p:cNvPr id="268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 I</a:t>
            </a:r>
            <a:endParaRPr lang="en-GB"/>
          </a:p>
        </p:txBody>
      </p:sp>
      <p:sp>
        <p:nvSpPr>
          <p:cNvPr id="268293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68294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68299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68301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68371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8372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02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68369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8370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03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68367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8368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04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68365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68366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05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68363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r>
                    <a:rPr lang="en-US" sz="2400">
                      <a:solidFill>
                        <a:schemeClr val="hlink"/>
                      </a:solidFill>
                      <a:latin typeface="Times New Roman" pitchFamily="-105" charset="0"/>
                    </a:rPr>
                    <a:t>( = PREP)</a:t>
                  </a:r>
                  <a:endParaRPr lang="nl-NL" sz="240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68364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06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68361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8362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07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68359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8360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08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68357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68358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09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68355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8356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10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68353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8354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11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68351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8352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12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68349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8350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13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68347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8348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14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68345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8346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15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68343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8344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16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68341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8342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17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68339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8340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18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68337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8338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19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68335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8336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20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68333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8334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21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68331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Conj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8332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22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68329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8330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23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68327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8328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8324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68325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8326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68300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8295" name="Rectangle 79"/>
          <p:cNvSpPr>
            <a:spLocks noChangeArrowheads="1"/>
          </p:cNvSpPr>
          <p:nvPr/>
        </p:nvSpPr>
        <p:spPr bwMode="auto">
          <a:xfrm>
            <a:off x="3175" y="5764213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68296" name="Oval 80"/>
          <p:cNvSpPr>
            <a:spLocks noChangeArrowheads="1"/>
          </p:cNvSpPr>
          <p:nvPr/>
        </p:nvSpPr>
        <p:spPr bwMode="auto">
          <a:xfrm>
            <a:off x="5029200" y="27432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8297" name="Rectangle 81"/>
          <p:cNvSpPr>
            <a:spLocks noChangeArrowheads="1"/>
          </p:cNvSpPr>
          <p:nvPr/>
        </p:nvSpPr>
        <p:spPr bwMode="auto">
          <a:xfrm>
            <a:off x="395288" y="3581400"/>
            <a:ext cx="6477000" cy="297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8298" name="Text Box 82"/>
          <p:cNvSpPr txBox="1">
            <a:spLocks noChangeArrowheads="1"/>
          </p:cNvSpPr>
          <p:nvPr/>
        </p:nvSpPr>
        <p:spPr bwMode="auto">
          <a:xfrm>
            <a:off x="539750" y="3733800"/>
            <a:ext cx="4959350" cy="12255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2400"/>
              <a:t>Oto</a:t>
            </a:r>
            <a:r>
              <a:rPr lang="en-US" sz="2400"/>
              <a:t>mí:</a:t>
            </a:r>
            <a:endParaRPr lang="nl-NL" sz="2400">
              <a:solidFill>
                <a:schemeClr val="hlink"/>
              </a:solidFill>
            </a:endParaRPr>
          </a:p>
          <a:p>
            <a:pPr eaLnBrk="1" hangingPunct="1">
              <a:buFontTx/>
              <a:buChar char="-"/>
            </a:pPr>
            <a:r>
              <a:rPr lang="nl-NL" sz="2400">
                <a:solidFill>
                  <a:schemeClr val="hlink"/>
                </a:solidFill>
              </a:rPr>
              <a:t> no adpos</a:t>
            </a:r>
          </a:p>
          <a:p>
            <a:pPr eaLnBrk="1" hangingPunct="1">
              <a:buFontTx/>
              <a:buChar char="-"/>
            </a:pPr>
            <a:r>
              <a:rPr lang="nl-NL" sz="2400">
                <a:solidFill>
                  <a:schemeClr val="hlink"/>
                </a:solidFill>
              </a:rPr>
              <a:t> no other way of case marking</a:t>
            </a:r>
            <a:endParaRPr lang="nl-NL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6931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FD9AAE-6E45-E74B-B710-107A0BE2425E}" type="slidenum">
              <a:rPr lang="en-US" smtClean="0"/>
              <a:pPr/>
              <a:t>248</a:t>
            </a:fld>
            <a:endParaRPr lang="en-US" smtClean="0"/>
          </a:p>
        </p:txBody>
      </p:sp>
      <p:sp>
        <p:nvSpPr>
          <p:cNvPr id="269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 I</a:t>
            </a:r>
            <a:endParaRPr lang="en-GB"/>
          </a:p>
        </p:txBody>
      </p:sp>
      <p:sp>
        <p:nvSpPr>
          <p:cNvPr id="269317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69318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69323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69325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69395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9396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26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69393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9394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27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69391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9392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28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69389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69390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29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69387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r>
                    <a:rPr lang="en-US" sz="2400">
                      <a:solidFill>
                        <a:schemeClr val="hlink"/>
                      </a:solidFill>
                      <a:latin typeface="Times New Roman" pitchFamily="-105" charset="0"/>
                    </a:rPr>
                    <a:t>( = PREP)</a:t>
                  </a:r>
                  <a:endParaRPr lang="nl-NL" sz="240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69388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30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69385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9386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31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69383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9384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32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69381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69382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33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69379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9380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34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69377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9378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35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69375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9376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36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69373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9374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37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69371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9372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38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69369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9370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39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69367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9368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40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69365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9366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41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69363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9364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42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69361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9362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43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69359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9360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44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69357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9358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45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69355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Conj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9356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46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69353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9354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47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69351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9352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9348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69349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69350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69324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9319" name="Rectangle 79"/>
          <p:cNvSpPr>
            <a:spLocks noChangeArrowheads="1"/>
          </p:cNvSpPr>
          <p:nvPr/>
        </p:nvSpPr>
        <p:spPr bwMode="auto">
          <a:xfrm>
            <a:off x="3175" y="5764213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69320" name="Oval 80"/>
          <p:cNvSpPr>
            <a:spLocks noChangeArrowheads="1"/>
          </p:cNvSpPr>
          <p:nvPr/>
        </p:nvSpPr>
        <p:spPr bwMode="auto">
          <a:xfrm>
            <a:off x="5029200" y="27432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9321" name="Rectangle 81"/>
          <p:cNvSpPr>
            <a:spLocks noChangeArrowheads="1"/>
          </p:cNvSpPr>
          <p:nvPr/>
        </p:nvSpPr>
        <p:spPr bwMode="auto">
          <a:xfrm>
            <a:off x="457200" y="3581400"/>
            <a:ext cx="6477000" cy="297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9322" name="Text Box 82"/>
          <p:cNvSpPr txBox="1">
            <a:spLocks noChangeArrowheads="1"/>
          </p:cNvSpPr>
          <p:nvPr/>
        </p:nvSpPr>
        <p:spPr bwMode="auto">
          <a:xfrm>
            <a:off x="539750" y="3733800"/>
            <a:ext cx="4179888" cy="159067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2400"/>
              <a:t>Oto</a:t>
            </a:r>
            <a:r>
              <a:rPr lang="en-US" sz="2400"/>
              <a:t>mí:</a:t>
            </a:r>
            <a:endParaRPr lang="nl-NL" sz="2400">
              <a:solidFill>
                <a:schemeClr val="hlink"/>
              </a:solidFill>
            </a:endParaRPr>
          </a:p>
          <a:p>
            <a:pPr eaLnBrk="1" hangingPunct="1">
              <a:buFontTx/>
              <a:buChar char="-"/>
            </a:pPr>
            <a:r>
              <a:rPr lang="nl-NL" sz="2400">
                <a:solidFill>
                  <a:schemeClr val="hlink"/>
                </a:solidFill>
              </a:rPr>
              <a:t> no adpos</a:t>
            </a:r>
          </a:p>
          <a:p>
            <a:pPr eaLnBrk="1" hangingPunct="1">
              <a:buFontTx/>
              <a:buChar char="-"/>
            </a:pPr>
            <a:r>
              <a:rPr lang="nl-NL" sz="2400">
                <a:solidFill>
                  <a:schemeClr val="hlink"/>
                </a:solidFill>
              </a:rPr>
              <a:t> no case markers</a:t>
            </a:r>
            <a:endParaRPr lang="nl-NL" sz="2400"/>
          </a:p>
          <a:p>
            <a:pPr eaLnBrk="1" hangingPunct="1">
              <a:buFontTx/>
              <a:buChar char="-"/>
            </a:pPr>
            <a:r>
              <a:rPr lang="nl-NL" sz="2400">
                <a:solidFill>
                  <a:schemeClr val="hlink"/>
                </a:solidFill>
              </a:rPr>
              <a:t> but: prenominal adverbs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7033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DC353C1-5476-4245-97B4-D477630977B2}" type="slidenum">
              <a:rPr lang="en-US" smtClean="0"/>
              <a:pPr/>
              <a:t>249</a:t>
            </a:fld>
            <a:endParaRPr lang="en-US" smtClean="0"/>
          </a:p>
        </p:txBody>
      </p:sp>
      <p:sp>
        <p:nvSpPr>
          <p:cNvPr id="270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 I</a:t>
            </a:r>
            <a:endParaRPr lang="en-GB"/>
          </a:p>
        </p:txBody>
      </p:sp>
      <p:sp>
        <p:nvSpPr>
          <p:cNvPr id="270341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70342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70348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70350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70420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0421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51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70418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0419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52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70416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0417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53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70414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70415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54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70412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r>
                    <a:rPr lang="en-US" sz="2400">
                      <a:solidFill>
                        <a:schemeClr val="hlink"/>
                      </a:solidFill>
                      <a:latin typeface="Times New Roman" pitchFamily="-105" charset="0"/>
                    </a:rPr>
                    <a:t>( = PREP)</a:t>
                  </a:r>
                  <a:endParaRPr lang="nl-NL" sz="240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70413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55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70410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0411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56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70408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0409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57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70406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70407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58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70404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0405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59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70402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0403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60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70400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0401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61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70398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0399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62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70396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0397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63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70394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0395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64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70392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0393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65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70390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0391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66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70388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0389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67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70386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0387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68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70384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0385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69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70382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0383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70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70380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Conj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0381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71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70378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0379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72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70376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0377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0373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70374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0375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70349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0343" name="Rectangle 79"/>
          <p:cNvSpPr>
            <a:spLocks noChangeArrowheads="1"/>
          </p:cNvSpPr>
          <p:nvPr/>
        </p:nvSpPr>
        <p:spPr bwMode="auto">
          <a:xfrm>
            <a:off x="3175" y="5764213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70344" name="Oval 80"/>
          <p:cNvSpPr>
            <a:spLocks noChangeArrowheads="1"/>
          </p:cNvSpPr>
          <p:nvPr/>
        </p:nvSpPr>
        <p:spPr bwMode="auto">
          <a:xfrm>
            <a:off x="5029200" y="27432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0345" name="Rectangle 81"/>
          <p:cNvSpPr>
            <a:spLocks noChangeArrowheads="1"/>
          </p:cNvSpPr>
          <p:nvPr/>
        </p:nvSpPr>
        <p:spPr bwMode="auto">
          <a:xfrm>
            <a:off x="457200" y="3581400"/>
            <a:ext cx="6477000" cy="297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0346" name="Text Box 82"/>
          <p:cNvSpPr txBox="1">
            <a:spLocks noChangeArrowheads="1"/>
          </p:cNvSpPr>
          <p:nvPr/>
        </p:nvSpPr>
        <p:spPr bwMode="auto">
          <a:xfrm>
            <a:off x="539750" y="3733800"/>
            <a:ext cx="8305800" cy="1652588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2400"/>
              <a:t>Oto</a:t>
            </a:r>
            <a:r>
              <a:rPr lang="en-US" sz="2400"/>
              <a:t>mí:</a:t>
            </a:r>
            <a:endParaRPr lang="nl-NL" sz="2400">
              <a:solidFill>
                <a:schemeClr val="hlink"/>
              </a:solidFill>
            </a:endParaRPr>
          </a:p>
          <a:p>
            <a:pPr eaLnBrk="1" hangingPunct="1">
              <a:buFontTx/>
              <a:buChar char="-"/>
            </a:pPr>
            <a:r>
              <a:rPr lang="nl-NL" sz="2400">
                <a:solidFill>
                  <a:schemeClr val="hlink"/>
                </a:solidFill>
              </a:rPr>
              <a:t> no adpos</a:t>
            </a:r>
          </a:p>
          <a:p>
            <a:pPr eaLnBrk="1" hangingPunct="1">
              <a:buFontTx/>
              <a:buChar char="-"/>
            </a:pPr>
            <a:r>
              <a:rPr lang="nl-NL" sz="2400">
                <a:solidFill>
                  <a:schemeClr val="hlink"/>
                </a:solidFill>
              </a:rPr>
              <a:t> no case markers                   Function </a:t>
            </a:r>
            <a:r>
              <a:rPr lang="nl-NL" sz="2400"/>
              <a:t>&amp;</a:t>
            </a:r>
            <a:r>
              <a:rPr lang="nl-NL" sz="2400">
                <a:solidFill>
                  <a:schemeClr val="hlink"/>
                </a:solidFill>
              </a:rPr>
              <a:t> Syntax: </a:t>
            </a:r>
            <a:r>
              <a:rPr lang="nl-NL" sz="2800"/>
              <a:t>+ +</a:t>
            </a:r>
          </a:p>
          <a:p>
            <a:pPr eaLnBrk="1" hangingPunct="1">
              <a:buFontTx/>
              <a:buChar char="-"/>
            </a:pPr>
            <a:r>
              <a:rPr lang="nl-NL" sz="2400">
                <a:solidFill>
                  <a:schemeClr val="hlink"/>
                </a:solidFill>
              </a:rPr>
              <a:t> but: prenominal adverbs                                       </a:t>
            </a:r>
          </a:p>
        </p:txBody>
      </p:sp>
      <p:sp>
        <p:nvSpPr>
          <p:cNvPr id="270347" name="AutoShape 83"/>
          <p:cNvSpPr>
            <a:spLocks/>
          </p:cNvSpPr>
          <p:nvPr/>
        </p:nvSpPr>
        <p:spPr bwMode="auto">
          <a:xfrm>
            <a:off x="4703763" y="4314825"/>
            <a:ext cx="228600" cy="914400"/>
          </a:xfrm>
          <a:prstGeom prst="rightBrace">
            <a:avLst>
              <a:gd name="adj1" fmla="val 33333"/>
              <a:gd name="adj2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450" y="1989138"/>
            <a:ext cx="7772400" cy="1143000"/>
          </a:xfrm>
        </p:spPr>
        <p:txBody>
          <a:bodyPr/>
          <a:lstStyle/>
          <a:p>
            <a:pPr marL="838200" indent="-838200" eaLnBrk="1" hangingPunct="1"/>
            <a:r>
              <a:rPr lang="en-US" b="1" smtClean="0"/>
              <a:t>1. Method</a:t>
            </a:r>
            <a:endParaRPr lang="nl-NL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7136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523C6C-E2FC-AB46-88D2-0E0ED61C7286}" type="slidenum">
              <a:rPr lang="en-US" smtClean="0"/>
              <a:pPr/>
              <a:t>250</a:t>
            </a:fld>
            <a:endParaRPr lang="en-US" smtClean="0"/>
          </a:p>
        </p:txBody>
      </p:sp>
      <p:sp>
        <p:nvSpPr>
          <p:cNvPr id="271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 I</a:t>
            </a:r>
            <a:endParaRPr lang="en-GB"/>
          </a:p>
        </p:txBody>
      </p:sp>
      <p:sp>
        <p:nvSpPr>
          <p:cNvPr id="271365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71366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71372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71374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71444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1445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75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71442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1443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76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71440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1441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77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71438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71439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78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71436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r>
                    <a:rPr lang="en-US" sz="2400">
                      <a:solidFill>
                        <a:schemeClr val="hlink"/>
                      </a:solidFill>
                      <a:latin typeface="Times New Roman" pitchFamily="-105" charset="0"/>
                    </a:rPr>
                    <a:t>( = PREP)</a:t>
                  </a:r>
                  <a:endParaRPr lang="nl-NL" sz="240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71437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79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71434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1435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80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71432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1433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81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71430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71431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82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71428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1429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83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71426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1427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84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71424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1425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85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71422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1423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86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71420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1421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87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71418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1419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88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71416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1417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89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71414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1415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90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71412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1413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91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71410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1411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92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71408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1409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93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71406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1407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94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71404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Conj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1405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95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71402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1403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96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71400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1401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1397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71398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1399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71373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1367" name="Rectangle 79"/>
          <p:cNvSpPr>
            <a:spLocks noChangeArrowheads="1"/>
          </p:cNvSpPr>
          <p:nvPr/>
        </p:nvSpPr>
        <p:spPr bwMode="auto">
          <a:xfrm>
            <a:off x="3175" y="5764213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71368" name="Oval 80"/>
          <p:cNvSpPr>
            <a:spLocks noChangeArrowheads="1"/>
          </p:cNvSpPr>
          <p:nvPr/>
        </p:nvSpPr>
        <p:spPr bwMode="auto">
          <a:xfrm>
            <a:off x="5029200" y="27432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1369" name="Rectangle 81"/>
          <p:cNvSpPr>
            <a:spLocks noChangeArrowheads="1"/>
          </p:cNvSpPr>
          <p:nvPr/>
        </p:nvSpPr>
        <p:spPr bwMode="auto">
          <a:xfrm>
            <a:off x="179388" y="3581400"/>
            <a:ext cx="6477000" cy="297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1370" name="Text Box 82"/>
          <p:cNvSpPr txBox="1">
            <a:spLocks noChangeArrowheads="1"/>
          </p:cNvSpPr>
          <p:nvPr/>
        </p:nvSpPr>
        <p:spPr bwMode="auto">
          <a:xfrm>
            <a:off x="539750" y="3733800"/>
            <a:ext cx="8305800" cy="2382838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2400"/>
              <a:t>Oto</a:t>
            </a:r>
            <a:r>
              <a:rPr lang="en-US" sz="2400"/>
              <a:t>mí:</a:t>
            </a:r>
            <a:endParaRPr lang="nl-NL" sz="2400">
              <a:solidFill>
                <a:schemeClr val="hlink"/>
              </a:solidFill>
            </a:endParaRPr>
          </a:p>
          <a:p>
            <a:pPr eaLnBrk="1" hangingPunct="1">
              <a:buFontTx/>
              <a:buChar char="-"/>
            </a:pPr>
            <a:r>
              <a:rPr lang="nl-NL" sz="2400">
                <a:solidFill>
                  <a:schemeClr val="hlink"/>
                </a:solidFill>
              </a:rPr>
              <a:t> no adpos</a:t>
            </a:r>
          </a:p>
          <a:p>
            <a:pPr eaLnBrk="1" hangingPunct="1">
              <a:buFontTx/>
              <a:buChar char="-"/>
            </a:pPr>
            <a:r>
              <a:rPr lang="nl-NL" sz="2400">
                <a:solidFill>
                  <a:schemeClr val="hlink"/>
                </a:solidFill>
              </a:rPr>
              <a:t> no case markers                   Function </a:t>
            </a:r>
            <a:r>
              <a:rPr lang="nl-NL" sz="2400"/>
              <a:t>&amp;</a:t>
            </a:r>
            <a:r>
              <a:rPr lang="nl-NL" sz="2400">
                <a:solidFill>
                  <a:schemeClr val="hlink"/>
                </a:solidFill>
              </a:rPr>
              <a:t> Syntax: </a:t>
            </a:r>
            <a:r>
              <a:rPr lang="nl-NL" sz="2800"/>
              <a:t>+ +</a:t>
            </a:r>
          </a:p>
          <a:p>
            <a:pPr eaLnBrk="1" hangingPunct="1">
              <a:buFontTx/>
              <a:buChar char="-"/>
            </a:pPr>
            <a:r>
              <a:rPr lang="nl-NL" sz="2400">
                <a:solidFill>
                  <a:schemeClr val="hlink"/>
                </a:solidFill>
              </a:rPr>
              <a:t> but: prenominal adverbs                                       </a:t>
            </a:r>
          </a:p>
          <a:p>
            <a:pPr eaLnBrk="1" hangingPunct="1"/>
            <a:endParaRPr lang="nl-NL" sz="2400">
              <a:solidFill>
                <a:schemeClr val="hlink"/>
              </a:solidFill>
            </a:endParaRPr>
          </a:p>
          <a:p>
            <a:pPr eaLnBrk="1" hangingPunct="1"/>
            <a:r>
              <a:rPr lang="nl-NL" sz="2400"/>
              <a:t>Gua</a:t>
            </a:r>
            <a:r>
              <a:rPr lang="en-US" sz="2400"/>
              <a:t>raní</a:t>
            </a:r>
            <a:r>
              <a:rPr lang="nl-NL" sz="2400"/>
              <a:t>, Quechua</a:t>
            </a:r>
            <a:r>
              <a:rPr lang="en-US" sz="2400"/>
              <a:t>:</a:t>
            </a:r>
            <a:endParaRPr lang="nl-NL" sz="2400"/>
          </a:p>
        </p:txBody>
      </p:sp>
      <p:sp>
        <p:nvSpPr>
          <p:cNvPr id="271371" name="AutoShape 83"/>
          <p:cNvSpPr>
            <a:spLocks/>
          </p:cNvSpPr>
          <p:nvPr/>
        </p:nvSpPr>
        <p:spPr bwMode="auto">
          <a:xfrm>
            <a:off x="4703763" y="4314825"/>
            <a:ext cx="228600" cy="914400"/>
          </a:xfrm>
          <a:prstGeom prst="rightBrace">
            <a:avLst>
              <a:gd name="adj1" fmla="val 33333"/>
              <a:gd name="adj2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7238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D45EC5-F98C-2742-A495-8E0E08B8923C}" type="slidenum">
              <a:rPr lang="en-US" smtClean="0"/>
              <a:pPr/>
              <a:t>251</a:t>
            </a:fld>
            <a:endParaRPr lang="en-US" smtClean="0"/>
          </a:p>
        </p:txBody>
      </p:sp>
      <p:sp>
        <p:nvSpPr>
          <p:cNvPr id="272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 I</a:t>
            </a:r>
            <a:endParaRPr lang="en-GB"/>
          </a:p>
        </p:txBody>
      </p:sp>
      <p:sp>
        <p:nvSpPr>
          <p:cNvPr id="272389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72390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72396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72398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72468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2469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399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72466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2467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400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72464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2465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401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72462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72463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402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72460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r>
                    <a:rPr lang="en-US" sz="2400">
                      <a:solidFill>
                        <a:schemeClr val="hlink"/>
                      </a:solidFill>
                      <a:latin typeface="Times New Roman" pitchFamily="-105" charset="0"/>
                    </a:rPr>
                    <a:t>( = PREP)</a:t>
                  </a:r>
                  <a:endParaRPr lang="nl-NL" sz="240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72461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403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72458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2459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404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72456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2457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405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72454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72455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406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72452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2453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407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72450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2451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408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72448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2449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409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72446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2447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410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72444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2445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411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72442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2443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412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72440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2441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413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72438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2439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414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72436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2437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415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72434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2435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416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72432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2433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417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72430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2431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418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72428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Conj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2429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419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72426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2427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420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72424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2425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2421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72422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2423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72397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2391" name="Rectangle 79"/>
          <p:cNvSpPr>
            <a:spLocks noChangeArrowheads="1"/>
          </p:cNvSpPr>
          <p:nvPr/>
        </p:nvSpPr>
        <p:spPr bwMode="auto">
          <a:xfrm>
            <a:off x="3175" y="5764213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72392" name="Oval 80"/>
          <p:cNvSpPr>
            <a:spLocks noChangeArrowheads="1"/>
          </p:cNvSpPr>
          <p:nvPr/>
        </p:nvSpPr>
        <p:spPr bwMode="auto">
          <a:xfrm>
            <a:off x="5029200" y="27432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393" name="Rectangle 81"/>
          <p:cNvSpPr>
            <a:spLocks noChangeArrowheads="1"/>
          </p:cNvSpPr>
          <p:nvPr/>
        </p:nvSpPr>
        <p:spPr bwMode="auto">
          <a:xfrm>
            <a:off x="457200" y="3581400"/>
            <a:ext cx="6477000" cy="297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394" name="Text Box 82"/>
          <p:cNvSpPr txBox="1">
            <a:spLocks noChangeArrowheads="1"/>
          </p:cNvSpPr>
          <p:nvPr/>
        </p:nvSpPr>
        <p:spPr bwMode="auto">
          <a:xfrm>
            <a:off x="539750" y="3733800"/>
            <a:ext cx="8377238" cy="274796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2400"/>
              <a:t>Oto</a:t>
            </a:r>
            <a:r>
              <a:rPr lang="en-US" sz="2400"/>
              <a:t>mí:</a:t>
            </a:r>
            <a:endParaRPr lang="nl-NL" sz="2400">
              <a:solidFill>
                <a:schemeClr val="hlink"/>
              </a:solidFill>
            </a:endParaRPr>
          </a:p>
          <a:p>
            <a:pPr eaLnBrk="1" hangingPunct="1">
              <a:buFontTx/>
              <a:buChar char="-"/>
            </a:pPr>
            <a:r>
              <a:rPr lang="nl-NL" sz="2400">
                <a:solidFill>
                  <a:schemeClr val="hlink"/>
                </a:solidFill>
              </a:rPr>
              <a:t> no adpos</a:t>
            </a:r>
          </a:p>
          <a:p>
            <a:pPr eaLnBrk="1" hangingPunct="1">
              <a:buFontTx/>
              <a:buChar char="-"/>
            </a:pPr>
            <a:r>
              <a:rPr lang="nl-NL" sz="2400">
                <a:solidFill>
                  <a:schemeClr val="hlink"/>
                </a:solidFill>
              </a:rPr>
              <a:t> no case markers                   Function </a:t>
            </a:r>
            <a:r>
              <a:rPr lang="nl-NL" sz="2400"/>
              <a:t>&amp;</a:t>
            </a:r>
            <a:r>
              <a:rPr lang="nl-NL" sz="2400">
                <a:solidFill>
                  <a:schemeClr val="hlink"/>
                </a:solidFill>
              </a:rPr>
              <a:t> Syntax: </a:t>
            </a:r>
            <a:r>
              <a:rPr lang="nl-NL" sz="2800"/>
              <a:t>+ +</a:t>
            </a:r>
          </a:p>
          <a:p>
            <a:pPr eaLnBrk="1" hangingPunct="1">
              <a:buFontTx/>
              <a:buChar char="-"/>
            </a:pPr>
            <a:r>
              <a:rPr lang="nl-NL" sz="2400">
                <a:solidFill>
                  <a:schemeClr val="hlink"/>
                </a:solidFill>
              </a:rPr>
              <a:t> but: prenominal adverbs                                       </a:t>
            </a:r>
          </a:p>
          <a:p>
            <a:pPr eaLnBrk="1" hangingPunct="1"/>
            <a:endParaRPr lang="nl-NL" sz="2400">
              <a:solidFill>
                <a:schemeClr val="hlink"/>
              </a:solidFill>
            </a:endParaRPr>
          </a:p>
          <a:p>
            <a:pPr eaLnBrk="1" hangingPunct="1"/>
            <a:r>
              <a:rPr lang="nl-NL" sz="2400"/>
              <a:t>Gua</a:t>
            </a:r>
            <a:r>
              <a:rPr lang="en-US" sz="2400"/>
              <a:t>raní</a:t>
            </a:r>
            <a:r>
              <a:rPr lang="nl-NL" sz="2400"/>
              <a:t>, Quechua</a:t>
            </a:r>
            <a:r>
              <a:rPr lang="en-US" sz="2400"/>
              <a:t>:</a:t>
            </a:r>
          </a:p>
          <a:p>
            <a:pPr eaLnBrk="1" hangingPunct="1"/>
            <a:r>
              <a:rPr lang="en-US" sz="2400">
                <a:solidFill>
                  <a:schemeClr val="hlink"/>
                </a:solidFill>
              </a:rPr>
              <a:t>- p</a:t>
            </a:r>
            <a:r>
              <a:rPr lang="nl-NL" sz="2400">
                <a:solidFill>
                  <a:schemeClr val="hlink"/>
                </a:solidFill>
              </a:rPr>
              <a:t>ost</a:t>
            </a:r>
            <a:r>
              <a:rPr lang="en-US" sz="2400">
                <a:solidFill>
                  <a:schemeClr val="hlink"/>
                </a:solidFill>
              </a:rPr>
              <a:t>positions / case markers (Que)</a:t>
            </a:r>
            <a:endParaRPr lang="nl-NL" sz="2400">
              <a:solidFill>
                <a:schemeClr val="hlink"/>
              </a:solidFill>
            </a:endParaRPr>
          </a:p>
        </p:txBody>
      </p:sp>
      <p:sp>
        <p:nvSpPr>
          <p:cNvPr id="272395" name="AutoShape 84"/>
          <p:cNvSpPr>
            <a:spLocks/>
          </p:cNvSpPr>
          <p:nvPr/>
        </p:nvSpPr>
        <p:spPr bwMode="auto">
          <a:xfrm>
            <a:off x="4703763" y="4314825"/>
            <a:ext cx="228600" cy="914400"/>
          </a:xfrm>
          <a:prstGeom prst="rightBrace">
            <a:avLst>
              <a:gd name="adj1" fmla="val 33333"/>
              <a:gd name="adj2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734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4F532C-D89D-6147-AA20-699DC31BF493}" type="slidenum">
              <a:rPr lang="en-US" smtClean="0"/>
              <a:pPr/>
              <a:t>252</a:t>
            </a:fld>
            <a:endParaRPr lang="en-US" smtClean="0"/>
          </a:p>
        </p:txBody>
      </p:sp>
      <p:sp>
        <p:nvSpPr>
          <p:cNvPr id="273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 I</a:t>
            </a:r>
            <a:endParaRPr lang="en-GB"/>
          </a:p>
        </p:txBody>
      </p:sp>
      <p:sp>
        <p:nvSpPr>
          <p:cNvPr id="273413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73414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73421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73423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73493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3494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24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73491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3492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25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73489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3490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26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73487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73488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27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73485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r>
                    <a:rPr lang="en-US" sz="2400">
                      <a:solidFill>
                        <a:schemeClr val="hlink"/>
                      </a:solidFill>
                      <a:latin typeface="Times New Roman" pitchFamily="-105" charset="0"/>
                    </a:rPr>
                    <a:t>( = PREP)</a:t>
                  </a:r>
                  <a:endParaRPr lang="nl-NL" sz="240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73486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28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73483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24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3484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29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73481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24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3482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30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73479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73480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31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73477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3478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32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73475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3476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33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73473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3474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34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73471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3472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35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73469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3470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36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73467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3468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37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73465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3466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38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73463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3464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39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73461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3462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40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73459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3460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41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73457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3458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42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73455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3456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43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73453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Conj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3454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44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73451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3452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45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73449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3450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3446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73447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3448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73422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3415" name="Rectangle 79"/>
          <p:cNvSpPr>
            <a:spLocks noChangeArrowheads="1"/>
          </p:cNvSpPr>
          <p:nvPr/>
        </p:nvSpPr>
        <p:spPr bwMode="auto">
          <a:xfrm>
            <a:off x="3175" y="5764213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en-US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73416" name="Oval 80"/>
          <p:cNvSpPr>
            <a:spLocks noChangeArrowheads="1"/>
          </p:cNvSpPr>
          <p:nvPr/>
        </p:nvSpPr>
        <p:spPr bwMode="auto">
          <a:xfrm>
            <a:off x="5029200" y="27432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17" name="Rectangle 81"/>
          <p:cNvSpPr>
            <a:spLocks noChangeArrowheads="1"/>
          </p:cNvSpPr>
          <p:nvPr/>
        </p:nvSpPr>
        <p:spPr bwMode="auto">
          <a:xfrm>
            <a:off x="457200" y="3581400"/>
            <a:ext cx="6477000" cy="297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18" name="Text Box 82"/>
          <p:cNvSpPr txBox="1">
            <a:spLocks noChangeArrowheads="1"/>
          </p:cNvSpPr>
          <p:nvPr/>
        </p:nvSpPr>
        <p:spPr bwMode="auto">
          <a:xfrm>
            <a:off x="539750" y="3733800"/>
            <a:ext cx="8350250" cy="280987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2400"/>
              <a:t>Oto</a:t>
            </a:r>
            <a:r>
              <a:rPr lang="en-US" sz="2400"/>
              <a:t>mí:</a:t>
            </a:r>
            <a:endParaRPr lang="nl-NL" sz="2400">
              <a:solidFill>
                <a:schemeClr val="hlink"/>
              </a:solidFill>
            </a:endParaRPr>
          </a:p>
          <a:p>
            <a:pPr eaLnBrk="1" hangingPunct="1">
              <a:buFontTx/>
              <a:buChar char="-"/>
            </a:pPr>
            <a:r>
              <a:rPr lang="nl-NL" sz="2400">
                <a:solidFill>
                  <a:schemeClr val="hlink"/>
                </a:solidFill>
              </a:rPr>
              <a:t> no adpos</a:t>
            </a:r>
          </a:p>
          <a:p>
            <a:pPr eaLnBrk="1" hangingPunct="1">
              <a:buFontTx/>
              <a:buChar char="-"/>
            </a:pPr>
            <a:r>
              <a:rPr lang="nl-NL" sz="2400">
                <a:solidFill>
                  <a:schemeClr val="hlink"/>
                </a:solidFill>
              </a:rPr>
              <a:t> no case markers                   Function </a:t>
            </a:r>
            <a:r>
              <a:rPr lang="nl-NL" sz="2400"/>
              <a:t>&amp;</a:t>
            </a:r>
            <a:r>
              <a:rPr lang="nl-NL" sz="2400">
                <a:solidFill>
                  <a:schemeClr val="hlink"/>
                </a:solidFill>
              </a:rPr>
              <a:t> Syntax:</a:t>
            </a:r>
            <a:r>
              <a:rPr lang="nl-NL" sz="2800">
                <a:solidFill>
                  <a:schemeClr val="hlink"/>
                </a:solidFill>
              </a:rPr>
              <a:t> </a:t>
            </a:r>
            <a:r>
              <a:rPr lang="nl-NL" sz="2800"/>
              <a:t>+ +</a:t>
            </a:r>
          </a:p>
          <a:p>
            <a:pPr eaLnBrk="1" hangingPunct="1">
              <a:buFontTx/>
              <a:buChar char="-"/>
            </a:pPr>
            <a:r>
              <a:rPr lang="nl-NL" sz="2400">
                <a:solidFill>
                  <a:schemeClr val="hlink"/>
                </a:solidFill>
              </a:rPr>
              <a:t> but: prenominal adverbs                                       </a:t>
            </a:r>
          </a:p>
          <a:p>
            <a:pPr eaLnBrk="1" hangingPunct="1"/>
            <a:endParaRPr lang="nl-NL" sz="2400">
              <a:solidFill>
                <a:schemeClr val="hlink"/>
              </a:solidFill>
            </a:endParaRPr>
          </a:p>
          <a:p>
            <a:pPr eaLnBrk="1" hangingPunct="1"/>
            <a:r>
              <a:rPr lang="nl-NL" sz="2400"/>
              <a:t>Gua</a:t>
            </a:r>
            <a:r>
              <a:rPr lang="en-US" sz="2400"/>
              <a:t>raní</a:t>
            </a:r>
            <a:r>
              <a:rPr lang="nl-NL" sz="2400"/>
              <a:t>, Quechua</a:t>
            </a:r>
            <a:r>
              <a:rPr lang="en-US" sz="2400"/>
              <a:t>:</a:t>
            </a:r>
          </a:p>
          <a:p>
            <a:pPr eaLnBrk="1" hangingPunct="1"/>
            <a:r>
              <a:rPr lang="en-US" sz="2400">
                <a:solidFill>
                  <a:schemeClr val="hlink"/>
                </a:solidFill>
              </a:rPr>
              <a:t>- p</a:t>
            </a:r>
            <a:r>
              <a:rPr lang="nl-NL" sz="2400">
                <a:solidFill>
                  <a:schemeClr val="hlink"/>
                </a:solidFill>
              </a:rPr>
              <a:t>ost</a:t>
            </a:r>
            <a:r>
              <a:rPr lang="en-US" sz="2400">
                <a:solidFill>
                  <a:schemeClr val="hlink"/>
                </a:solidFill>
              </a:rPr>
              <a:t>positions / case(Que)  </a:t>
            </a:r>
            <a:r>
              <a:rPr lang="nl-NL" sz="2400">
                <a:solidFill>
                  <a:schemeClr val="hlink"/>
                </a:solidFill>
              </a:rPr>
              <a:t>Function </a:t>
            </a:r>
            <a:r>
              <a:rPr lang="nl-NL" sz="2400"/>
              <a:t>&amp;</a:t>
            </a:r>
            <a:r>
              <a:rPr lang="nl-NL" sz="2400">
                <a:solidFill>
                  <a:schemeClr val="hlink"/>
                </a:solidFill>
              </a:rPr>
              <a:t> Syntax: </a:t>
            </a:r>
            <a:r>
              <a:rPr lang="nl-NL" sz="2800"/>
              <a:t>(-) -</a:t>
            </a:r>
          </a:p>
        </p:txBody>
      </p:sp>
      <p:sp>
        <p:nvSpPr>
          <p:cNvPr id="273419" name="AutoShape 84"/>
          <p:cNvSpPr>
            <a:spLocks/>
          </p:cNvSpPr>
          <p:nvPr/>
        </p:nvSpPr>
        <p:spPr bwMode="auto">
          <a:xfrm>
            <a:off x="4703763" y="4314825"/>
            <a:ext cx="228600" cy="914400"/>
          </a:xfrm>
          <a:prstGeom prst="rightBrace">
            <a:avLst>
              <a:gd name="adj1" fmla="val 33333"/>
              <a:gd name="adj2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420" name="Oval 85"/>
          <p:cNvSpPr>
            <a:spLocks noChangeArrowheads="1"/>
          </p:cNvSpPr>
          <p:nvPr/>
        </p:nvSpPr>
        <p:spPr bwMode="auto">
          <a:xfrm>
            <a:off x="2411413" y="2781300"/>
            <a:ext cx="2305050" cy="503238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7443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D2E1023-CDA3-EA47-86DF-100412EA337A}" type="slidenum">
              <a:rPr lang="en-US" smtClean="0"/>
              <a:pPr/>
              <a:t>253</a:t>
            </a:fld>
            <a:endParaRPr lang="en-US" smtClean="0"/>
          </a:p>
        </p:txBody>
      </p:sp>
      <p:sp>
        <p:nvSpPr>
          <p:cNvPr id="274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 II</a:t>
            </a:r>
            <a:endParaRPr lang="en-GB"/>
          </a:p>
        </p:txBody>
      </p:sp>
      <p:sp>
        <p:nvSpPr>
          <p:cNvPr id="274437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74438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74443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74445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74515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516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46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74513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514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47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74511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74512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48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74509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510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49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74507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508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50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74505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506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51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74503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504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52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74501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502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53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74499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500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54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74497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498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55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74495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496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56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74493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494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57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74491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492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58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74489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490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59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74487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488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60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74485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486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61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74483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484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62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74481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482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63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74479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480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64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74477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478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65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74475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Conj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476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66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74473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474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67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74471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472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4468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74469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4470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74444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4439" name="Oval 79"/>
          <p:cNvSpPr>
            <a:spLocks noChangeArrowheads="1"/>
          </p:cNvSpPr>
          <p:nvPr/>
        </p:nvSpPr>
        <p:spPr bwMode="auto">
          <a:xfrm>
            <a:off x="3657600" y="35052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40" name="Rectangle 80"/>
          <p:cNvSpPr>
            <a:spLocks noChangeArrowheads="1"/>
          </p:cNvSpPr>
          <p:nvPr/>
        </p:nvSpPr>
        <p:spPr bwMode="auto">
          <a:xfrm>
            <a:off x="609600" y="4343400"/>
            <a:ext cx="6096000" cy="2209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441" name="Text Box 81"/>
          <p:cNvSpPr txBox="1">
            <a:spLocks noChangeArrowheads="1"/>
          </p:cNvSpPr>
          <p:nvPr/>
        </p:nvSpPr>
        <p:spPr bwMode="auto">
          <a:xfrm>
            <a:off x="4786313" y="4625975"/>
            <a:ext cx="2071687" cy="8604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400" b="0"/>
              <a:t>ALL</a:t>
            </a:r>
          </a:p>
          <a:p>
            <a:pPr algn="ctr" eaLnBrk="1" hangingPunct="1"/>
            <a:r>
              <a:rPr lang="en-GB" sz="2400" b="0"/>
              <a:t>INFORMANTS</a:t>
            </a:r>
          </a:p>
        </p:txBody>
      </p:sp>
      <p:sp>
        <p:nvSpPr>
          <p:cNvPr id="274442" name="Line 82"/>
          <p:cNvSpPr>
            <a:spLocks noChangeShapeType="1"/>
          </p:cNvSpPr>
          <p:nvPr/>
        </p:nvSpPr>
        <p:spPr bwMode="auto">
          <a:xfrm>
            <a:off x="4724400" y="3962400"/>
            <a:ext cx="457200" cy="685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7545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F9772CA-81CB-8945-9C3D-F4F4EFF892CD}" type="slidenum">
              <a:rPr lang="en-US" smtClean="0"/>
              <a:pPr/>
              <a:t>254</a:t>
            </a:fld>
            <a:endParaRPr lang="en-US" smtClean="0"/>
          </a:p>
        </p:txBody>
      </p:sp>
      <p:sp>
        <p:nvSpPr>
          <p:cNvPr id="275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 II</a:t>
            </a:r>
            <a:endParaRPr lang="en-GB"/>
          </a:p>
        </p:txBody>
      </p:sp>
      <p:sp>
        <p:nvSpPr>
          <p:cNvPr id="275461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75462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75469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75471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75541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542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72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75539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540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73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75537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75538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74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75535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536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75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75533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534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76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75531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532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77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75529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530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78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75527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528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79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75525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526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80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75523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rgbClr val="10D419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2400" b="0">
                    <a:solidFill>
                      <a:srgbClr val="10D419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524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81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75521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522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82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75519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rgbClr val="10D419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2400" b="0">
                    <a:solidFill>
                      <a:srgbClr val="10D419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520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83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75517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518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84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75515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516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85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75513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514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86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75511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512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87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75509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510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88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75507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508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89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75505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506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90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75503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504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91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75501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Conj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502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92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75499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500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93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75497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498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5494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75495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5496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75470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5463" name="Oval 79"/>
          <p:cNvSpPr>
            <a:spLocks noChangeArrowheads="1"/>
          </p:cNvSpPr>
          <p:nvPr/>
        </p:nvSpPr>
        <p:spPr bwMode="auto">
          <a:xfrm>
            <a:off x="3657600" y="35052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64" name="Rectangle 80"/>
          <p:cNvSpPr>
            <a:spLocks noChangeArrowheads="1"/>
          </p:cNvSpPr>
          <p:nvPr/>
        </p:nvSpPr>
        <p:spPr bwMode="auto">
          <a:xfrm>
            <a:off x="609600" y="4343400"/>
            <a:ext cx="6096000" cy="2209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65" name="Text Box 81"/>
          <p:cNvSpPr txBox="1">
            <a:spLocks noChangeArrowheads="1"/>
          </p:cNvSpPr>
          <p:nvPr/>
        </p:nvSpPr>
        <p:spPr bwMode="auto">
          <a:xfrm>
            <a:off x="4786313" y="4625975"/>
            <a:ext cx="2071687" cy="8604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400" b="0"/>
              <a:t>ALL</a:t>
            </a:r>
          </a:p>
          <a:p>
            <a:pPr algn="ctr" eaLnBrk="1" hangingPunct="1"/>
            <a:r>
              <a:rPr lang="en-GB" sz="2400" b="0"/>
              <a:t>INFORMANTS</a:t>
            </a:r>
          </a:p>
        </p:txBody>
      </p:sp>
      <p:sp>
        <p:nvSpPr>
          <p:cNvPr id="275466" name="Line 82"/>
          <p:cNvSpPr>
            <a:spLocks noChangeShapeType="1"/>
          </p:cNvSpPr>
          <p:nvPr/>
        </p:nvSpPr>
        <p:spPr bwMode="auto">
          <a:xfrm>
            <a:off x="4724400" y="3962400"/>
            <a:ext cx="457200" cy="685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67" name="Oval 83"/>
          <p:cNvSpPr>
            <a:spLocks noChangeArrowheads="1"/>
          </p:cNvSpPr>
          <p:nvPr/>
        </p:nvSpPr>
        <p:spPr bwMode="auto">
          <a:xfrm>
            <a:off x="2411413" y="3500438"/>
            <a:ext cx="936625" cy="576262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468" name="Oval 84"/>
          <p:cNvSpPr>
            <a:spLocks noChangeArrowheads="1"/>
          </p:cNvSpPr>
          <p:nvPr/>
        </p:nvSpPr>
        <p:spPr bwMode="auto">
          <a:xfrm>
            <a:off x="5148263" y="3500438"/>
            <a:ext cx="936625" cy="576262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7648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5AC209B-A3ED-7C48-8CEE-2D1B7B93F2E5}" type="slidenum">
              <a:rPr lang="en-US" smtClean="0"/>
              <a:pPr/>
              <a:t>255</a:t>
            </a:fld>
            <a:endParaRPr lang="en-US" smtClean="0"/>
          </a:p>
        </p:txBody>
      </p:sp>
      <p:sp>
        <p:nvSpPr>
          <p:cNvPr id="276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 II</a:t>
            </a:r>
            <a:endParaRPr lang="en-GB"/>
          </a:p>
        </p:txBody>
      </p:sp>
      <p:sp>
        <p:nvSpPr>
          <p:cNvPr id="276485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76486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76490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76492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76562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63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493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76560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61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494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76558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76559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495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76556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57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496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76554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55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497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76552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53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498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76550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51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499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76548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49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500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76546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47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501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76544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45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502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76542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43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503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76540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41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504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76538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39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505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76536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37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506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76534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35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507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76532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33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508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76530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31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509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76528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29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510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76526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27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511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76524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25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512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76522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Conj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23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513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76520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21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514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76518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19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6515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76516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6517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76491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6487" name="Oval 79"/>
          <p:cNvSpPr>
            <a:spLocks noChangeArrowheads="1"/>
          </p:cNvSpPr>
          <p:nvPr/>
        </p:nvSpPr>
        <p:spPr bwMode="auto">
          <a:xfrm>
            <a:off x="3657600" y="35052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488" name="Rectangle 80"/>
          <p:cNvSpPr>
            <a:spLocks noChangeArrowheads="1"/>
          </p:cNvSpPr>
          <p:nvPr/>
        </p:nvSpPr>
        <p:spPr bwMode="auto">
          <a:xfrm>
            <a:off x="609600" y="4343400"/>
            <a:ext cx="6096000" cy="2209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489" name="Text Box 81"/>
          <p:cNvSpPr txBox="1">
            <a:spLocks noChangeArrowheads="1"/>
          </p:cNvSpPr>
          <p:nvPr/>
        </p:nvSpPr>
        <p:spPr bwMode="auto">
          <a:xfrm>
            <a:off x="609600" y="4686300"/>
            <a:ext cx="8229600" cy="46196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24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‘la’ ART(+</a:t>
            </a:r>
            <a:r>
              <a:rPr lang="en-GB" sz="2400">
                <a:solidFill>
                  <a:schemeClr val="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fem</a:t>
            </a:r>
            <a:r>
              <a:rPr lang="en-GB" sz="24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)1764   nsp=37 (of 38)</a:t>
            </a:r>
            <a:r>
              <a:rPr lang="en-GB" sz="2400">
                <a:latin typeface="Courier New" pitchFamily="-105" charset="0"/>
                <a:ea typeface="MS Mincho" pitchFamily="49" charset="-128"/>
                <a:cs typeface="MS Mincho" pitchFamily="49" charset="-128"/>
                <a:sym typeface="Wingdings" pitchFamily="-105" charset="2"/>
              </a:rPr>
              <a:t> SG</a:t>
            </a:r>
            <a:endParaRPr lang="nl-NL" sz="2400">
              <a:latin typeface="Courier New" pitchFamily="-105" charset="0"/>
              <a:ea typeface="Times New Roman" pitchFamily="-105" charset="0"/>
              <a:cs typeface="Times New Roman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7750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13292F1-8AA2-874F-9AA5-07F2A9E7D46C}" type="slidenum">
              <a:rPr lang="en-US" smtClean="0"/>
              <a:pPr/>
              <a:t>256</a:t>
            </a:fld>
            <a:endParaRPr lang="en-US" smtClean="0"/>
          </a:p>
        </p:txBody>
      </p:sp>
      <p:sp>
        <p:nvSpPr>
          <p:cNvPr id="277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 II</a:t>
            </a:r>
            <a:endParaRPr lang="en-GB"/>
          </a:p>
        </p:txBody>
      </p:sp>
      <p:sp>
        <p:nvSpPr>
          <p:cNvPr id="277509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77510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77514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77516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77586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87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17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77584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85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18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77582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77583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19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77580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81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20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77578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79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21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77576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77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22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77574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75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23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77572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73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24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77570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71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25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77568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69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26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77566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67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27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77564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65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28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77562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63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29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77560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61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30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77558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59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31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77556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57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32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77554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55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33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77552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53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34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77550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51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35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77548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49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36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77546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Conj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47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37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77544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45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38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77542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43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7539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77540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7541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77515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7511" name="Oval 79"/>
          <p:cNvSpPr>
            <a:spLocks noChangeArrowheads="1"/>
          </p:cNvSpPr>
          <p:nvPr/>
        </p:nvSpPr>
        <p:spPr bwMode="auto">
          <a:xfrm>
            <a:off x="3657600" y="35052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12" name="Rectangle 80"/>
          <p:cNvSpPr>
            <a:spLocks noChangeArrowheads="1"/>
          </p:cNvSpPr>
          <p:nvPr/>
        </p:nvSpPr>
        <p:spPr bwMode="auto">
          <a:xfrm>
            <a:off x="609600" y="4343400"/>
            <a:ext cx="6096000" cy="2209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513" name="Text Box 81"/>
          <p:cNvSpPr txBox="1">
            <a:spLocks noChangeArrowheads="1"/>
          </p:cNvSpPr>
          <p:nvPr/>
        </p:nvSpPr>
        <p:spPr bwMode="auto">
          <a:xfrm>
            <a:off x="609600" y="4686300"/>
            <a:ext cx="8229600" cy="12001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24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‘la’ ART(+</a:t>
            </a:r>
            <a:r>
              <a:rPr lang="en-GB" sz="2400">
                <a:solidFill>
                  <a:schemeClr val="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fem</a:t>
            </a:r>
            <a:r>
              <a:rPr lang="en-GB" sz="24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)1764   nsp=37 (of 38)</a:t>
            </a:r>
            <a:r>
              <a:rPr lang="en-GB" sz="2400">
                <a:latin typeface="Courier New" pitchFamily="-105" charset="0"/>
                <a:ea typeface="MS Mincho" pitchFamily="49" charset="-128"/>
                <a:cs typeface="MS Mincho" pitchFamily="49" charset="-128"/>
                <a:sym typeface="Wingdings" pitchFamily="-105" charset="2"/>
              </a:rPr>
              <a:t> SG</a:t>
            </a:r>
          </a:p>
          <a:p>
            <a:pPr eaLnBrk="1" hangingPunct="1"/>
            <a:endParaRPr lang="en-GB" sz="2400">
              <a:latin typeface="Courier New" pitchFamily="-105" charset="0"/>
              <a:ea typeface="MS Mincho" pitchFamily="49" charset="-128"/>
              <a:cs typeface="MS Mincho" pitchFamily="49" charset="-128"/>
              <a:sym typeface="Wingdings" pitchFamily="-105" charset="2"/>
            </a:endParaRPr>
          </a:p>
          <a:p>
            <a:pPr eaLnBrk="1" hangingPunct="1"/>
            <a:r>
              <a:rPr lang="en-GB" sz="24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‘lo’ ART(+</a:t>
            </a:r>
            <a:r>
              <a:rPr lang="en-GB" sz="2400">
                <a:solidFill>
                  <a:schemeClr val="hlink"/>
                </a:solidFill>
                <a:latin typeface="Courier New" pitchFamily="-105" charset="0"/>
                <a:ea typeface="MS Mincho" pitchFamily="49" charset="-128"/>
                <a:cs typeface="MS Mincho" pitchFamily="49" charset="-128"/>
              </a:rPr>
              <a:t>pl</a:t>
            </a:r>
            <a:r>
              <a:rPr lang="en-GB" sz="240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)  157   nsp=19</a:t>
            </a:r>
            <a:r>
              <a:rPr lang="nl-NL" sz="2400">
                <a:latin typeface="Courier New" pitchFamily="-105" charset="0"/>
              </a:rPr>
              <a:t> 		</a:t>
            </a:r>
            <a:r>
              <a:rPr lang="nl-NL" sz="2400">
                <a:latin typeface="Courier New" pitchFamily="-105" charset="0"/>
                <a:sym typeface="Wingdings" pitchFamily="-105" charset="2"/>
              </a:rPr>
              <a:t> PL</a:t>
            </a:r>
            <a:endParaRPr lang="en-GB" sz="2400">
              <a:latin typeface="Courier New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7853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DF19AE-6B1F-FE46-84F2-A42C4CF9090C}" type="slidenum">
              <a:rPr lang="en-US" smtClean="0"/>
              <a:pPr/>
              <a:t>257</a:t>
            </a:fld>
            <a:endParaRPr lang="en-US" smtClean="0"/>
          </a:p>
        </p:txBody>
      </p:sp>
      <p:sp>
        <p:nvSpPr>
          <p:cNvPr id="278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 II</a:t>
            </a:r>
            <a:endParaRPr lang="en-GB"/>
          </a:p>
        </p:txBody>
      </p:sp>
      <p:sp>
        <p:nvSpPr>
          <p:cNvPr id="278533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78534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78539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78541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78611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612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42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78609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610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43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78607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78608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44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78605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606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45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78603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604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46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78601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602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47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78599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600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48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78597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598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49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78595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596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50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78593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594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51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78591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592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52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78589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590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53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78587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588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54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78585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586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55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78583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584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56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78581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582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57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78579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580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58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78577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578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59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78575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576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60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78573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574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61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78571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Conj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572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62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78569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570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63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78567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568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8564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78565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8566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78540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8535" name="Oval 79"/>
          <p:cNvSpPr>
            <a:spLocks noChangeArrowheads="1"/>
          </p:cNvSpPr>
          <p:nvPr/>
        </p:nvSpPr>
        <p:spPr bwMode="auto">
          <a:xfrm>
            <a:off x="3657600" y="35052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536" name="Rectangle 80"/>
          <p:cNvSpPr>
            <a:spLocks noChangeArrowheads="1"/>
          </p:cNvSpPr>
          <p:nvPr/>
        </p:nvSpPr>
        <p:spPr bwMode="auto">
          <a:xfrm>
            <a:off x="609600" y="4343400"/>
            <a:ext cx="6096000" cy="2209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1" hangingPunct="1"/>
            <a:endParaRPr lang="en-GB" sz="2400" b="0"/>
          </a:p>
        </p:txBody>
      </p:sp>
      <p:sp>
        <p:nvSpPr>
          <p:cNvPr id="278537" name="Text Box 81"/>
          <p:cNvSpPr txBox="1">
            <a:spLocks noChangeArrowheads="1"/>
          </p:cNvSpPr>
          <p:nvPr/>
        </p:nvSpPr>
        <p:spPr bwMode="auto">
          <a:xfrm>
            <a:off x="1752600" y="4657725"/>
            <a:ext cx="4583113" cy="4953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2400"/>
              <a:t>Oto</a:t>
            </a:r>
            <a:r>
              <a:rPr lang="en-US" sz="2400"/>
              <a:t>mí     </a:t>
            </a:r>
            <a:r>
              <a:rPr lang="en-US" sz="2400">
                <a:sym typeface="Wingdings" pitchFamily="-105" charset="2"/>
              </a:rPr>
              <a:t>=		</a:t>
            </a:r>
            <a:r>
              <a:rPr lang="en-US" sz="2400"/>
              <a:t>has DefArt</a:t>
            </a:r>
            <a:endParaRPr lang="nl-NL" sz="2400"/>
          </a:p>
        </p:txBody>
      </p:sp>
      <p:sp>
        <p:nvSpPr>
          <p:cNvPr id="278538" name="Line 82"/>
          <p:cNvSpPr>
            <a:spLocks noChangeShapeType="1"/>
          </p:cNvSpPr>
          <p:nvPr/>
        </p:nvSpPr>
        <p:spPr bwMode="auto">
          <a:xfrm flipV="1">
            <a:off x="5029200" y="3886200"/>
            <a:ext cx="381000" cy="838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7955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D277085-2BF6-2149-B88E-58543635CD70}" type="slidenum">
              <a:rPr lang="en-US" smtClean="0"/>
              <a:pPr/>
              <a:t>258</a:t>
            </a:fld>
            <a:endParaRPr lang="en-US" smtClean="0"/>
          </a:p>
        </p:txBody>
      </p:sp>
      <p:sp>
        <p:nvSpPr>
          <p:cNvPr id="279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 II</a:t>
            </a:r>
            <a:endParaRPr lang="en-GB"/>
          </a:p>
        </p:txBody>
      </p:sp>
      <p:sp>
        <p:nvSpPr>
          <p:cNvPr id="279557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79558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79563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79565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79635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636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66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79633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634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67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79631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79632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68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79629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630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69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79627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628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70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79625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626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71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79623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624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72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79621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622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73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79619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620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74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79617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618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75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79615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616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76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79613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614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77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79611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612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78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79609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610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79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79607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608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80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79605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606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81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79603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604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82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79601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602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83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79599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600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84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79597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598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85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79595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Conj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596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86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79593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594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87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79591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592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9588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79589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79590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79564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9559" name="Oval 79"/>
          <p:cNvSpPr>
            <a:spLocks noChangeArrowheads="1"/>
          </p:cNvSpPr>
          <p:nvPr/>
        </p:nvSpPr>
        <p:spPr bwMode="auto">
          <a:xfrm>
            <a:off x="3657600" y="35052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9560" name="Rectangle 80"/>
          <p:cNvSpPr>
            <a:spLocks noChangeArrowheads="1"/>
          </p:cNvSpPr>
          <p:nvPr/>
        </p:nvSpPr>
        <p:spPr bwMode="auto">
          <a:xfrm>
            <a:off x="609600" y="4343400"/>
            <a:ext cx="6096000" cy="2209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9561" name="Text Box 81"/>
          <p:cNvSpPr txBox="1">
            <a:spLocks noChangeArrowheads="1"/>
          </p:cNvSpPr>
          <p:nvPr/>
        </p:nvSpPr>
        <p:spPr bwMode="auto">
          <a:xfrm>
            <a:off x="1752600" y="4657725"/>
            <a:ext cx="4583113" cy="8604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2400"/>
              <a:t>Oto</a:t>
            </a:r>
            <a:r>
              <a:rPr lang="en-US" sz="2400"/>
              <a:t>mí     </a:t>
            </a:r>
            <a:r>
              <a:rPr lang="en-US" sz="2400">
                <a:sym typeface="Wingdings" pitchFamily="-105" charset="2"/>
              </a:rPr>
              <a:t>=		</a:t>
            </a:r>
            <a:r>
              <a:rPr lang="en-US" sz="2400"/>
              <a:t>has DefArt</a:t>
            </a:r>
            <a:endParaRPr lang="nl-NL" sz="2400"/>
          </a:p>
          <a:p>
            <a:pPr eaLnBrk="1" hangingPunct="1"/>
            <a:r>
              <a:rPr lang="nl-NL" sz="2400"/>
              <a:t>Gua</a:t>
            </a:r>
            <a:r>
              <a:rPr lang="en-US" sz="2400"/>
              <a:t>raní  =		no Art</a:t>
            </a:r>
          </a:p>
        </p:txBody>
      </p:sp>
      <p:sp>
        <p:nvSpPr>
          <p:cNvPr id="279562" name="Line 82"/>
          <p:cNvSpPr>
            <a:spLocks noChangeShapeType="1"/>
          </p:cNvSpPr>
          <p:nvPr/>
        </p:nvSpPr>
        <p:spPr bwMode="auto">
          <a:xfrm flipH="1" flipV="1">
            <a:off x="4191000" y="3962400"/>
            <a:ext cx="381000" cy="1295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8057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1C5E78-CAFD-BF41-98F4-8A0511F31411}" type="slidenum">
              <a:rPr lang="en-US" smtClean="0"/>
              <a:pPr/>
              <a:t>259</a:t>
            </a:fld>
            <a:endParaRPr lang="en-US" smtClean="0"/>
          </a:p>
        </p:txBody>
      </p:sp>
      <p:sp>
        <p:nvSpPr>
          <p:cNvPr id="280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 II</a:t>
            </a:r>
            <a:endParaRPr lang="en-GB"/>
          </a:p>
        </p:txBody>
      </p:sp>
      <p:sp>
        <p:nvSpPr>
          <p:cNvPr id="280581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80582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80587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80589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80659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60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590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80657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58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591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80655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80656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592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80653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54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593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80651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52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594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80649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50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595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80647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48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596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80645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46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597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80643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44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598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80641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42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599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80639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40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600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80637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38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601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80635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36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602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80633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34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603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80631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32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604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80629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30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605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80627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28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606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80625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26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607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80623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24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608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80621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22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609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80619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Conj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20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610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80617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18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611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80615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16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0612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80613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0614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80588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0583" name="Oval 79"/>
          <p:cNvSpPr>
            <a:spLocks noChangeArrowheads="1"/>
          </p:cNvSpPr>
          <p:nvPr/>
        </p:nvSpPr>
        <p:spPr bwMode="auto">
          <a:xfrm>
            <a:off x="3657600" y="35052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0584" name="Rectangle 80"/>
          <p:cNvSpPr>
            <a:spLocks noChangeArrowheads="1"/>
          </p:cNvSpPr>
          <p:nvPr/>
        </p:nvSpPr>
        <p:spPr bwMode="auto">
          <a:xfrm>
            <a:off x="609600" y="4343400"/>
            <a:ext cx="6096000" cy="2209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0585" name="Text Box 81"/>
          <p:cNvSpPr txBox="1">
            <a:spLocks noChangeArrowheads="1"/>
          </p:cNvSpPr>
          <p:nvPr/>
        </p:nvSpPr>
        <p:spPr bwMode="auto">
          <a:xfrm>
            <a:off x="1752600" y="4657725"/>
            <a:ext cx="4583113" cy="12255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2400"/>
              <a:t>Oto</a:t>
            </a:r>
            <a:r>
              <a:rPr lang="en-US" sz="2400"/>
              <a:t>mí     </a:t>
            </a:r>
            <a:r>
              <a:rPr lang="en-US" sz="2400">
                <a:sym typeface="Wingdings" pitchFamily="-105" charset="2"/>
              </a:rPr>
              <a:t>=		</a:t>
            </a:r>
            <a:r>
              <a:rPr lang="en-US" sz="2400"/>
              <a:t>has DefArt</a:t>
            </a:r>
            <a:endParaRPr lang="nl-NL" sz="2400"/>
          </a:p>
          <a:p>
            <a:pPr eaLnBrk="1" hangingPunct="1"/>
            <a:r>
              <a:rPr lang="nl-NL" sz="2400"/>
              <a:t>Gua</a:t>
            </a:r>
            <a:r>
              <a:rPr lang="en-US" sz="2400"/>
              <a:t>raní  =		no Art</a:t>
            </a:r>
          </a:p>
          <a:p>
            <a:pPr eaLnBrk="1" hangingPunct="1"/>
            <a:r>
              <a:rPr lang="nl-NL" sz="2400"/>
              <a:t>Quechua</a:t>
            </a:r>
            <a:r>
              <a:rPr lang="en-US" sz="2400"/>
              <a:t>  =		no Art</a:t>
            </a:r>
            <a:endParaRPr lang="en-GB" sz="2400"/>
          </a:p>
        </p:txBody>
      </p:sp>
      <p:sp>
        <p:nvSpPr>
          <p:cNvPr id="280586" name="Line 82"/>
          <p:cNvSpPr>
            <a:spLocks noChangeShapeType="1"/>
          </p:cNvSpPr>
          <p:nvPr/>
        </p:nvSpPr>
        <p:spPr bwMode="auto">
          <a:xfrm flipH="1" flipV="1">
            <a:off x="2971800" y="3886200"/>
            <a:ext cx="1524000" cy="17526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4198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A098C53-5A1E-8A4F-8332-254761281066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41989" name="Rectangle 3"/>
          <p:cNvSpPr>
            <a:spLocks noChangeArrowheads="1"/>
          </p:cNvSpPr>
          <p:nvPr/>
        </p:nvSpPr>
        <p:spPr bwMode="auto">
          <a:xfrm>
            <a:off x="685800" y="23368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 </a:t>
            </a:r>
            <a:r>
              <a:rPr lang="en-GB" sz="2400" i="1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Borrowing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 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 versus 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shift-induced interference</a:t>
            </a:r>
            <a:endParaRPr lang="nl-NL" sz="2400">
              <a:solidFill>
                <a:schemeClr val="hlink"/>
              </a:solidFill>
              <a:ea typeface="Times New Roman" pitchFamily="-105" charset="0"/>
              <a:cs typeface="Times New Roman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8160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61A45DB-46E5-214D-8C81-1BE832E7789D}" type="slidenum">
              <a:rPr lang="en-US" smtClean="0"/>
              <a:pPr/>
              <a:t>260</a:t>
            </a:fld>
            <a:endParaRPr lang="en-US" smtClean="0"/>
          </a:p>
        </p:txBody>
      </p:sp>
      <p:sp>
        <p:nvSpPr>
          <p:cNvPr id="281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 II</a:t>
            </a:r>
            <a:endParaRPr lang="en-GB"/>
          </a:p>
        </p:txBody>
      </p:sp>
      <p:sp>
        <p:nvSpPr>
          <p:cNvPr id="281605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81606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81613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81615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81685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1686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16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81683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1684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17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81681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81682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18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81679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1680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19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81677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1678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20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81675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1676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21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81673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1674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22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81671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1672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23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81669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1670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24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81667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81668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25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81665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1666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26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81663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1664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27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81661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1662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28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81659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1660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29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81657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1658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30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81655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1656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31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81653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1654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32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81651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1652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33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81649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1650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34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81647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1648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35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81645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Conj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1646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36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81643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1644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37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81641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1642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1638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81639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1640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81614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1607" name="Oval 79"/>
          <p:cNvSpPr>
            <a:spLocks noChangeArrowheads="1"/>
          </p:cNvSpPr>
          <p:nvPr/>
        </p:nvSpPr>
        <p:spPr bwMode="auto">
          <a:xfrm>
            <a:off x="3657600" y="35052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1608" name="Rectangle 80"/>
          <p:cNvSpPr>
            <a:spLocks noChangeArrowheads="1"/>
          </p:cNvSpPr>
          <p:nvPr/>
        </p:nvSpPr>
        <p:spPr bwMode="auto">
          <a:xfrm>
            <a:off x="609600" y="4343400"/>
            <a:ext cx="6096000" cy="2209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1609" name="Text Box 81"/>
          <p:cNvSpPr txBox="1">
            <a:spLocks noChangeArrowheads="1"/>
          </p:cNvSpPr>
          <p:nvPr/>
        </p:nvSpPr>
        <p:spPr bwMode="auto">
          <a:xfrm>
            <a:off x="1752600" y="4657725"/>
            <a:ext cx="4056063" cy="12255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2400"/>
              <a:t>Oto</a:t>
            </a:r>
            <a:r>
              <a:rPr lang="en-US" sz="2400"/>
              <a:t>mí     </a:t>
            </a:r>
            <a:r>
              <a:rPr lang="en-US" sz="2400">
                <a:sym typeface="Wingdings" pitchFamily="-105" charset="2"/>
              </a:rPr>
              <a:t>=		</a:t>
            </a:r>
            <a:r>
              <a:rPr lang="en-US" sz="2400"/>
              <a:t>has Art</a:t>
            </a:r>
            <a:endParaRPr lang="nl-NL" sz="2400"/>
          </a:p>
          <a:p>
            <a:pPr eaLnBrk="1" hangingPunct="1"/>
            <a:r>
              <a:rPr lang="nl-NL" sz="2400"/>
              <a:t>Gua</a:t>
            </a:r>
            <a:r>
              <a:rPr lang="en-US" sz="2400"/>
              <a:t>raní  =		</a:t>
            </a:r>
            <a:r>
              <a:rPr lang="en-US" sz="2400">
                <a:solidFill>
                  <a:schemeClr val="hlink"/>
                </a:solidFill>
              </a:rPr>
              <a:t>no Art</a:t>
            </a:r>
          </a:p>
          <a:p>
            <a:pPr eaLnBrk="1" hangingPunct="1"/>
            <a:r>
              <a:rPr lang="nl-NL" sz="2400"/>
              <a:t>Quechua</a:t>
            </a:r>
            <a:r>
              <a:rPr lang="en-US" sz="2400"/>
              <a:t>  =		</a:t>
            </a:r>
            <a:r>
              <a:rPr lang="en-US" sz="2400">
                <a:solidFill>
                  <a:schemeClr val="hlink"/>
                </a:solidFill>
              </a:rPr>
              <a:t>no Art</a:t>
            </a:r>
            <a:endParaRPr lang="en-GB" sz="2400">
              <a:solidFill>
                <a:schemeClr val="hlink"/>
              </a:solidFill>
            </a:endParaRPr>
          </a:p>
        </p:txBody>
      </p:sp>
      <p:sp>
        <p:nvSpPr>
          <p:cNvPr id="281610" name="Text Box 82"/>
          <p:cNvSpPr txBox="1">
            <a:spLocks noChangeArrowheads="1"/>
          </p:cNvSpPr>
          <p:nvPr/>
        </p:nvSpPr>
        <p:spPr bwMode="auto">
          <a:xfrm>
            <a:off x="6934200" y="4387850"/>
            <a:ext cx="8747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9600">
                <a:solidFill>
                  <a:schemeClr val="hlink"/>
                </a:solidFill>
              </a:rPr>
              <a:t>?</a:t>
            </a:r>
            <a:endParaRPr lang="nl-NL" sz="9600">
              <a:solidFill>
                <a:schemeClr val="hlink"/>
              </a:solidFill>
            </a:endParaRPr>
          </a:p>
        </p:txBody>
      </p:sp>
      <p:sp>
        <p:nvSpPr>
          <p:cNvPr id="281611" name="Oval 83"/>
          <p:cNvSpPr>
            <a:spLocks noChangeArrowheads="1"/>
          </p:cNvSpPr>
          <p:nvPr/>
        </p:nvSpPr>
        <p:spPr bwMode="auto">
          <a:xfrm>
            <a:off x="4267200" y="4953000"/>
            <a:ext cx="1600200" cy="10668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1612" name="Oval 84"/>
          <p:cNvSpPr>
            <a:spLocks noChangeArrowheads="1"/>
          </p:cNvSpPr>
          <p:nvPr/>
        </p:nvSpPr>
        <p:spPr bwMode="auto">
          <a:xfrm>
            <a:off x="2116138" y="3500438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826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400E877-1C02-3C40-B35C-F688F4872595}" type="slidenum">
              <a:rPr lang="en-US" smtClean="0"/>
              <a:pPr/>
              <a:t>261</a:t>
            </a:fld>
            <a:endParaRPr lang="en-US" smtClean="0"/>
          </a:p>
        </p:txBody>
      </p:sp>
      <p:sp>
        <p:nvSpPr>
          <p:cNvPr id="282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 II</a:t>
            </a:r>
            <a:endParaRPr lang="en-GB"/>
          </a:p>
        </p:txBody>
      </p:sp>
      <p:sp>
        <p:nvSpPr>
          <p:cNvPr id="282629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82630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82634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82636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82706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707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37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82704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705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38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82702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82703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39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82700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701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40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82698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699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41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82696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697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42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82694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695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43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82692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693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44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82690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691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45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82688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689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46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82686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687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47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82684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685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48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82682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683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49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82680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681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50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82678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679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51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82676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677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52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82674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675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53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82672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673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54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82670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671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55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82668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669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56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82666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Conj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667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57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82664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665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58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82662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663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2659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82660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2661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82635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2631" name="Oval 79"/>
          <p:cNvSpPr>
            <a:spLocks noChangeArrowheads="1"/>
          </p:cNvSpPr>
          <p:nvPr/>
        </p:nvSpPr>
        <p:spPr bwMode="auto">
          <a:xfrm>
            <a:off x="3657600" y="35052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2632" name="Rectangle 80"/>
          <p:cNvSpPr>
            <a:spLocks noChangeArrowheads="1"/>
          </p:cNvSpPr>
          <p:nvPr/>
        </p:nvSpPr>
        <p:spPr bwMode="auto">
          <a:xfrm>
            <a:off x="609600" y="4343400"/>
            <a:ext cx="6096000" cy="2209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2633" name="Text Box 81"/>
          <p:cNvSpPr txBox="1">
            <a:spLocks noChangeArrowheads="1"/>
          </p:cNvSpPr>
          <p:nvPr/>
        </p:nvSpPr>
        <p:spPr bwMode="auto">
          <a:xfrm>
            <a:off x="381000" y="4876800"/>
            <a:ext cx="8029575" cy="12001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400" i="1" u="sng"/>
              <a:t>Function</a:t>
            </a:r>
            <a:r>
              <a:rPr lang="en-US" sz="2400"/>
              <a:t> in Guarani: ‘la’ and ‘lo’ typically used as</a:t>
            </a:r>
          </a:p>
          <a:p>
            <a:pPr eaLnBrk="1" hangingPunct="1"/>
            <a:r>
              <a:rPr lang="en-US" sz="2400"/>
              <a:t> </a:t>
            </a:r>
          </a:p>
          <a:p>
            <a:pPr eaLnBrk="1" hangingPunct="1"/>
            <a:r>
              <a:rPr lang="en-US" sz="2400" i="1">
                <a:solidFill>
                  <a:schemeClr val="hlink"/>
                </a:solidFill>
              </a:rPr>
              <a:t>     Topic marker </a:t>
            </a:r>
            <a:r>
              <a:rPr lang="en-US" sz="2400"/>
              <a:t>, not </a:t>
            </a:r>
            <a:r>
              <a:rPr lang="en-US" sz="2400" i="1">
                <a:solidFill>
                  <a:schemeClr val="folHlink"/>
                </a:solidFill>
              </a:rPr>
              <a:t>definiteness</a:t>
            </a:r>
            <a:r>
              <a:rPr lang="en-US" sz="2400">
                <a:solidFill>
                  <a:schemeClr val="folHlink"/>
                </a:solidFill>
              </a:rPr>
              <a:t> </a:t>
            </a:r>
            <a:r>
              <a:rPr lang="en-US" sz="2400"/>
              <a:t>marker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8365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08B002-BA86-8F4F-96CA-981448326A3C}" type="slidenum">
              <a:rPr lang="en-US" smtClean="0"/>
              <a:pPr/>
              <a:t>262</a:t>
            </a:fld>
            <a:endParaRPr lang="en-US" smtClean="0"/>
          </a:p>
        </p:txBody>
      </p:sp>
      <p:sp>
        <p:nvSpPr>
          <p:cNvPr id="283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grammatical II</a:t>
            </a:r>
            <a:endParaRPr lang="en-GB"/>
          </a:p>
        </p:txBody>
      </p:sp>
      <p:sp>
        <p:nvSpPr>
          <p:cNvPr id="283653" name="Rectangle 3"/>
          <p:cNvSpPr>
            <a:spLocks noChangeArrowheads="1"/>
          </p:cNvSpPr>
          <p:nvPr/>
        </p:nvSpPr>
        <p:spPr bwMode="auto">
          <a:xfrm>
            <a:off x="3175" y="87313"/>
            <a:ext cx="9144000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83654" name="Group 4"/>
          <p:cNvGrpSpPr>
            <a:grpSpLocks/>
          </p:cNvGrpSpPr>
          <p:nvPr/>
        </p:nvGrpSpPr>
        <p:grpSpPr bwMode="auto">
          <a:xfrm>
            <a:off x="762000" y="2076450"/>
            <a:ext cx="5730875" cy="4400550"/>
            <a:chOff x="-3" y="804"/>
            <a:chExt cx="3610" cy="2772"/>
          </a:xfrm>
        </p:grpSpPr>
        <p:grpSp>
          <p:nvGrpSpPr>
            <p:cNvPr id="283658" name="Group 5"/>
            <p:cNvGrpSpPr>
              <a:grpSpLocks/>
            </p:cNvGrpSpPr>
            <p:nvPr/>
          </p:nvGrpSpPr>
          <p:grpSpPr bwMode="auto">
            <a:xfrm>
              <a:off x="0" y="807"/>
              <a:ext cx="3604" cy="2766"/>
              <a:chOff x="0" y="807"/>
              <a:chExt cx="3604" cy="2766"/>
            </a:xfrm>
          </p:grpSpPr>
          <p:grpSp>
            <p:nvGrpSpPr>
              <p:cNvPr id="283660" name="Group 6"/>
              <p:cNvGrpSpPr>
                <a:grpSpLocks/>
              </p:cNvGrpSpPr>
              <p:nvPr/>
            </p:nvGrpSpPr>
            <p:grpSpPr bwMode="auto">
              <a:xfrm>
                <a:off x="0" y="807"/>
                <a:ext cx="1031" cy="461"/>
                <a:chOff x="0" y="807"/>
                <a:chExt cx="1031" cy="461"/>
              </a:xfrm>
            </p:grpSpPr>
            <p:sp>
              <p:nvSpPr>
                <p:cNvPr id="283730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807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731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807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61" name="Group 9"/>
              <p:cNvGrpSpPr>
                <a:grpSpLocks/>
              </p:cNvGrpSpPr>
              <p:nvPr/>
            </p:nvGrpSpPr>
            <p:grpSpPr bwMode="auto">
              <a:xfrm>
                <a:off x="1031" y="807"/>
                <a:ext cx="879" cy="461"/>
                <a:chOff x="1031" y="807"/>
                <a:chExt cx="879" cy="461"/>
              </a:xfrm>
            </p:grpSpPr>
            <p:sp>
              <p:nvSpPr>
                <p:cNvPr id="283728" name="Rectangle 10"/>
                <p:cNvSpPr>
                  <a:spLocks noChangeArrowheads="1"/>
                </p:cNvSpPr>
                <p:nvPr/>
              </p:nvSpPr>
              <p:spPr bwMode="auto">
                <a:xfrm>
                  <a:off x="1059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729" name="Rectangle 11"/>
                <p:cNvSpPr>
                  <a:spLocks noChangeArrowheads="1"/>
                </p:cNvSpPr>
                <p:nvPr/>
              </p:nvSpPr>
              <p:spPr bwMode="auto">
                <a:xfrm>
                  <a:off x="1031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62" name="Group 12"/>
              <p:cNvGrpSpPr>
                <a:grpSpLocks/>
              </p:cNvGrpSpPr>
              <p:nvPr/>
            </p:nvGrpSpPr>
            <p:grpSpPr bwMode="auto">
              <a:xfrm>
                <a:off x="1910" y="807"/>
                <a:ext cx="815" cy="461"/>
                <a:chOff x="1910" y="807"/>
                <a:chExt cx="815" cy="461"/>
              </a:xfrm>
            </p:grpSpPr>
            <p:sp>
              <p:nvSpPr>
                <p:cNvPr id="283726" name="Rectangle 13"/>
                <p:cNvSpPr>
                  <a:spLocks noChangeArrowheads="1"/>
                </p:cNvSpPr>
                <p:nvPr/>
              </p:nvSpPr>
              <p:spPr bwMode="auto">
                <a:xfrm>
                  <a:off x="1938" y="807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solidFill>
                        <a:schemeClr val="hlink"/>
                      </a:solidFill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83727" name="Rectangle 14"/>
                <p:cNvSpPr>
                  <a:spLocks noChangeArrowheads="1"/>
                </p:cNvSpPr>
                <p:nvPr/>
              </p:nvSpPr>
              <p:spPr bwMode="auto">
                <a:xfrm>
                  <a:off x="1910" y="807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63" name="Group 15"/>
              <p:cNvGrpSpPr>
                <a:grpSpLocks/>
              </p:cNvGrpSpPr>
              <p:nvPr/>
            </p:nvGrpSpPr>
            <p:grpSpPr bwMode="auto">
              <a:xfrm>
                <a:off x="2725" y="807"/>
                <a:ext cx="879" cy="461"/>
                <a:chOff x="2725" y="807"/>
                <a:chExt cx="879" cy="461"/>
              </a:xfrm>
            </p:grpSpPr>
            <p:sp>
              <p:nvSpPr>
                <p:cNvPr id="283724" name="Rectangle 16"/>
                <p:cNvSpPr>
                  <a:spLocks noChangeArrowheads="1"/>
                </p:cNvSpPr>
                <p:nvPr/>
              </p:nvSpPr>
              <p:spPr bwMode="auto">
                <a:xfrm>
                  <a:off x="2753" y="807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725" name="Rectangle 17"/>
                <p:cNvSpPr>
                  <a:spLocks noChangeArrowheads="1"/>
                </p:cNvSpPr>
                <p:nvPr/>
              </p:nvSpPr>
              <p:spPr bwMode="auto">
                <a:xfrm>
                  <a:off x="2725" y="807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64" name="Group 18"/>
              <p:cNvGrpSpPr>
                <a:grpSpLocks/>
              </p:cNvGrpSpPr>
              <p:nvPr/>
            </p:nvGrpSpPr>
            <p:grpSpPr bwMode="auto">
              <a:xfrm>
                <a:off x="0" y="1268"/>
                <a:ext cx="1031" cy="461"/>
                <a:chOff x="0" y="1268"/>
                <a:chExt cx="1031" cy="461"/>
              </a:xfrm>
            </p:grpSpPr>
            <p:sp>
              <p:nvSpPr>
                <p:cNvPr id="283722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268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Adpos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723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65" name="Group 21"/>
              <p:cNvGrpSpPr>
                <a:grpSpLocks/>
              </p:cNvGrpSpPr>
              <p:nvPr/>
            </p:nvGrpSpPr>
            <p:grpSpPr bwMode="auto">
              <a:xfrm>
                <a:off x="1031" y="1268"/>
                <a:ext cx="879" cy="461"/>
                <a:chOff x="1031" y="1268"/>
                <a:chExt cx="879" cy="461"/>
              </a:xfrm>
            </p:grpSpPr>
            <p:sp>
              <p:nvSpPr>
                <p:cNvPr id="283720" name="Rectangle 22"/>
                <p:cNvSpPr>
                  <a:spLocks noChangeArrowheads="1"/>
                </p:cNvSpPr>
                <p:nvPr/>
              </p:nvSpPr>
              <p:spPr bwMode="auto">
                <a:xfrm>
                  <a:off x="1059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721" name="Rectangle 23"/>
                <p:cNvSpPr>
                  <a:spLocks noChangeArrowheads="1"/>
                </p:cNvSpPr>
                <p:nvPr/>
              </p:nvSpPr>
              <p:spPr bwMode="auto">
                <a:xfrm>
                  <a:off x="1031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66" name="Group 24"/>
              <p:cNvGrpSpPr>
                <a:grpSpLocks/>
              </p:cNvGrpSpPr>
              <p:nvPr/>
            </p:nvGrpSpPr>
            <p:grpSpPr bwMode="auto">
              <a:xfrm>
                <a:off x="1910" y="1268"/>
                <a:ext cx="815" cy="461"/>
                <a:chOff x="1910" y="1268"/>
                <a:chExt cx="815" cy="461"/>
              </a:xfrm>
            </p:grpSpPr>
            <p:sp>
              <p:nvSpPr>
                <p:cNvPr id="283718" name="Rectangle 25"/>
                <p:cNvSpPr>
                  <a:spLocks noChangeArrowheads="1"/>
                </p:cNvSpPr>
                <p:nvPr/>
              </p:nvSpPr>
              <p:spPr bwMode="auto">
                <a:xfrm>
                  <a:off x="1938" y="1268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0.5%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719" name="Rectangle 26"/>
                <p:cNvSpPr>
                  <a:spLocks noChangeArrowheads="1"/>
                </p:cNvSpPr>
                <p:nvPr/>
              </p:nvSpPr>
              <p:spPr bwMode="auto">
                <a:xfrm>
                  <a:off x="1910" y="1268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67" name="Group 27"/>
              <p:cNvGrpSpPr>
                <a:grpSpLocks/>
              </p:cNvGrpSpPr>
              <p:nvPr/>
            </p:nvGrpSpPr>
            <p:grpSpPr bwMode="auto">
              <a:xfrm>
                <a:off x="2725" y="1268"/>
                <a:ext cx="879" cy="461"/>
                <a:chOff x="2725" y="1268"/>
                <a:chExt cx="879" cy="461"/>
              </a:xfrm>
            </p:grpSpPr>
            <p:sp>
              <p:nvSpPr>
                <p:cNvPr id="283716" name="Rectangle 28"/>
                <p:cNvSpPr>
                  <a:spLocks noChangeArrowheads="1"/>
                </p:cNvSpPr>
                <p:nvPr/>
              </p:nvSpPr>
              <p:spPr bwMode="auto">
                <a:xfrm>
                  <a:off x="2753" y="1268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21.2%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717" name="Rectangle 29"/>
                <p:cNvSpPr>
                  <a:spLocks noChangeArrowheads="1"/>
                </p:cNvSpPr>
                <p:nvPr/>
              </p:nvSpPr>
              <p:spPr bwMode="auto">
                <a:xfrm>
                  <a:off x="2725" y="1268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68" name="Group 30"/>
              <p:cNvGrpSpPr>
                <a:grpSpLocks/>
              </p:cNvGrpSpPr>
              <p:nvPr/>
            </p:nvGrpSpPr>
            <p:grpSpPr bwMode="auto">
              <a:xfrm>
                <a:off x="0" y="1729"/>
                <a:ext cx="1031" cy="461"/>
                <a:chOff x="0" y="1729"/>
                <a:chExt cx="1031" cy="461"/>
              </a:xfrm>
            </p:grpSpPr>
            <p:sp>
              <p:nvSpPr>
                <p:cNvPr id="283714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1729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Art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715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729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69" name="Group 33"/>
              <p:cNvGrpSpPr>
                <a:grpSpLocks/>
              </p:cNvGrpSpPr>
              <p:nvPr/>
            </p:nvGrpSpPr>
            <p:grpSpPr bwMode="auto">
              <a:xfrm>
                <a:off x="1031" y="1729"/>
                <a:ext cx="879" cy="461"/>
                <a:chOff x="1031" y="1729"/>
                <a:chExt cx="879" cy="461"/>
              </a:xfrm>
            </p:grpSpPr>
            <p:sp>
              <p:nvSpPr>
                <p:cNvPr id="283712" name="Rectangle 34"/>
                <p:cNvSpPr>
                  <a:spLocks noChangeArrowheads="1"/>
                </p:cNvSpPr>
                <p:nvPr/>
              </p:nvSpPr>
              <p:spPr bwMode="auto">
                <a:xfrm>
                  <a:off x="1059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713" name="Rectangle 35"/>
                <p:cNvSpPr>
                  <a:spLocks noChangeArrowheads="1"/>
                </p:cNvSpPr>
                <p:nvPr/>
              </p:nvSpPr>
              <p:spPr bwMode="auto">
                <a:xfrm>
                  <a:off x="1031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70" name="Group 36"/>
              <p:cNvGrpSpPr>
                <a:grpSpLocks/>
              </p:cNvGrpSpPr>
              <p:nvPr/>
            </p:nvGrpSpPr>
            <p:grpSpPr bwMode="auto">
              <a:xfrm>
                <a:off x="1910" y="1729"/>
                <a:ext cx="815" cy="461"/>
                <a:chOff x="1910" y="1729"/>
                <a:chExt cx="815" cy="461"/>
              </a:xfrm>
            </p:grpSpPr>
            <p:sp>
              <p:nvSpPr>
                <p:cNvPr id="283710" name="Rectangle 37"/>
                <p:cNvSpPr>
                  <a:spLocks noChangeArrowheads="1"/>
                </p:cNvSpPr>
                <p:nvPr/>
              </p:nvSpPr>
              <p:spPr bwMode="auto">
                <a:xfrm>
                  <a:off x="1938" y="1729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19.4%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711" name="Rectangle 38"/>
                <p:cNvSpPr>
                  <a:spLocks noChangeArrowheads="1"/>
                </p:cNvSpPr>
                <p:nvPr/>
              </p:nvSpPr>
              <p:spPr bwMode="auto">
                <a:xfrm>
                  <a:off x="1910" y="1729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71" name="Group 39"/>
              <p:cNvGrpSpPr>
                <a:grpSpLocks/>
              </p:cNvGrpSpPr>
              <p:nvPr/>
            </p:nvGrpSpPr>
            <p:grpSpPr bwMode="auto">
              <a:xfrm>
                <a:off x="2725" y="1729"/>
                <a:ext cx="879" cy="461"/>
                <a:chOff x="2725" y="1729"/>
                <a:chExt cx="879" cy="461"/>
              </a:xfrm>
            </p:grpSpPr>
            <p:sp>
              <p:nvSpPr>
                <p:cNvPr id="283708" name="Rectangle 40"/>
                <p:cNvSpPr>
                  <a:spLocks noChangeArrowheads="1"/>
                </p:cNvSpPr>
                <p:nvPr/>
              </p:nvSpPr>
              <p:spPr bwMode="auto">
                <a:xfrm>
                  <a:off x="2753" y="1729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709" name="Rectangle 41"/>
                <p:cNvSpPr>
                  <a:spLocks noChangeArrowheads="1"/>
                </p:cNvSpPr>
                <p:nvPr/>
              </p:nvSpPr>
              <p:spPr bwMode="auto">
                <a:xfrm>
                  <a:off x="2725" y="1729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72" name="Group 42"/>
              <p:cNvGrpSpPr>
                <a:grpSpLocks/>
              </p:cNvGrpSpPr>
              <p:nvPr/>
            </p:nvGrpSpPr>
            <p:grpSpPr bwMode="auto">
              <a:xfrm>
                <a:off x="0" y="2190"/>
                <a:ext cx="1031" cy="461"/>
                <a:chOff x="0" y="2190"/>
                <a:chExt cx="1031" cy="461"/>
              </a:xfrm>
            </p:grpSpPr>
            <p:sp>
              <p:nvSpPr>
                <p:cNvPr id="283706" name="Rectangle 43"/>
                <p:cNvSpPr>
                  <a:spLocks noChangeArrowheads="1"/>
                </p:cNvSpPr>
                <p:nvPr/>
              </p:nvSpPr>
              <p:spPr bwMode="auto">
                <a:xfrm>
                  <a:off x="28" y="2190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DsMrk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707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2190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73" name="Group 45"/>
              <p:cNvGrpSpPr>
                <a:grpSpLocks/>
              </p:cNvGrpSpPr>
              <p:nvPr/>
            </p:nvGrpSpPr>
            <p:grpSpPr bwMode="auto">
              <a:xfrm>
                <a:off x="1031" y="2190"/>
                <a:ext cx="879" cy="461"/>
                <a:chOff x="1031" y="2190"/>
                <a:chExt cx="879" cy="461"/>
              </a:xfrm>
            </p:grpSpPr>
            <p:sp>
              <p:nvSpPr>
                <p:cNvPr id="283704" name="Rectangle 46"/>
                <p:cNvSpPr>
                  <a:spLocks noChangeArrowheads="1"/>
                </p:cNvSpPr>
                <p:nvPr/>
              </p:nvSpPr>
              <p:spPr bwMode="auto">
                <a:xfrm>
                  <a:off x="1059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705" name="Rectangle 47"/>
                <p:cNvSpPr>
                  <a:spLocks noChangeArrowheads="1"/>
                </p:cNvSpPr>
                <p:nvPr/>
              </p:nvSpPr>
              <p:spPr bwMode="auto">
                <a:xfrm>
                  <a:off x="1031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74" name="Group 48"/>
              <p:cNvGrpSpPr>
                <a:grpSpLocks/>
              </p:cNvGrpSpPr>
              <p:nvPr/>
            </p:nvGrpSpPr>
            <p:grpSpPr bwMode="auto">
              <a:xfrm>
                <a:off x="1910" y="2190"/>
                <a:ext cx="815" cy="461"/>
                <a:chOff x="1910" y="2190"/>
                <a:chExt cx="815" cy="461"/>
              </a:xfrm>
            </p:grpSpPr>
            <p:sp>
              <p:nvSpPr>
                <p:cNvPr id="283702" name="Rectangle 49"/>
                <p:cNvSpPr>
                  <a:spLocks noChangeArrowheads="1"/>
                </p:cNvSpPr>
                <p:nvPr/>
              </p:nvSpPr>
              <p:spPr bwMode="auto">
                <a:xfrm>
                  <a:off x="1938" y="2190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0.8%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703" name="Rectangle 50"/>
                <p:cNvSpPr>
                  <a:spLocks noChangeArrowheads="1"/>
                </p:cNvSpPr>
                <p:nvPr/>
              </p:nvSpPr>
              <p:spPr bwMode="auto">
                <a:xfrm>
                  <a:off x="1910" y="2190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75" name="Group 51"/>
              <p:cNvGrpSpPr>
                <a:grpSpLocks/>
              </p:cNvGrpSpPr>
              <p:nvPr/>
            </p:nvGrpSpPr>
            <p:grpSpPr bwMode="auto">
              <a:xfrm>
                <a:off x="2725" y="2190"/>
                <a:ext cx="879" cy="461"/>
                <a:chOff x="2725" y="2190"/>
                <a:chExt cx="879" cy="461"/>
              </a:xfrm>
            </p:grpSpPr>
            <p:sp>
              <p:nvSpPr>
                <p:cNvPr id="283700" name="Rectangle 52"/>
                <p:cNvSpPr>
                  <a:spLocks noChangeArrowheads="1"/>
                </p:cNvSpPr>
                <p:nvPr/>
              </p:nvSpPr>
              <p:spPr bwMode="auto">
                <a:xfrm>
                  <a:off x="2753" y="2190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701" name="Rectangle 53"/>
                <p:cNvSpPr>
                  <a:spLocks noChangeArrowheads="1"/>
                </p:cNvSpPr>
                <p:nvPr/>
              </p:nvSpPr>
              <p:spPr bwMode="auto">
                <a:xfrm>
                  <a:off x="2725" y="2190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76" name="Group 54"/>
              <p:cNvGrpSpPr>
                <a:grpSpLocks/>
              </p:cNvGrpSpPr>
              <p:nvPr/>
            </p:nvGrpSpPr>
            <p:grpSpPr bwMode="auto">
              <a:xfrm>
                <a:off x="0" y="2651"/>
                <a:ext cx="1031" cy="461"/>
                <a:chOff x="0" y="2651"/>
                <a:chExt cx="1031" cy="461"/>
              </a:xfrm>
            </p:grpSpPr>
            <p:sp>
              <p:nvSpPr>
                <p:cNvPr id="283698" name="Rectangle 55"/>
                <p:cNvSpPr>
                  <a:spLocks noChangeArrowheads="1"/>
                </p:cNvSpPr>
                <p:nvPr/>
              </p:nvSpPr>
              <p:spPr bwMode="auto">
                <a:xfrm>
                  <a:off x="28" y="2651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Subj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699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651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77" name="Group 57"/>
              <p:cNvGrpSpPr>
                <a:grpSpLocks/>
              </p:cNvGrpSpPr>
              <p:nvPr/>
            </p:nvGrpSpPr>
            <p:grpSpPr bwMode="auto">
              <a:xfrm>
                <a:off x="1031" y="2651"/>
                <a:ext cx="879" cy="461"/>
                <a:chOff x="1031" y="2651"/>
                <a:chExt cx="879" cy="461"/>
              </a:xfrm>
            </p:grpSpPr>
            <p:sp>
              <p:nvSpPr>
                <p:cNvPr id="283696" name="Rectangle 58"/>
                <p:cNvSpPr>
                  <a:spLocks noChangeArrowheads="1"/>
                </p:cNvSpPr>
                <p:nvPr/>
              </p:nvSpPr>
              <p:spPr bwMode="auto">
                <a:xfrm>
                  <a:off x="1059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697" name="Rectangle 59"/>
                <p:cNvSpPr>
                  <a:spLocks noChangeArrowheads="1"/>
                </p:cNvSpPr>
                <p:nvPr/>
              </p:nvSpPr>
              <p:spPr bwMode="auto">
                <a:xfrm>
                  <a:off x="1031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78" name="Group 60"/>
              <p:cNvGrpSpPr>
                <a:grpSpLocks/>
              </p:cNvGrpSpPr>
              <p:nvPr/>
            </p:nvGrpSpPr>
            <p:grpSpPr bwMode="auto">
              <a:xfrm>
                <a:off x="1910" y="2651"/>
                <a:ext cx="815" cy="461"/>
                <a:chOff x="1910" y="2651"/>
                <a:chExt cx="815" cy="461"/>
              </a:xfrm>
            </p:grpSpPr>
            <p:sp>
              <p:nvSpPr>
                <p:cNvPr id="283694" name="Rectangle 61"/>
                <p:cNvSpPr>
                  <a:spLocks noChangeArrowheads="1"/>
                </p:cNvSpPr>
                <p:nvPr/>
              </p:nvSpPr>
              <p:spPr bwMode="auto">
                <a:xfrm>
                  <a:off x="1938" y="2651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4.6%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695" name="Rectangle 62"/>
                <p:cNvSpPr>
                  <a:spLocks noChangeArrowheads="1"/>
                </p:cNvSpPr>
                <p:nvPr/>
              </p:nvSpPr>
              <p:spPr bwMode="auto">
                <a:xfrm>
                  <a:off x="1910" y="2651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79" name="Group 63"/>
              <p:cNvGrpSpPr>
                <a:grpSpLocks/>
              </p:cNvGrpSpPr>
              <p:nvPr/>
            </p:nvGrpSpPr>
            <p:grpSpPr bwMode="auto">
              <a:xfrm>
                <a:off x="2725" y="2651"/>
                <a:ext cx="879" cy="461"/>
                <a:chOff x="2725" y="2651"/>
                <a:chExt cx="879" cy="461"/>
              </a:xfrm>
            </p:grpSpPr>
            <p:sp>
              <p:nvSpPr>
                <p:cNvPr id="283692" name="Rectangle 64"/>
                <p:cNvSpPr>
                  <a:spLocks noChangeArrowheads="1"/>
                </p:cNvSpPr>
                <p:nvPr/>
              </p:nvSpPr>
              <p:spPr bwMode="auto">
                <a:xfrm>
                  <a:off x="2753" y="2651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693" name="Rectangle 65"/>
                <p:cNvSpPr>
                  <a:spLocks noChangeArrowheads="1"/>
                </p:cNvSpPr>
                <p:nvPr/>
              </p:nvSpPr>
              <p:spPr bwMode="auto">
                <a:xfrm>
                  <a:off x="2725" y="2651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80" name="Group 66"/>
              <p:cNvGrpSpPr>
                <a:grpSpLocks/>
              </p:cNvGrpSpPr>
              <p:nvPr/>
            </p:nvGrpSpPr>
            <p:grpSpPr bwMode="auto">
              <a:xfrm>
                <a:off x="0" y="3112"/>
                <a:ext cx="1031" cy="461"/>
                <a:chOff x="0" y="3112"/>
                <a:chExt cx="1031" cy="461"/>
              </a:xfrm>
            </p:grpSpPr>
            <p:sp>
              <p:nvSpPr>
                <p:cNvPr id="283690" name="Rectangle 67"/>
                <p:cNvSpPr>
                  <a:spLocks noChangeArrowheads="1"/>
                </p:cNvSpPr>
                <p:nvPr/>
              </p:nvSpPr>
              <p:spPr bwMode="auto">
                <a:xfrm>
                  <a:off x="28" y="3112"/>
                  <a:ext cx="975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Conj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691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3112"/>
                  <a:ext cx="1031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81" name="Group 69"/>
              <p:cNvGrpSpPr>
                <a:grpSpLocks/>
              </p:cNvGrpSpPr>
              <p:nvPr/>
            </p:nvGrpSpPr>
            <p:grpSpPr bwMode="auto">
              <a:xfrm>
                <a:off x="1031" y="3112"/>
                <a:ext cx="879" cy="461"/>
                <a:chOff x="1031" y="3112"/>
                <a:chExt cx="879" cy="461"/>
              </a:xfrm>
            </p:grpSpPr>
            <p:sp>
              <p:nvSpPr>
                <p:cNvPr id="283688" name="Rectangle 70"/>
                <p:cNvSpPr>
                  <a:spLocks noChangeArrowheads="1"/>
                </p:cNvSpPr>
                <p:nvPr/>
              </p:nvSpPr>
              <p:spPr bwMode="auto">
                <a:xfrm>
                  <a:off x="1059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689" name="Rectangle 71"/>
                <p:cNvSpPr>
                  <a:spLocks noChangeArrowheads="1"/>
                </p:cNvSpPr>
                <p:nvPr/>
              </p:nvSpPr>
              <p:spPr bwMode="auto">
                <a:xfrm>
                  <a:off x="1031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82" name="Group 72"/>
              <p:cNvGrpSpPr>
                <a:grpSpLocks/>
              </p:cNvGrpSpPr>
              <p:nvPr/>
            </p:nvGrpSpPr>
            <p:grpSpPr bwMode="auto">
              <a:xfrm>
                <a:off x="1910" y="3112"/>
                <a:ext cx="815" cy="461"/>
                <a:chOff x="1910" y="3112"/>
                <a:chExt cx="815" cy="461"/>
              </a:xfrm>
            </p:grpSpPr>
            <p:sp>
              <p:nvSpPr>
                <p:cNvPr id="283686" name="Rectangle 73"/>
                <p:cNvSpPr>
                  <a:spLocks noChangeArrowheads="1"/>
                </p:cNvSpPr>
                <p:nvPr/>
              </p:nvSpPr>
              <p:spPr bwMode="auto">
                <a:xfrm>
                  <a:off x="1938" y="3112"/>
                  <a:ext cx="759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4.4%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687" name="Rectangle 74"/>
                <p:cNvSpPr>
                  <a:spLocks noChangeArrowheads="1"/>
                </p:cNvSpPr>
                <p:nvPr/>
              </p:nvSpPr>
              <p:spPr bwMode="auto">
                <a:xfrm>
                  <a:off x="1910" y="3112"/>
                  <a:ext cx="815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3683" name="Group 75"/>
              <p:cNvGrpSpPr>
                <a:grpSpLocks/>
              </p:cNvGrpSpPr>
              <p:nvPr/>
            </p:nvGrpSpPr>
            <p:grpSpPr bwMode="auto">
              <a:xfrm>
                <a:off x="2725" y="3112"/>
                <a:ext cx="879" cy="461"/>
                <a:chOff x="2725" y="3112"/>
                <a:chExt cx="879" cy="461"/>
              </a:xfrm>
            </p:grpSpPr>
            <p:sp>
              <p:nvSpPr>
                <p:cNvPr id="283684" name="Rectangle 76"/>
                <p:cNvSpPr>
                  <a:spLocks noChangeArrowheads="1"/>
                </p:cNvSpPr>
                <p:nvPr/>
              </p:nvSpPr>
              <p:spPr bwMode="auto">
                <a:xfrm>
                  <a:off x="2753" y="3112"/>
                  <a:ext cx="823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7.5%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3685" name="Rectangle 77"/>
                <p:cNvSpPr>
                  <a:spLocks noChangeArrowheads="1"/>
                </p:cNvSpPr>
                <p:nvPr/>
              </p:nvSpPr>
              <p:spPr bwMode="auto">
                <a:xfrm>
                  <a:off x="2725" y="3112"/>
                  <a:ext cx="879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83659" name="Rectangle 78"/>
            <p:cNvSpPr>
              <a:spLocks noChangeArrowheads="1"/>
            </p:cNvSpPr>
            <p:nvPr/>
          </p:nvSpPr>
          <p:spPr bwMode="auto">
            <a:xfrm>
              <a:off x="-3" y="804"/>
              <a:ext cx="3610" cy="27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3655" name="Oval 79"/>
          <p:cNvSpPr>
            <a:spLocks noChangeArrowheads="1"/>
          </p:cNvSpPr>
          <p:nvPr/>
        </p:nvSpPr>
        <p:spPr bwMode="auto">
          <a:xfrm>
            <a:off x="3657600" y="3505200"/>
            <a:ext cx="14478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3656" name="Rectangle 80"/>
          <p:cNvSpPr>
            <a:spLocks noChangeArrowheads="1"/>
          </p:cNvSpPr>
          <p:nvPr/>
        </p:nvSpPr>
        <p:spPr bwMode="auto">
          <a:xfrm>
            <a:off x="609600" y="4343400"/>
            <a:ext cx="6096000" cy="2209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3657" name="Text Box 81"/>
          <p:cNvSpPr txBox="1">
            <a:spLocks noChangeArrowheads="1"/>
          </p:cNvSpPr>
          <p:nvPr/>
        </p:nvSpPr>
        <p:spPr bwMode="auto">
          <a:xfrm>
            <a:off x="381000" y="4876800"/>
            <a:ext cx="8029575" cy="1570038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400"/>
              <a:t>Function in Guarani: ‘la’ and ‘lo’ typically used as </a:t>
            </a:r>
          </a:p>
          <a:p>
            <a:pPr eaLnBrk="1" hangingPunct="1"/>
            <a:r>
              <a:rPr lang="en-US" sz="2400" i="1">
                <a:solidFill>
                  <a:schemeClr val="hlink"/>
                </a:solidFill>
              </a:rPr>
              <a:t>     Topic marker</a:t>
            </a:r>
            <a:r>
              <a:rPr lang="en-US" sz="2400"/>
              <a:t>, not </a:t>
            </a:r>
            <a:r>
              <a:rPr lang="en-US" sz="2400" i="1">
                <a:solidFill>
                  <a:schemeClr val="folHlink"/>
                </a:solidFill>
              </a:rPr>
              <a:t>definiteness</a:t>
            </a:r>
            <a:r>
              <a:rPr lang="en-US" sz="2400"/>
              <a:t> marker</a:t>
            </a:r>
          </a:p>
          <a:p>
            <a:pPr eaLnBrk="1" hangingPunct="1"/>
            <a:endParaRPr lang="en-US" sz="2400"/>
          </a:p>
          <a:p>
            <a:pPr eaLnBrk="1" hangingPunct="1"/>
            <a:r>
              <a:rPr lang="en-US" sz="2400">
                <a:sym typeface="Wingdings" pitchFamily="-105" charset="2"/>
              </a:rPr>
              <a:t> None</a:t>
            </a:r>
            <a:r>
              <a:rPr lang="en-US" sz="2400">
                <a:solidFill>
                  <a:schemeClr val="hlink"/>
                </a:solidFill>
                <a:sym typeface="Wingdings" pitchFamily="-105" charset="2"/>
              </a:rPr>
              <a:t> in Gua; </a:t>
            </a:r>
            <a:r>
              <a:rPr lang="en-US" sz="2400">
                <a:sym typeface="Wingdings" pitchFamily="-105" charset="2"/>
              </a:rPr>
              <a:t>exists</a:t>
            </a:r>
            <a:r>
              <a:rPr lang="en-US" sz="2400">
                <a:solidFill>
                  <a:schemeClr val="hlink"/>
                </a:solidFill>
                <a:sym typeface="Wingdings" pitchFamily="-105" charset="2"/>
              </a:rPr>
              <a:t> in Que: </a:t>
            </a:r>
            <a:r>
              <a:rPr lang="en-US" sz="2400">
                <a:sym typeface="Wingdings" pitchFamily="-105" charset="2"/>
              </a:rPr>
              <a:t>‘-ka’</a:t>
            </a:r>
            <a:endParaRPr lang="en-GB" sz="24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8467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AE3C0A-353C-3346-8133-1C129BB200BF}" type="slidenum">
              <a:rPr lang="en-US" smtClean="0"/>
              <a:pPr/>
              <a:t>263</a:t>
            </a:fld>
            <a:endParaRPr lang="en-US" smtClean="0"/>
          </a:p>
        </p:txBody>
      </p:sp>
      <p:sp>
        <p:nvSpPr>
          <p:cNvPr id="284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lex vs gram</a:t>
            </a:r>
            <a:endParaRPr lang="nl-NL"/>
          </a:p>
        </p:txBody>
      </p:sp>
      <p:sp>
        <p:nvSpPr>
          <p:cNvPr id="284677" name="Rectangle 3"/>
          <p:cNvSpPr>
            <a:spLocks noChangeArrowheads="1"/>
          </p:cNvSpPr>
          <p:nvPr/>
        </p:nvSpPr>
        <p:spPr bwMode="auto">
          <a:xfrm>
            <a:off x="3175" y="1063625"/>
            <a:ext cx="9144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84678" name="Rectangle 4"/>
          <p:cNvSpPr>
            <a:spLocks noChangeArrowheads="1"/>
          </p:cNvSpPr>
          <p:nvPr/>
        </p:nvSpPr>
        <p:spPr bwMode="auto">
          <a:xfrm>
            <a:off x="3175" y="515461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284679" name="Rectangle 5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84680" name="Rectangle 6"/>
          <p:cNvSpPr>
            <a:spLocks noChangeArrowheads="1"/>
          </p:cNvSpPr>
          <p:nvPr/>
        </p:nvSpPr>
        <p:spPr bwMode="auto">
          <a:xfrm>
            <a:off x="3175" y="460533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84681" name="Rectangle 7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84682" name="Group 8"/>
          <p:cNvGrpSpPr>
            <a:grpSpLocks/>
          </p:cNvGrpSpPr>
          <p:nvPr/>
        </p:nvGrpSpPr>
        <p:grpSpPr bwMode="auto">
          <a:xfrm>
            <a:off x="1447800" y="2049463"/>
            <a:ext cx="5895975" cy="2205037"/>
            <a:chOff x="-3" y="611"/>
            <a:chExt cx="3714" cy="1389"/>
          </a:xfrm>
        </p:grpSpPr>
        <p:grpSp>
          <p:nvGrpSpPr>
            <p:cNvPr id="284688" name="Group 9"/>
            <p:cNvGrpSpPr>
              <a:grpSpLocks/>
            </p:cNvGrpSpPr>
            <p:nvPr/>
          </p:nvGrpSpPr>
          <p:grpSpPr bwMode="auto">
            <a:xfrm>
              <a:off x="0" y="614"/>
              <a:ext cx="3708" cy="1383"/>
              <a:chOff x="0" y="614"/>
              <a:chExt cx="3708" cy="1383"/>
            </a:xfrm>
          </p:grpSpPr>
          <p:grpSp>
            <p:nvGrpSpPr>
              <p:cNvPr id="284690" name="Group 10"/>
              <p:cNvGrpSpPr>
                <a:grpSpLocks/>
              </p:cNvGrpSpPr>
              <p:nvPr/>
            </p:nvGrpSpPr>
            <p:grpSpPr bwMode="auto">
              <a:xfrm>
                <a:off x="0" y="614"/>
                <a:ext cx="1380" cy="461"/>
                <a:chOff x="0" y="614"/>
                <a:chExt cx="1380" cy="461"/>
              </a:xfrm>
            </p:grpSpPr>
            <p:sp>
              <p:nvSpPr>
                <p:cNvPr id="284724" name="Rectangle 11"/>
                <p:cNvSpPr>
                  <a:spLocks noChangeArrowheads="1"/>
                </p:cNvSpPr>
                <p:nvPr/>
              </p:nvSpPr>
              <p:spPr bwMode="auto">
                <a:xfrm>
                  <a:off x="28" y="614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4725" name="Rectangle 12"/>
                <p:cNvSpPr>
                  <a:spLocks noChangeArrowheads="1"/>
                </p:cNvSpPr>
                <p:nvPr/>
              </p:nvSpPr>
              <p:spPr bwMode="auto">
                <a:xfrm>
                  <a:off x="0" y="614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4691" name="Group 13"/>
              <p:cNvGrpSpPr>
                <a:grpSpLocks/>
              </p:cNvGrpSpPr>
              <p:nvPr/>
            </p:nvGrpSpPr>
            <p:grpSpPr bwMode="auto">
              <a:xfrm>
                <a:off x="1380" y="614"/>
                <a:ext cx="776" cy="461"/>
                <a:chOff x="1380" y="614"/>
                <a:chExt cx="776" cy="461"/>
              </a:xfrm>
            </p:grpSpPr>
            <p:sp>
              <p:nvSpPr>
                <p:cNvPr id="284722" name="Rectangle 14"/>
                <p:cNvSpPr>
                  <a:spLocks noChangeArrowheads="1"/>
                </p:cNvSpPr>
                <p:nvPr/>
              </p:nvSpPr>
              <p:spPr bwMode="auto">
                <a:xfrm>
                  <a:off x="1408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4723" name="Rectangle 15"/>
                <p:cNvSpPr>
                  <a:spLocks noChangeArrowheads="1"/>
                </p:cNvSpPr>
                <p:nvPr/>
              </p:nvSpPr>
              <p:spPr bwMode="auto">
                <a:xfrm>
                  <a:off x="1380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4692" name="Group 16"/>
              <p:cNvGrpSpPr>
                <a:grpSpLocks/>
              </p:cNvGrpSpPr>
              <p:nvPr/>
            </p:nvGrpSpPr>
            <p:grpSpPr bwMode="auto">
              <a:xfrm>
                <a:off x="2156" y="614"/>
                <a:ext cx="776" cy="461"/>
                <a:chOff x="2156" y="614"/>
                <a:chExt cx="776" cy="461"/>
              </a:xfrm>
            </p:grpSpPr>
            <p:sp>
              <p:nvSpPr>
                <p:cNvPr id="284720" name="Rectangle 17"/>
                <p:cNvSpPr>
                  <a:spLocks noChangeArrowheads="1"/>
                </p:cNvSpPr>
                <p:nvPr/>
              </p:nvSpPr>
              <p:spPr bwMode="auto">
                <a:xfrm>
                  <a:off x="2184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4721" name="Rectangle 18"/>
                <p:cNvSpPr>
                  <a:spLocks noChangeArrowheads="1"/>
                </p:cNvSpPr>
                <p:nvPr/>
              </p:nvSpPr>
              <p:spPr bwMode="auto">
                <a:xfrm>
                  <a:off x="2156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4693" name="Group 19"/>
              <p:cNvGrpSpPr>
                <a:grpSpLocks/>
              </p:cNvGrpSpPr>
              <p:nvPr/>
            </p:nvGrpSpPr>
            <p:grpSpPr bwMode="auto">
              <a:xfrm>
                <a:off x="2932" y="614"/>
                <a:ext cx="776" cy="461"/>
                <a:chOff x="2932" y="614"/>
                <a:chExt cx="776" cy="461"/>
              </a:xfrm>
            </p:grpSpPr>
            <p:sp>
              <p:nvSpPr>
                <p:cNvPr id="284718" name="Rectangle 20"/>
                <p:cNvSpPr>
                  <a:spLocks noChangeArrowheads="1"/>
                </p:cNvSpPr>
                <p:nvPr/>
              </p:nvSpPr>
              <p:spPr bwMode="auto">
                <a:xfrm>
                  <a:off x="2960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4719" name="Rectangle 21"/>
                <p:cNvSpPr>
                  <a:spLocks noChangeArrowheads="1"/>
                </p:cNvSpPr>
                <p:nvPr/>
              </p:nvSpPr>
              <p:spPr bwMode="auto">
                <a:xfrm>
                  <a:off x="2932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4694" name="Group 22"/>
              <p:cNvGrpSpPr>
                <a:grpSpLocks/>
              </p:cNvGrpSpPr>
              <p:nvPr/>
            </p:nvGrpSpPr>
            <p:grpSpPr bwMode="auto">
              <a:xfrm>
                <a:off x="0" y="1075"/>
                <a:ext cx="1380" cy="461"/>
                <a:chOff x="0" y="1075"/>
                <a:chExt cx="1380" cy="461"/>
              </a:xfrm>
            </p:grpSpPr>
            <p:sp>
              <p:nvSpPr>
                <p:cNvPr id="284716" name="Rectangle 23"/>
                <p:cNvSpPr>
                  <a:spLocks noChangeArrowheads="1"/>
                </p:cNvSpPr>
                <p:nvPr/>
              </p:nvSpPr>
              <p:spPr bwMode="auto">
                <a:xfrm>
                  <a:off x="28" y="1075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LEXICAL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4717" name="Rectangle 24"/>
                <p:cNvSpPr>
                  <a:spLocks noChangeArrowheads="1"/>
                </p:cNvSpPr>
                <p:nvPr/>
              </p:nvSpPr>
              <p:spPr bwMode="auto">
                <a:xfrm>
                  <a:off x="0" y="1075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4695" name="Group 25"/>
              <p:cNvGrpSpPr>
                <a:grpSpLocks/>
              </p:cNvGrpSpPr>
              <p:nvPr/>
            </p:nvGrpSpPr>
            <p:grpSpPr bwMode="auto">
              <a:xfrm>
                <a:off x="1380" y="1075"/>
                <a:ext cx="776" cy="461"/>
                <a:chOff x="1380" y="1075"/>
                <a:chExt cx="776" cy="461"/>
              </a:xfrm>
            </p:grpSpPr>
            <p:sp>
              <p:nvSpPr>
                <p:cNvPr id="284714" name="Rectangle 26"/>
                <p:cNvSpPr>
                  <a:spLocks noChangeArrowheads="1"/>
                </p:cNvSpPr>
                <p:nvPr/>
              </p:nvSpPr>
              <p:spPr bwMode="auto">
                <a:xfrm>
                  <a:off x="1408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84.0%</a:t>
                  </a:r>
                  <a:endParaRPr lang="nl-NL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4715" name="Rectangle 27"/>
                <p:cNvSpPr>
                  <a:spLocks noChangeArrowheads="1"/>
                </p:cNvSpPr>
                <p:nvPr/>
              </p:nvSpPr>
              <p:spPr bwMode="auto">
                <a:xfrm>
                  <a:off x="1380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4696" name="Group 28"/>
              <p:cNvGrpSpPr>
                <a:grpSpLocks/>
              </p:cNvGrpSpPr>
              <p:nvPr/>
            </p:nvGrpSpPr>
            <p:grpSpPr bwMode="auto">
              <a:xfrm>
                <a:off x="2156" y="1075"/>
                <a:ext cx="776" cy="461"/>
                <a:chOff x="2156" y="1075"/>
                <a:chExt cx="776" cy="461"/>
              </a:xfrm>
            </p:grpSpPr>
            <p:sp>
              <p:nvSpPr>
                <p:cNvPr id="284712" name="Rectangle 29"/>
                <p:cNvSpPr>
                  <a:spLocks noChangeArrowheads="1"/>
                </p:cNvSpPr>
                <p:nvPr/>
              </p:nvSpPr>
              <p:spPr bwMode="auto">
                <a:xfrm>
                  <a:off x="2184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65.3%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4713" name="Rectangle 30"/>
                <p:cNvSpPr>
                  <a:spLocks noChangeArrowheads="1"/>
                </p:cNvSpPr>
                <p:nvPr/>
              </p:nvSpPr>
              <p:spPr bwMode="auto">
                <a:xfrm>
                  <a:off x="2156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4697" name="Group 31"/>
              <p:cNvGrpSpPr>
                <a:grpSpLocks/>
              </p:cNvGrpSpPr>
              <p:nvPr/>
            </p:nvGrpSpPr>
            <p:grpSpPr bwMode="auto">
              <a:xfrm>
                <a:off x="2932" y="1075"/>
                <a:ext cx="776" cy="461"/>
                <a:chOff x="2932" y="1075"/>
                <a:chExt cx="776" cy="461"/>
              </a:xfrm>
            </p:grpSpPr>
            <p:sp>
              <p:nvSpPr>
                <p:cNvPr id="284710" name="Rectangle 32"/>
                <p:cNvSpPr>
                  <a:spLocks noChangeArrowheads="1"/>
                </p:cNvSpPr>
                <p:nvPr/>
              </p:nvSpPr>
              <p:spPr bwMode="auto">
                <a:xfrm>
                  <a:off x="2960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51.9%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4711" name="Rectangle 33"/>
                <p:cNvSpPr>
                  <a:spLocks noChangeArrowheads="1"/>
                </p:cNvSpPr>
                <p:nvPr/>
              </p:nvSpPr>
              <p:spPr bwMode="auto">
                <a:xfrm>
                  <a:off x="2932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4698" name="Group 34"/>
              <p:cNvGrpSpPr>
                <a:grpSpLocks/>
              </p:cNvGrpSpPr>
              <p:nvPr/>
            </p:nvGrpSpPr>
            <p:grpSpPr bwMode="auto">
              <a:xfrm>
                <a:off x="0" y="1536"/>
                <a:ext cx="1380" cy="461"/>
                <a:chOff x="0" y="1536"/>
                <a:chExt cx="1380" cy="461"/>
              </a:xfrm>
            </p:grpSpPr>
            <p:sp>
              <p:nvSpPr>
                <p:cNvPr id="284708" name="Rectangle 35"/>
                <p:cNvSpPr>
                  <a:spLocks noChangeArrowheads="1"/>
                </p:cNvSpPr>
                <p:nvPr/>
              </p:nvSpPr>
              <p:spPr bwMode="auto">
                <a:xfrm>
                  <a:off x="28" y="1536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GRAMMATICAL     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4709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1536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4699" name="Group 37"/>
              <p:cNvGrpSpPr>
                <a:grpSpLocks/>
              </p:cNvGrpSpPr>
              <p:nvPr/>
            </p:nvGrpSpPr>
            <p:grpSpPr bwMode="auto">
              <a:xfrm>
                <a:off x="1380" y="1536"/>
                <a:ext cx="776" cy="461"/>
                <a:chOff x="1380" y="1536"/>
                <a:chExt cx="776" cy="461"/>
              </a:xfrm>
            </p:grpSpPr>
            <p:sp>
              <p:nvSpPr>
                <p:cNvPr id="284706" name="Rectangle 38"/>
                <p:cNvSpPr>
                  <a:spLocks noChangeArrowheads="1"/>
                </p:cNvSpPr>
                <p:nvPr/>
              </p:nvSpPr>
              <p:spPr bwMode="auto">
                <a:xfrm>
                  <a:off x="1408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16.0%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4707" name="Rectangle 39"/>
                <p:cNvSpPr>
                  <a:spLocks noChangeArrowheads="1"/>
                </p:cNvSpPr>
                <p:nvPr/>
              </p:nvSpPr>
              <p:spPr bwMode="auto">
                <a:xfrm>
                  <a:off x="1380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4700" name="Group 40"/>
              <p:cNvGrpSpPr>
                <a:grpSpLocks/>
              </p:cNvGrpSpPr>
              <p:nvPr/>
            </p:nvGrpSpPr>
            <p:grpSpPr bwMode="auto">
              <a:xfrm>
                <a:off x="2156" y="1536"/>
                <a:ext cx="776" cy="461"/>
                <a:chOff x="2156" y="1536"/>
                <a:chExt cx="776" cy="461"/>
              </a:xfrm>
            </p:grpSpPr>
            <p:sp>
              <p:nvSpPr>
                <p:cNvPr id="284704" name="Rectangle 41"/>
                <p:cNvSpPr>
                  <a:spLocks noChangeArrowheads="1"/>
                </p:cNvSpPr>
                <p:nvPr/>
              </p:nvSpPr>
              <p:spPr bwMode="auto">
                <a:xfrm>
                  <a:off x="2184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34.7%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4705" name="Rectangle 42"/>
                <p:cNvSpPr>
                  <a:spLocks noChangeArrowheads="1"/>
                </p:cNvSpPr>
                <p:nvPr/>
              </p:nvSpPr>
              <p:spPr bwMode="auto">
                <a:xfrm>
                  <a:off x="2156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4701" name="Group 43"/>
              <p:cNvGrpSpPr>
                <a:grpSpLocks/>
              </p:cNvGrpSpPr>
              <p:nvPr/>
            </p:nvGrpSpPr>
            <p:grpSpPr bwMode="auto">
              <a:xfrm>
                <a:off x="2932" y="1536"/>
                <a:ext cx="776" cy="461"/>
                <a:chOff x="2932" y="1536"/>
                <a:chExt cx="776" cy="461"/>
              </a:xfrm>
            </p:grpSpPr>
            <p:sp>
              <p:nvSpPr>
                <p:cNvPr id="284702" name="Rectangle 44"/>
                <p:cNvSpPr>
                  <a:spLocks noChangeArrowheads="1"/>
                </p:cNvSpPr>
                <p:nvPr/>
              </p:nvSpPr>
              <p:spPr bwMode="auto">
                <a:xfrm>
                  <a:off x="2960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48.1%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4703" name="Rectangle 45"/>
                <p:cNvSpPr>
                  <a:spLocks noChangeArrowheads="1"/>
                </p:cNvSpPr>
                <p:nvPr/>
              </p:nvSpPr>
              <p:spPr bwMode="auto">
                <a:xfrm>
                  <a:off x="2932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84689" name="Rectangle 46"/>
            <p:cNvSpPr>
              <a:spLocks noChangeArrowheads="1"/>
            </p:cNvSpPr>
            <p:nvPr/>
          </p:nvSpPr>
          <p:spPr bwMode="auto">
            <a:xfrm>
              <a:off x="-3" y="611"/>
              <a:ext cx="3714" cy="1389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4683" name="Text Box 47"/>
          <p:cNvSpPr txBox="1">
            <a:spLocks noChangeArrowheads="1"/>
          </p:cNvSpPr>
          <p:nvPr/>
        </p:nvSpPr>
        <p:spPr bwMode="auto">
          <a:xfrm>
            <a:off x="7659688" y="3068638"/>
            <a:ext cx="87471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9600">
                <a:solidFill>
                  <a:schemeClr val="hlink"/>
                </a:solidFill>
              </a:rPr>
              <a:t>?</a:t>
            </a:r>
            <a:endParaRPr lang="nl-NL" sz="9600">
              <a:solidFill>
                <a:schemeClr val="hlink"/>
              </a:solidFill>
            </a:endParaRPr>
          </a:p>
        </p:txBody>
      </p:sp>
      <p:sp>
        <p:nvSpPr>
          <p:cNvPr id="284684" name="Text Box 48"/>
          <p:cNvSpPr txBox="1">
            <a:spLocks noChangeArrowheads="1"/>
          </p:cNvSpPr>
          <p:nvPr/>
        </p:nvSpPr>
        <p:spPr bwMode="auto">
          <a:xfrm>
            <a:off x="5867400" y="1916113"/>
            <a:ext cx="47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&gt;</a:t>
            </a:r>
          </a:p>
        </p:txBody>
      </p:sp>
      <p:sp>
        <p:nvSpPr>
          <p:cNvPr id="284685" name="Text Box 49"/>
          <p:cNvSpPr txBox="1">
            <a:spLocks noChangeArrowheads="1"/>
          </p:cNvSpPr>
          <p:nvPr/>
        </p:nvSpPr>
        <p:spPr bwMode="auto">
          <a:xfrm>
            <a:off x="4614863" y="1916113"/>
            <a:ext cx="4746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&gt;</a:t>
            </a:r>
          </a:p>
        </p:txBody>
      </p:sp>
      <p:sp>
        <p:nvSpPr>
          <p:cNvPr id="284686" name="Text Box 50"/>
          <p:cNvSpPr txBox="1">
            <a:spLocks noChangeArrowheads="1"/>
          </p:cNvSpPr>
          <p:nvPr/>
        </p:nvSpPr>
        <p:spPr bwMode="auto">
          <a:xfrm>
            <a:off x="5834063" y="3440113"/>
            <a:ext cx="4746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&lt;</a:t>
            </a:r>
          </a:p>
        </p:txBody>
      </p:sp>
      <p:sp>
        <p:nvSpPr>
          <p:cNvPr id="284687" name="Text Box 51"/>
          <p:cNvSpPr txBox="1">
            <a:spLocks noChangeArrowheads="1"/>
          </p:cNvSpPr>
          <p:nvPr/>
        </p:nvSpPr>
        <p:spPr bwMode="auto">
          <a:xfrm>
            <a:off x="4589463" y="3440113"/>
            <a:ext cx="4746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&lt;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856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4AB7645-3BCD-124B-81AE-33FFA7233A13}" type="slidenum">
              <a:rPr lang="en-US" smtClean="0"/>
              <a:pPr/>
              <a:t>264</a:t>
            </a:fld>
            <a:endParaRPr lang="en-US" smtClean="0"/>
          </a:p>
        </p:txBody>
      </p:sp>
      <p:sp>
        <p:nvSpPr>
          <p:cNvPr id="285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lex vs gram</a:t>
            </a:r>
            <a:endParaRPr lang="nl-NL"/>
          </a:p>
        </p:txBody>
      </p:sp>
      <p:sp>
        <p:nvSpPr>
          <p:cNvPr id="285701" name="Rectangle 3"/>
          <p:cNvSpPr>
            <a:spLocks noChangeArrowheads="1"/>
          </p:cNvSpPr>
          <p:nvPr/>
        </p:nvSpPr>
        <p:spPr bwMode="auto">
          <a:xfrm>
            <a:off x="3175" y="1063625"/>
            <a:ext cx="9144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85702" name="Rectangle 4"/>
          <p:cNvSpPr>
            <a:spLocks noChangeArrowheads="1"/>
          </p:cNvSpPr>
          <p:nvPr/>
        </p:nvSpPr>
        <p:spPr bwMode="auto">
          <a:xfrm>
            <a:off x="3175" y="515461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285703" name="Rectangle 5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85704" name="Rectangle 6"/>
          <p:cNvSpPr>
            <a:spLocks noChangeArrowheads="1"/>
          </p:cNvSpPr>
          <p:nvPr/>
        </p:nvSpPr>
        <p:spPr bwMode="auto">
          <a:xfrm>
            <a:off x="3175" y="460533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85705" name="Rectangle 7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85706" name="Group 8"/>
          <p:cNvGrpSpPr>
            <a:grpSpLocks/>
          </p:cNvGrpSpPr>
          <p:nvPr/>
        </p:nvGrpSpPr>
        <p:grpSpPr bwMode="auto">
          <a:xfrm>
            <a:off x="1447800" y="2049463"/>
            <a:ext cx="5895975" cy="2205037"/>
            <a:chOff x="-3" y="611"/>
            <a:chExt cx="3714" cy="1389"/>
          </a:xfrm>
        </p:grpSpPr>
        <p:grpSp>
          <p:nvGrpSpPr>
            <p:cNvPr id="285711" name="Group 9"/>
            <p:cNvGrpSpPr>
              <a:grpSpLocks/>
            </p:cNvGrpSpPr>
            <p:nvPr/>
          </p:nvGrpSpPr>
          <p:grpSpPr bwMode="auto">
            <a:xfrm>
              <a:off x="0" y="614"/>
              <a:ext cx="3708" cy="1383"/>
              <a:chOff x="0" y="614"/>
              <a:chExt cx="3708" cy="1383"/>
            </a:xfrm>
          </p:grpSpPr>
          <p:grpSp>
            <p:nvGrpSpPr>
              <p:cNvPr id="285713" name="Group 10"/>
              <p:cNvGrpSpPr>
                <a:grpSpLocks/>
              </p:cNvGrpSpPr>
              <p:nvPr/>
            </p:nvGrpSpPr>
            <p:grpSpPr bwMode="auto">
              <a:xfrm>
                <a:off x="0" y="614"/>
                <a:ext cx="1380" cy="461"/>
                <a:chOff x="0" y="614"/>
                <a:chExt cx="1380" cy="461"/>
              </a:xfrm>
            </p:grpSpPr>
            <p:sp>
              <p:nvSpPr>
                <p:cNvPr id="285747" name="Rectangle 11"/>
                <p:cNvSpPr>
                  <a:spLocks noChangeArrowheads="1"/>
                </p:cNvSpPr>
                <p:nvPr/>
              </p:nvSpPr>
              <p:spPr bwMode="auto">
                <a:xfrm>
                  <a:off x="28" y="614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5748" name="Rectangle 12"/>
                <p:cNvSpPr>
                  <a:spLocks noChangeArrowheads="1"/>
                </p:cNvSpPr>
                <p:nvPr/>
              </p:nvSpPr>
              <p:spPr bwMode="auto">
                <a:xfrm>
                  <a:off x="0" y="614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5714" name="Group 13"/>
              <p:cNvGrpSpPr>
                <a:grpSpLocks/>
              </p:cNvGrpSpPr>
              <p:nvPr/>
            </p:nvGrpSpPr>
            <p:grpSpPr bwMode="auto">
              <a:xfrm>
                <a:off x="1380" y="614"/>
                <a:ext cx="776" cy="461"/>
                <a:chOff x="1380" y="614"/>
                <a:chExt cx="776" cy="461"/>
              </a:xfrm>
            </p:grpSpPr>
            <p:sp>
              <p:nvSpPr>
                <p:cNvPr id="285745" name="Rectangle 14"/>
                <p:cNvSpPr>
                  <a:spLocks noChangeArrowheads="1"/>
                </p:cNvSpPr>
                <p:nvPr/>
              </p:nvSpPr>
              <p:spPr bwMode="auto">
                <a:xfrm>
                  <a:off x="1408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5746" name="Rectangle 15"/>
                <p:cNvSpPr>
                  <a:spLocks noChangeArrowheads="1"/>
                </p:cNvSpPr>
                <p:nvPr/>
              </p:nvSpPr>
              <p:spPr bwMode="auto">
                <a:xfrm>
                  <a:off x="1380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5715" name="Group 16"/>
              <p:cNvGrpSpPr>
                <a:grpSpLocks/>
              </p:cNvGrpSpPr>
              <p:nvPr/>
            </p:nvGrpSpPr>
            <p:grpSpPr bwMode="auto">
              <a:xfrm>
                <a:off x="2156" y="614"/>
                <a:ext cx="776" cy="461"/>
                <a:chOff x="2156" y="614"/>
                <a:chExt cx="776" cy="461"/>
              </a:xfrm>
            </p:grpSpPr>
            <p:sp>
              <p:nvSpPr>
                <p:cNvPr id="285743" name="Rectangle 17"/>
                <p:cNvSpPr>
                  <a:spLocks noChangeArrowheads="1"/>
                </p:cNvSpPr>
                <p:nvPr/>
              </p:nvSpPr>
              <p:spPr bwMode="auto">
                <a:xfrm>
                  <a:off x="2184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5744" name="Rectangle 18"/>
                <p:cNvSpPr>
                  <a:spLocks noChangeArrowheads="1"/>
                </p:cNvSpPr>
                <p:nvPr/>
              </p:nvSpPr>
              <p:spPr bwMode="auto">
                <a:xfrm>
                  <a:off x="2156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5716" name="Group 19"/>
              <p:cNvGrpSpPr>
                <a:grpSpLocks/>
              </p:cNvGrpSpPr>
              <p:nvPr/>
            </p:nvGrpSpPr>
            <p:grpSpPr bwMode="auto">
              <a:xfrm>
                <a:off x="2932" y="614"/>
                <a:ext cx="776" cy="461"/>
                <a:chOff x="2932" y="614"/>
                <a:chExt cx="776" cy="461"/>
              </a:xfrm>
            </p:grpSpPr>
            <p:sp>
              <p:nvSpPr>
                <p:cNvPr id="285741" name="Rectangle 20"/>
                <p:cNvSpPr>
                  <a:spLocks noChangeArrowheads="1"/>
                </p:cNvSpPr>
                <p:nvPr/>
              </p:nvSpPr>
              <p:spPr bwMode="auto">
                <a:xfrm>
                  <a:off x="2960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5742" name="Rectangle 21"/>
                <p:cNvSpPr>
                  <a:spLocks noChangeArrowheads="1"/>
                </p:cNvSpPr>
                <p:nvPr/>
              </p:nvSpPr>
              <p:spPr bwMode="auto">
                <a:xfrm>
                  <a:off x="2932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5717" name="Group 22"/>
              <p:cNvGrpSpPr>
                <a:grpSpLocks/>
              </p:cNvGrpSpPr>
              <p:nvPr/>
            </p:nvGrpSpPr>
            <p:grpSpPr bwMode="auto">
              <a:xfrm>
                <a:off x="0" y="1075"/>
                <a:ext cx="1380" cy="461"/>
                <a:chOff x="0" y="1075"/>
                <a:chExt cx="1380" cy="461"/>
              </a:xfrm>
            </p:grpSpPr>
            <p:sp>
              <p:nvSpPr>
                <p:cNvPr id="285739" name="Rectangle 23"/>
                <p:cNvSpPr>
                  <a:spLocks noChangeArrowheads="1"/>
                </p:cNvSpPr>
                <p:nvPr/>
              </p:nvSpPr>
              <p:spPr bwMode="auto">
                <a:xfrm>
                  <a:off x="28" y="1075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LEXICAL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5740" name="Rectangle 24"/>
                <p:cNvSpPr>
                  <a:spLocks noChangeArrowheads="1"/>
                </p:cNvSpPr>
                <p:nvPr/>
              </p:nvSpPr>
              <p:spPr bwMode="auto">
                <a:xfrm>
                  <a:off x="0" y="1075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5718" name="Group 25"/>
              <p:cNvGrpSpPr>
                <a:grpSpLocks/>
              </p:cNvGrpSpPr>
              <p:nvPr/>
            </p:nvGrpSpPr>
            <p:grpSpPr bwMode="auto">
              <a:xfrm>
                <a:off x="1380" y="1075"/>
                <a:ext cx="776" cy="461"/>
                <a:chOff x="1380" y="1075"/>
                <a:chExt cx="776" cy="461"/>
              </a:xfrm>
            </p:grpSpPr>
            <p:sp>
              <p:nvSpPr>
                <p:cNvPr id="285737" name="Rectangle 26"/>
                <p:cNvSpPr>
                  <a:spLocks noChangeArrowheads="1"/>
                </p:cNvSpPr>
                <p:nvPr/>
              </p:nvSpPr>
              <p:spPr bwMode="auto">
                <a:xfrm>
                  <a:off x="1408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84.0%</a:t>
                  </a:r>
                  <a:endParaRPr lang="nl-NL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5738" name="Rectangle 27"/>
                <p:cNvSpPr>
                  <a:spLocks noChangeArrowheads="1"/>
                </p:cNvSpPr>
                <p:nvPr/>
              </p:nvSpPr>
              <p:spPr bwMode="auto">
                <a:xfrm>
                  <a:off x="1380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5719" name="Group 28"/>
              <p:cNvGrpSpPr>
                <a:grpSpLocks/>
              </p:cNvGrpSpPr>
              <p:nvPr/>
            </p:nvGrpSpPr>
            <p:grpSpPr bwMode="auto">
              <a:xfrm>
                <a:off x="2156" y="1075"/>
                <a:ext cx="776" cy="461"/>
                <a:chOff x="2156" y="1075"/>
                <a:chExt cx="776" cy="461"/>
              </a:xfrm>
            </p:grpSpPr>
            <p:sp>
              <p:nvSpPr>
                <p:cNvPr id="285735" name="Rectangle 29"/>
                <p:cNvSpPr>
                  <a:spLocks noChangeArrowheads="1"/>
                </p:cNvSpPr>
                <p:nvPr/>
              </p:nvSpPr>
              <p:spPr bwMode="auto">
                <a:xfrm>
                  <a:off x="2184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65.3%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5736" name="Rectangle 30"/>
                <p:cNvSpPr>
                  <a:spLocks noChangeArrowheads="1"/>
                </p:cNvSpPr>
                <p:nvPr/>
              </p:nvSpPr>
              <p:spPr bwMode="auto">
                <a:xfrm>
                  <a:off x="2156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5720" name="Group 31"/>
              <p:cNvGrpSpPr>
                <a:grpSpLocks/>
              </p:cNvGrpSpPr>
              <p:nvPr/>
            </p:nvGrpSpPr>
            <p:grpSpPr bwMode="auto">
              <a:xfrm>
                <a:off x="2932" y="1075"/>
                <a:ext cx="776" cy="461"/>
                <a:chOff x="2932" y="1075"/>
                <a:chExt cx="776" cy="461"/>
              </a:xfrm>
            </p:grpSpPr>
            <p:sp>
              <p:nvSpPr>
                <p:cNvPr id="285733" name="Rectangle 32"/>
                <p:cNvSpPr>
                  <a:spLocks noChangeArrowheads="1"/>
                </p:cNvSpPr>
                <p:nvPr/>
              </p:nvSpPr>
              <p:spPr bwMode="auto">
                <a:xfrm>
                  <a:off x="2960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51.9%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5734" name="Rectangle 33"/>
                <p:cNvSpPr>
                  <a:spLocks noChangeArrowheads="1"/>
                </p:cNvSpPr>
                <p:nvPr/>
              </p:nvSpPr>
              <p:spPr bwMode="auto">
                <a:xfrm>
                  <a:off x="2932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5721" name="Group 34"/>
              <p:cNvGrpSpPr>
                <a:grpSpLocks/>
              </p:cNvGrpSpPr>
              <p:nvPr/>
            </p:nvGrpSpPr>
            <p:grpSpPr bwMode="auto">
              <a:xfrm>
                <a:off x="0" y="1536"/>
                <a:ext cx="1380" cy="461"/>
                <a:chOff x="0" y="1536"/>
                <a:chExt cx="1380" cy="461"/>
              </a:xfrm>
            </p:grpSpPr>
            <p:sp>
              <p:nvSpPr>
                <p:cNvPr id="285731" name="Rectangle 35"/>
                <p:cNvSpPr>
                  <a:spLocks noChangeArrowheads="1"/>
                </p:cNvSpPr>
                <p:nvPr/>
              </p:nvSpPr>
              <p:spPr bwMode="auto">
                <a:xfrm>
                  <a:off x="28" y="1536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GRAMMATICAL     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5732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1536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5722" name="Group 37"/>
              <p:cNvGrpSpPr>
                <a:grpSpLocks/>
              </p:cNvGrpSpPr>
              <p:nvPr/>
            </p:nvGrpSpPr>
            <p:grpSpPr bwMode="auto">
              <a:xfrm>
                <a:off x="1380" y="1536"/>
                <a:ext cx="776" cy="461"/>
                <a:chOff x="1380" y="1536"/>
                <a:chExt cx="776" cy="461"/>
              </a:xfrm>
            </p:grpSpPr>
            <p:sp>
              <p:nvSpPr>
                <p:cNvPr id="285729" name="Rectangle 38"/>
                <p:cNvSpPr>
                  <a:spLocks noChangeArrowheads="1"/>
                </p:cNvSpPr>
                <p:nvPr/>
              </p:nvSpPr>
              <p:spPr bwMode="auto">
                <a:xfrm>
                  <a:off x="1408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16.0%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5730" name="Rectangle 39"/>
                <p:cNvSpPr>
                  <a:spLocks noChangeArrowheads="1"/>
                </p:cNvSpPr>
                <p:nvPr/>
              </p:nvSpPr>
              <p:spPr bwMode="auto">
                <a:xfrm>
                  <a:off x="1380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5723" name="Group 40"/>
              <p:cNvGrpSpPr>
                <a:grpSpLocks/>
              </p:cNvGrpSpPr>
              <p:nvPr/>
            </p:nvGrpSpPr>
            <p:grpSpPr bwMode="auto">
              <a:xfrm>
                <a:off x="2156" y="1536"/>
                <a:ext cx="776" cy="461"/>
                <a:chOff x="2156" y="1536"/>
                <a:chExt cx="776" cy="461"/>
              </a:xfrm>
            </p:grpSpPr>
            <p:sp>
              <p:nvSpPr>
                <p:cNvPr id="285727" name="Rectangle 41"/>
                <p:cNvSpPr>
                  <a:spLocks noChangeArrowheads="1"/>
                </p:cNvSpPr>
                <p:nvPr/>
              </p:nvSpPr>
              <p:spPr bwMode="auto">
                <a:xfrm>
                  <a:off x="2184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34.7%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r>
                    <a:rPr lang="nl-NL" sz="2400" b="0">
                      <a:latin typeface="Times New Roman" pitchFamily="-105" charset="0"/>
                    </a:rPr>
                    <a:t>  </a:t>
                  </a:r>
                  <a:endParaRPr lang="nl-NL" sz="2400">
                    <a:latin typeface="Times New Roman" pitchFamily="-105" charset="0"/>
                  </a:endParaRPr>
                </a:p>
              </p:txBody>
            </p:sp>
            <p:sp>
              <p:nvSpPr>
                <p:cNvPr id="285728" name="Rectangle 42"/>
                <p:cNvSpPr>
                  <a:spLocks noChangeArrowheads="1"/>
                </p:cNvSpPr>
                <p:nvPr/>
              </p:nvSpPr>
              <p:spPr bwMode="auto">
                <a:xfrm>
                  <a:off x="2156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5724" name="Group 43"/>
              <p:cNvGrpSpPr>
                <a:grpSpLocks/>
              </p:cNvGrpSpPr>
              <p:nvPr/>
            </p:nvGrpSpPr>
            <p:grpSpPr bwMode="auto">
              <a:xfrm>
                <a:off x="2932" y="1536"/>
                <a:ext cx="776" cy="461"/>
                <a:chOff x="2932" y="1536"/>
                <a:chExt cx="776" cy="461"/>
              </a:xfrm>
            </p:grpSpPr>
            <p:sp>
              <p:nvSpPr>
                <p:cNvPr id="285725" name="Rectangle 44"/>
                <p:cNvSpPr>
                  <a:spLocks noChangeArrowheads="1"/>
                </p:cNvSpPr>
                <p:nvPr/>
              </p:nvSpPr>
              <p:spPr bwMode="auto">
                <a:xfrm>
                  <a:off x="2960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48.1%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r>
                    <a:rPr lang="nl-NL" sz="2400" b="0">
                      <a:latin typeface="Times New Roman" pitchFamily="-105" charset="0"/>
                    </a:rPr>
                    <a:t>-</a:t>
                  </a:r>
                  <a:r>
                    <a:rPr lang="nl-NL" sz="2400">
                      <a:latin typeface="Times New Roman" pitchFamily="-105" charset="0"/>
                    </a:rPr>
                    <a:t>21.2</a:t>
                  </a:r>
                </a:p>
              </p:txBody>
            </p:sp>
            <p:sp>
              <p:nvSpPr>
                <p:cNvPr id="285726" name="Rectangle 45"/>
                <p:cNvSpPr>
                  <a:spLocks noChangeArrowheads="1"/>
                </p:cNvSpPr>
                <p:nvPr/>
              </p:nvSpPr>
              <p:spPr bwMode="auto">
                <a:xfrm>
                  <a:off x="2932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85712" name="Rectangle 46"/>
            <p:cNvSpPr>
              <a:spLocks noChangeArrowheads="1"/>
            </p:cNvSpPr>
            <p:nvPr/>
          </p:nvSpPr>
          <p:spPr bwMode="auto">
            <a:xfrm>
              <a:off x="-3" y="611"/>
              <a:ext cx="3714" cy="1389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5707" name="Text Box 47"/>
          <p:cNvSpPr txBox="1">
            <a:spLocks noChangeArrowheads="1"/>
          </p:cNvSpPr>
          <p:nvPr/>
        </p:nvSpPr>
        <p:spPr bwMode="auto">
          <a:xfrm>
            <a:off x="5867400" y="1916113"/>
            <a:ext cx="47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&gt;</a:t>
            </a:r>
          </a:p>
        </p:txBody>
      </p:sp>
      <p:sp>
        <p:nvSpPr>
          <p:cNvPr id="285708" name="Text Box 48"/>
          <p:cNvSpPr txBox="1">
            <a:spLocks noChangeArrowheads="1"/>
          </p:cNvSpPr>
          <p:nvPr/>
        </p:nvSpPr>
        <p:spPr bwMode="auto">
          <a:xfrm>
            <a:off x="4614863" y="1916113"/>
            <a:ext cx="4746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&gt;</a:t>
            </a:r>
          </a:p>
        </p:txBody>
      </p:sp>
      <p:sp>
        <p:nvSpPr>
          <p:cNvPr id="285709" name="Text Box 51"/>
          <p:cNvSpPr txBox="1">
            <a:spLocks noChangeArrowheads="1"/>
          </p:cNvSpPr>
          <p:nvPr/>
        </p:nvSpPr>
        <p:spPr bwMode="auto">
          <a:xfrm>
            <a:off x="4953000" y="4641850"/>
            <a:ext cx="3946525" cy="8318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/>
              <a:t>Adpos </a:t>
            </a:r>
            <a:r>
              <a:rPr lang="en-US" sz="2400">
                <a:sym typeface="Wingdings" pitchFamily="-105" charset="2"/>
              </a:rPr>
              <a:t></a:t>
            </a:r>
            <a:r>
              <a:rPr lang="en-US" sz="2400"/>
              <a:t> </a:t>
            </a:r>
            <a:r>
              <a:rPr lang="en-US" sz="2400" i="1"/>
              <a:t>lexical</a:t>
            </a:r>
            <a:r>
              <a:rPr lang="en-US" sz="2400"/>
              <a:t> (~ADV),</a:t>
            </a:r>
          </a:p>
          <a:p>
            <a:pPr algn="ctr" eaLnBrk="1" hangingPunct="1"/>
            <a:r>
              <a:rPr lang="en-US" sz="2400"/>
              <a:t>not </a:t>
            </a:r>
            <a:r>
              <a:rPr lang="en-US" sz="2400" i="1"/>
              <a:t>grammatical</a:t>
            </a:r>
            <a:endParaRPr lang="nl-NL" sz="2400" i="1"/>
          </a:p>
        </p:txBody>
      </p:sp>
      <p:sp>
        <p:nvSpPr>
          <p:cNvPr id="285710" name="Line 52"/>
          <p:cNvSpPr>
            <a:spLocks noChangeShapeType="1"/>
          </p:cNvSpPr>
          <p:nvPr/>
        </p:nvSpPr>
        <p:spPr bwMode="auto">
          <a:xfrm>
            <a:off x="7058025" y="4102100"/>
            <a:ext cx="609600" cy="457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8672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6A78D6-C180-0F46-9307-5FAFAA18BE18}" type="slidenum">
              <a:rPr lang="en-US" smtClean="0"/>
              <a:pPr/>
              <a:t>265</a:t>
            </a:fld>
            <a:endParaRPr lang="en-US" smtClean="0"/>
          </a:p>
        </p:txBody>
      </p:sp>
      <p:sp>
        <p:nvSpPr>
          <p:cNvPr id="286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lex vs gram</a:t>
            </a:r>
            <a:endParaRPr lang="nl-NL"/>
          </a:p>
        </p:txBody>
      </p:sp>
      <p:sp>
        <p:nvSpPr>
          <p:cNvPr id="286725" name="Rectangle 3"/>
          <p:cNvSpPr>
            <a:spLocks noChangeArrowheads="1"/>
          </p:cNvSpPr>
          <p:nvPr/>
        </p:nvSpPr>
        <p:spPr bwMode="auto">
          <a:xfrm>
            <a:off x="3175" y="1063625"/>
            <a:ext cx="9144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86726" name="Rectangle 4"/>
          <p:cNvSpPr>
            <a:spLocks noChangeArrowheads="1"/>
          </p:cNvSpPr>
          <p:nvPr/>
        </p:nvSpPr>
        <p:spPr bwMode="auto">
          <a:xfrm>
            <a:off x="3175" y="515461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286727" name="Rectangle 5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86728" name="Rectangle 6"/>
          <p:cNvSpPr>
            <a:spLocks noChangeArrowheads="1"/>
          </p:cNvSpPr>
          <p:nvPr/>
        </p:nvSpPr>
        <p:spPr bwMode="auto">
          <a:xfrm>
            <a:off x="3175" y="460533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86729" name="Rectangle 7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86730" name="Group 8"/>
          <p:cNvGrpSpPr>
            <a:grpSpLocks/>
          </p:cNvGrpSpPr>
          <p:nvPr/>
        </p:nvGrpSpPr>
        <p:grpSpPr bwMode="auto">
          <a:xfrm>
            <a:off x="1447800" y="2060575"/>
            <a:ext cx="5895975" cy="2205038"/>
            <a:chOff x="-3" y="611"/>
            <a:chExt cx="3714" cy="1389"/>
          </a:xfrm>
        </p:grpSpPr>
        <p:grpSp>
          <p:nvGrpSpPr>
            <p:cNvPr id="286733" name="Group 9"/>
            <p:cNvGrpSpPr>
              <a:grpSpLocks/>
            </p:cNvGrpSpPr>
            <p:nvPr/>
          </p:nvGrpSpPr>
          <p:grpSpPr bwMode="auto">
            <a:xfrm>
              <a:off x="0" y="614"/>
              <a:ext cx="3708" cy="1383"/>
              <a:chOff x="0" y="614"/>
              <a:chExt cx="3708" cy="1383"/>
            </a:xfrm>
          </p:grpSpPr>
          <p:grpSp>
            <p:nvGrpSpPr>
              <p:cNvPr id="286735" name="Group 10"/>
              <p:cNvGrpSpPr>
                <a:grpSpLocks/>
              </p:cNvGrpSpPr>
              <p:nvPr/>
            </p:nvGrpSpPr>
            <p:grpSpPr bwMode="auto">
              <a:xfrm>
                <a:off x="0" y="614"/>
                <a:ext cx="1380" cy="461"/>
                <a:chOff x="0" y="614"/>
                <a:chExt cx="1380" cy="461"/>
              </a:xfrm>
            </p:grpSpPr>
            <p:sp>
              <p:nvSpPr>
                <p:cNvPr id="286769" name="Rectangle 11"/>
                <p:cNvSpPr>
                  <a:spLocks noChangeArrowheads="1"/>
                </p:cNvSpPr>
                <p:nvPr/>
              </p:nvSpPr>
              <p:spPr bwMode="auto">
                <a:xfrm>
                  <a:off x="28" y="614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6770" name="Rectangle 12"/>
                <p:cNvSpPr>
                  <a:spLocks noChangeArrowheads="1"/>
                </p:cNvSpPr>
                <p:nvPr/>
              </p:nvSpPr>
              <p:spPr bwMode="auto">
                <a:xfrm>
                  <a:off x="0" y="614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6736" name="Group 13"/>
              <p:cNvGrpSpPr>
                <a:grpSpLocks/>
              </p:cNvGrpSpPr>
              <p:nvPr/>
            </p:nvGrpSpPr>
            <p:grpSpPr bwMode="auto">
              <a:xfrm>
                <a:off x="1380" y="614"/>
                <a:ext cx="776" cy="461"/>
                <a:chOff x="1380" y="614"/>
                <a:chExt cx="776" cy="461"/>
              </a:xfrm>
            </p:grpSpPr>
            <p:sp>
              <p:nvSpPr>
                <p:cNvPr id="286767" name="Rectangle 14"/>
                <p:cNvSpPr>
                  <a:spLocks noChangeArrowheads="1"/>
                </p:cNvSpPr>
                <p:nvPr/>
              </p:nvSpPr>
              <p:spPr bwMode="auto">
                <a:xfrm>
                  <a:off x="1408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6768" name="Rectangle 15"/>
                <p:cNvSpPr>
                  <a:spLocks noChangeArrowheads="1"/>
                </p:cNvSpPr>
                <p:nvPr/>
              </p:nvSpPr>
              <p:spPr bwMode="auto">
                <a:xfrm>
                  <a:off x="1380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6737" name="Group 16"/>
              <p:cNvGrpSpPr>
                <a:grpSpLocks/>
              </p:cNvGrpSpPr>
              <p:nvPr/>
            </p:nvGrpSpPr>
            <p:grpSpPr bwMode="auto">
              <a:xfrm>
                <a:off x="2156" y="614"/>
                <a:ext cx="776" cy="461"/>
                <a:chOff x="2156" y="614"/>
                <a:chExt cx="776" cy="461"/>
              </a:xfrm>
            </p:grpSpPr>
            <p:sp>
              <p:nvSpPr>
                <p:cNvPr id="286765" name="Rectangle 17"/>
                <p:cNvSpPr>
                  <a:spLocks noChangeArrowheads="1"/>
                </p:cNvSpPr>
                <p:nvPr/>
              </p:nvSpPr>
              <p:spPr bwMode="auto">
                <a:xfrm>
                  <a:off x="2184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6766" name="Rectangle 18"/>
                <p:cNvSpPr>
                  <a:spLocks noChangeArrowheads="1"/>
                </p:cNvSpPr>
                <p:nvPr/>
              </p:nvSpPr>
              <p:spPr bwMode="auto">
                <a:xfrm>
                  <a:off x="2156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6738" name="Group 19"/>
              <p:cNvGrpSpPr>
                <a:grpSpLocks/>
              </p:cNvGrpSpPr>
              <p:nvPr/>
            </p:nvGrpSpPr>
            <p:grpSpPr bwMode="auto">
              <a:xfrm>
                <a:off x="2932" y="614"/>
                <a:ext cx="776" cy="461"/>
                <a:chOff x="2932" y="614"/>
                <a:chExt cx="776" cy="461"/>
              </a:xfrm>
            </p:grpSpPr>
            <p:sp>
              <p:nvSpPr>
                <p:cNvPr id="286763" name="Rectangle 20"/>
                <p:cNvSpPr>
                  <a:spLocks noChangeArrowheads="1"/>
                </p:cNvSpPr>
                <p:nvPr/>
              </p:nvSpPr>
              <p:spPr bwMode="auto">
                <a:xfrm>
                  <a:off x="2960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6764" name="Rectangle 21"/>
                <p:cNvSpPr>
                  <a:spLocks noChangeArrowheads="1"/>
                </p:cNvSpPr>
                <p:nvPr/>
              </p:nvSpPr>
              <p:spPr bwMode="auto">
                <a:xfrm>
                  <a:off x="2932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6739" name="Group 22"/>
              <p:cNvGrpSpPr>
                <a:grpSpLocks/>
              </p:cNvGrpSpPr>
              <p:nvPr/>
            </p:nvGrpSpPr>
            <p:grpSpPr bwMode="auto">
              <a:xfrm>
                <a:off x="0" y="1075"/>
                <a:ext cx="1380" cy="461"/>
                <a:chOff x="0" y="1075"/>
                <a:chExt cx="1380" cy="461"/>
              </a:xfrm>
            </p:grpSpPr>
            <p:sp>
              <p:nvSpPr>
                <p:cNvPr id="286761" name="Rectangle 23"/>
                <p:cNvSpPr>
                  <a:spLocks noChangeArrowheads="1"/>
                </p:cNvSpPr>
                <p:nvPr/>
              </p:nvSpPr>
              <p:spPr bwMode="auto">
                <a:xfrm>
                  <a:off x="28" y="1075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LEXICAL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6762" name="Rectangle 24"/>
                <p:cNvSpPr>
                  <a:spLocks noChangeArrowheads="1"/>
                </p:cNvSpPr>
                <p:nvPr/>
              </p:nvSpPr>
              <p:spPr bwMode="auto">
                <a:xfrm>
                  <a:off x="0" y="1075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6740" name="Group 25"/>
              <p:cNvGrpSpPr>
                <a:grpSpLocks/>
              </p:cNvGrpSpPr>
              <p:nvPr/>
            </p:nvGrpSpPr>
            <p:grpSpPr bwMode="auto">
              <a:xfrm>
                <a:off x="1380" y="1075"/>
                <a:ext cx="776" cy="461"/>
                <a:chOff x="1380" y="1075"/>
                <a:chExt cx="776" cy="461"/>
              </a:xfrm>
            </p:grpSpPr>
            <p:sp>
              <p:nvSpPr>
                <p:cNvPr id="286759" name="Rectangle 26"/>
                <p:cNvSpPr>
                  <a:spLocks noChangeArrowheads="1"/>
                </p:cNvSpPr>
                <p:nvPr/>
              </p:nvSpPr>
              <p:spPr bwMode="auto">
                <a:xfrm>
                  <a:off x="1408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b="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84.0%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84.0</a:t>
                  </a:r>
                  <a:endParaRPr lang="nl-NL" sz="2400">
                    <a:solidFill>
                      <a:schemeClr val="hlink"/>
                    </a:solidFill>
                    <a:latin typeface="Courier New" pitchFamily="-105" charset="0"/>
                    <a:ea typeface="MS Mincho" pitchFamily="49" charset="-128"/>
                    <a:cs typeface="MS Mincho" pitchFamily="49" charset="-128"/>
                  </a:endParaRPr>
                </a:p>
              </p:txBody>
            </p:sp>
            <p:sp>
              <p:nvSpPr>
                <p:cNvPr id="286760" name="Rectangle 27"/>
                <p:cNvSpPr>
                  <a:spLocks noChangeArrowheads="1"/>
                </p:cNvSpPr>
                <p:nvPr/>
              </p:nvSpPr>
              <p:spPr bwMode="auto">
                <a:xfrm>
                  <a:off x="1380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6741" name="Group 28"/>
              <p:cNvGrpSpPr>
                <a:grpSpLocks/>
              </p:cNvGrpSpPr>
              <p:nvPr/>
            </p:nvGrpSpPr>
            <p:grpSpPr bwMode="auto">
              <a:xfrm>
                <a:off x="2156" y="1075"/>
                <a:ext cx="776" cy="461"/>
                <a:chOff x="2156" y="1075"/>
                <a:chExt cx="776" cy="461"/>
              </a:xfrm>
            </p:grpSpPr>
            <p:sp>
              <p:nvSpPr>
                <p:cNvPr id="286757" name="Rectangle 29"/>
                <p:cNvSpPr>
                  <a:spLocks noChangeArrowheads="1"/>
                </p:cNvSpPr>
                <p:nvPr/>
              </p:nvSpPr>
              <p:spPr bwMode="auto">
                <a:xfrm>
                  <a:off x="2184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b="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65.3%</a:t>
                  </a:r>
                </a:p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65.3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6758" name="Rectangle 30"/>
                <p:cNvSpPr>
                  <a:spLocks noChangeArrowheads="1"/>
                </p:cNvSpPr>
                <p:nvPr/>
              </p:nvSpPr>
              <p:spPr bwMode="auto">
                <a:xfrm>
                  <a:off x="2156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6742" name="Group 31"/>
              <p:cNvGrpSpPr>
                <a:grpSpLocks/>
              </p:cNvGrpSpPr>
              <p:nvPr/>
            </p:nvGrpSpPr>
            <p:grpSpPr bwMode="auto">
              <a:xfrm>
                <a:off x="2932" y="1075"/>
                <a:ext cx="776" cy="461"/>
                <a:chOff x="2932" y="1075"/>
                <a:chExt cx="776" cy="461"/>
              </a:xfrm>
            </p:grpSpPr>
            <p:sp>
              <p:nvSpPr>
                <p:cNvPr id="286755" name="Rectangle 32"/>
                <p:cNvSpPr>
                  <a:spLocks noChangeArrowheads="1"/>
                </p:cNvSpPr>
                <p:nvPr/>
              </p:nvSpPr>
              <p:spPr bwMode="auto">
                <a:xfrm>
                  <a:off x="2960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b="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51.9%</a:t>
                  </a:r>
                </a:p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73.1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86756" name="Rectangle 33"/>
                <p:cNvSpPr>
                  <a:spLocks noChangeArrowheads="1"/>
                </p:cNvSpPr>
                <p:nvPr/>
              </p:nvSpPr>
              <p:spPr bwMode="auto">
                <a:xfrm>
                  <a:off x="2932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6743" name="Group 34"/>
              <p:cNvGrpSpPr>
                <a:grpSpLocks/>
              </p:cNvGrpSpPr>
              <p:nvPr/>
            </p:nvGrpSpPr>
            <p:grpSpPr bwMode="auto">
              <a:xfrm>
                <a:off x="0" y="1536"/>
                <a:ext cx="1380" cy="461"/>
                <a:chOff x="0" y="1536"/>
                <a:chExt cx="1380" cy="461"/>
              </a:xfrm>
            </p:grpSpPr>
            <p:sp>
              <p:nvSpPr>
                <p:cNvPr id="286753" name="Rectangle 35"/>
                <p:cNvSpPr>
                  <a:spLocks noChangeArrowheads="1"/>
                </p:cNvSpPr>
                <p:nvPr/>
              </p:nvSpPr>
              <p:spPr bwMode="auto">
                <a:xfrm>
                  <a:off x="28" y="1536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GRAMMATICAL     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6754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1536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6744" name="Group 37"/>
              <p:cNvGrpSpPr>
                <a:grpSpLocks/>
              </p:cNvGrpSpPr>
              <p:nvPr/>
            </p:nvGrpSpPr>
            <p:grpSpPr bwMode="auto">
              <a:xfrm>
                <a:off x="1380" y="1536"/>
                <a:ext cx="776" cy="461"/>
                <a:chOff x="1380" y="1536"/>
                <a:chExt cx="776" cy="461"/>
              </a:xfrm>
            </p:grpSpPr>
            <p:sp>
              <p:nvSpPr>
                <p:cNvPr id="286751" name="Rectangle 38"/>
                <p:cNvSpPr>
                  <a:spLocks noChangeArrowheads="1"/>
                </p:cNvSpPr>
                <p:nvPr/>
              </p:nvSpPr>
              <p:spPr bwMode="auto">
                <a:xfrm>
                  <a:off x="1408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b="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16.0%</a:t>
                  </a:r>
                </a:p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16.0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6752" name="Rectangle 39"/>
                <p:cNvSpPr>
                  <a:spLocks noChangeArrowheads="1"/>
                </p:cNvSpPr>
                <p:nvPr/>
              </p:nvSpPr>
              <p:spPr bwMode="auto">
                <a:xfrm>
                  <a:off x="1380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6745" name="Group 40"/>
              <p:cNvGrpSpPr>
                <a:grpSpLocks/>
              </p:cNvGrpSpPr>
              <p:nvPr/>
            </p:nvGrpSpPr>
            <p:grpSpPr bwMode="auto">
              <a:xfrm>
                <a:off x="2156" y="1536"/>
                <a:ext cx="776" cy="461"/>
                <a:chOff x="2156" y="1536"/>
                <a:chExt cx="776" cy="461"/>
              </a:xfrm>
            </p:grpSpPr>
            <p:sp>
              <p:nvSpPr>
                <p:cNvPr id="286749" name="Rectangle 41"/>
                <p:cNvSpPr>
                  <a:spLocks noChangeArrowheads="1"/>
                </p:cNvSpPr>
                <p:nvPr/>
              </p:nvSpPr>
              <p:spPr bwMode="auto">
                <a:xfrm>
                  <a:off x="2184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b="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34.7%</a:t>
                  </a:r>
                </a:p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34.7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6750" name="Rectangle 42"/>
                <p:cNvSpPr>
                  <a:spLocks noChangeArrowheads="1"/>
                </p:cNvSpPr>
                <p:nvPr/>
              </p:nvSpPr>
              <p:spPr bwMode="auto">
                <a:xfrm>
                  <a:off x="2156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6746" name="Group 43"/>
              <p:cNvGrpSpPr>
                <a:grpSpLocks/>
              </p:cNvGrpSpPr>
              <p:nvPr/>
            </p:nvGrpSpPr>
            <p:grpSpPr bwMode="auto">
              <a:xfrm>
                <a:off x="2932" y="1536"/>
                <a:ext cx="776" cy="461"/>
                <a:chOff x="2932" y="1536"/>
                <a:chExt cx="776" cy="461"/>
              </a:xfrm>
            </p:grpSpPr>
            <p:sp>
              <p:nvSpPr>
                <p:cNvPr id="286747" name="Rectangle 44"/>
                <p:cNvSpPr>
                  <a:spLocks noChangeArrowheads="1"/>
                </p:cNvSpPr>
                <p:nvPr/>
              </p:nvSpPr>
              <p:spPr bwMode="auto">
                <a:xfrm>
                  <a:off x="2960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b="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48.1%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26.9</a:t>
                  </a:r>
                  <a:endParaRPr lang="nl-NL" sz="2400">
                    <a:solidFill>
                      <a:schemeClr val="hlink"/>
                    </a:solidFill>
                    <a:latin typeface="Courier New" pitchFamily="-105" charset="0"/>
                    <a:ea typeface="MS Mincho" pitchFamily="49" charset="-128"/>
                    <a:cs typeface="MS Mincho" pitchFamily="49" charset="-128"/>
                  </a:endParaRPr>
                </a:p>
              </p:txBody>
            </p:sp>
            <p:sp>
              <p:nvSpPr>
                <p:cNvPr id="286748" name="Rectangle 45"/>
                <p:cNvSpPr>
                  <a:spLocks noChangeArrowheads="1"/>
                </p:cNvSpPr>
                <p:nvPr/>
              </p:nvSpPr>
              <p:spPr bwMode="auto">
                <a:xfrm>
                  <a:off x="2932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86734" name="Rectangle 46"/>
            <p:cNvSpPr>
              <a:spLocks noChangeArrowheads="1"/>
            </p:cNvSpPr>
            <p:nvPr/>
          </p:nvSpPr>
          <p:spPr bwMode="auto">
            <a:xfrm>
              <a:off x="-3" y="611"/>
              <a:ext cx="3714" cy="1389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6731" name="Text Box 47"/>
          <p:cNvSpPr txBox="1">
            <a:spLocks noChangeArrowheads="1"/>
          </p:cNvSpPr>
          <p:nvPr/>
        </p:nvSpPr>
        <p:spPr bwMode="auto">
          <a:xfrm>
            <a:off x="4614863" y="1916113"/>
            <a:ext cx="4746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&gt;</a:t>
            </a:r>
          </a:p>
        </p:txBody>
      </p:sp>
      <p:sp>
        <p:nvSpPr>
          <p:cNvPr id="286732" name="Text Box 48"/>
          <p:cNvSpPr txBox="1">
            <a:spLocks noChangeArrowheads="1"/>
          </p:cNvSpPr>
          <p:nvPr/>
        </p:nvSpPr>
        <p:spPr bwMode="auto">
          <a:xfrm>
            <a:off x="5867400" y="1916113"/>
            <a:ext cx="47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8774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4BE087-4D29-4F4F-9996-F0E786A6FAFB}" type="slidenum">
              <a:rPr lang="en-US" smtClean="0"/>
              <a:pPr/>
              <a:t>266</a:t>
            </a:fld>
            <a:endParaRPr lang="en-US" smtClean="0"/>
          </a:p>
        </p:txBody>
      </p:sp>
      <p:sp>
        <p:nvSpPr>
          <p:cNvPr id="287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lex vs gram</a:t>
            </a:r>
            <a:endParaRPr lang="nl-NL"/>
          </a:p>
        </p:txBody>
      </p:sp>
      <p:sp>
        <p:nvSpPr>
          <p:cNvPr id="287749" name="Rectangle 3"/>
          <p:cNvSpPr>
            <a:spLocks noChangeArrowheads="1"/>
          </p:cNvSpPr>
          <p:nvPr/>
        </p:nvSpPr>
        <p:spPr bwMode="auto">
          <a:xfrm>
            <a:off x="3175" y="1063625"/>
            <a:ext cx="9144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87750" name="Rectangle 4"/>
          <p:cNvSpPr>
            <a:spLocks noChangeArrowheads="1"/>
          </p:cNvSpPr>
          <p:nvPr/>
        </p:nvSpPr>
        <p:spPr bwMode="auto">
          <a:xfrm>
            <a:off x="3175" y="515461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287751" name="Rectangle 5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87752" name="Rectangle 6"/>
          <p:cNvSpPr>
            <a:spLocks noChangeArrowheads="1"/>
          </p:cNvSpPr>
          <p:nvPr/>
        </p:nvSpPr>
        <p:spPr bwMode="auto">
          <a:xfrm>
            <a:off x="3175" y="460533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87753" name="Rectangle 7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87754" name="Group 8"/>
          <p:cNvGrpSpPr>
            <a:grpSpLocks/>
          </p:cNvGrpSpPr>
          <p:nvPr/>
        </p:nvGrpSpPr>
        <p:grpSpPr bwMode="auto">
          <a:xfrm>
            <a:off x="1447800" y="2060575"/>
            <a:ext cx="5895975" cy="2205038"/>
            <a:chOff x="-3" y="611"/>
            <a:chExt cx="3714" cy="1389"/>
          </a:xfrm>
        </p:grpSpPr>
        <p:grpSp>
          <p:nvGrpSpPr>
            <p:cNvPr id="287759" name="Group 9"/>
            <p:cNvGrpSpPr>
              <a:grpSpLocks/>
            </p:cNvGrpSpPr>
            <p:nvPr/>
          </p:nvGrpSpPr>
          <p:grpSpPr bwMode="auto">
            <a:xfrm>
              <a:off x="0" y="614"/>
              <a:ext cx="3708" cy="1383"/>
              <a:chOff x="0" y="614"/>
              <a:chExt cx="3708" cy="1383"/>
            </a:xfrm>
          </p:grpSpPr>
          <p:grpSp>
            <p:nvGrpSpPr>
              <p:cNvPr id="287761" name="Group 10"/>
              <p:cNvGrpSpPr>
                <a:grpSpLocks/>
              </p:cNvGrpSpPr>
              <p:nvPr/>
            </p:nvGrpSpPr>
            <p:grpSpPr bwMode="auto">
              <a:xfrm>
                <a:off x="0" y="614"/>
                <a:ext cx="1380" cy="461"/>
                <a:chOff x="0" y="614"/>
                <a:chExt cx="1380" cy="461"/>
              </a:xfrm>
            </p:grpSpPr>
            <p:sp>
              <p:nvSpPr>
                <p:cNvPr id="287795" name="Rectangle 11"/>
                <p:cNvSpPr>
                  <a:spLocks noChangeArrowheads="1"/>
                </p:cNvSpPr>
                <p:nvPr/>
              </p:nvSpPr>
              <p:spPr bwMode="auto">
                <a:xfrm>
                  <a:off x="28" y="614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7796" name="Rectangle 12"/>
                <p:cNvSpPr>
                  <a:spLocks noChangeArrowheads="1"/>
                </p:cNvSpPr>
                <p:nvPr/>
              </p:nvSpPr>
              <p:spPr bwMode="auto">
                <a:xfrm>
                  <a:off x="0" y="614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7762" name="Group 13"/>
              <p:cNvGrpSpPr>
                <a:grpSpLocks/>
              </p:cNvGrpSpPr>
              <p:nvPr/>
            </p:nvGrpSpPr>
            <p:grpSpPr bwMode="auto">
              <a:xfrm>
                <a:off x="1380" y="614"/>
                <a:ext cx="776" cy="461"/>
                <a:chOff x="1380" y="614"/>
                <a:chExt cx="776" cy="461"/>
              </a:xfrm>
            </p:grpSpPr>
            <p:sp>
              <p:nvSpPr>
                <p:cNvPr id="287793" name="Rectangle 14"/>
                <p:cNvSpPr>
                  <a:spLocks noChangeArrowheads="1"/>
                </p:cNvSpPr>
                <p:nvPr/>
              </p:nvSpPr>
              <p:spPr bwMode="auto">
                <a:xfrm>
                  <a:off x="1408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7794" name="Rectangle 15"/>
                <p:cNvSpPr>
                  <a:spLocks noChangeArrowheads="1"/>
                </p:cNvSpPr>
                <p:nvPr/>
              </p:nvSpPr>
              <p:spPr bwMode="auto">
                <a:xfrm>
                  <a:off x="1380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7763" name="Group 16"/>
              <p:cNvGrpSpPr>
                <a:grpSpLocks/>
              </p:cNvGrpSpPr>
              <p:nvPr/>
            </p:nvGrpSpPr>
            <p:grpSpPr bwMode="auto">
              <a:xfrm>
                <a:off x="2156" y="614"/>
                <a:ext cx="776" cy="461"/>
                <a:chOff x="2156" y="614"/>
                <a:chExt cx="776" cy="461"/>
              </a:xfrm>
            </p:grpSpPr>
            <p:sp>
              <p:nvSpPr>
                <p:cNvPr id="287791" name="Rectangle 17"/>
                <p:cNvSpPr>
                  <a:spLocks noChangeArrowheads="1"/>
                </p:cNvSpPr>
                <p:nvPr/>
              </p:nvSpPr>
              <p:spPr bwMode="auto">
                <a:xfrm>
                  <a:off x="2184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7792" name="Rectangle 18"/>
                <p:cNvSpPr>
                  <a:spLocks noChangeArrowheads="1"/>
                </p:cNvSpPr>
                <p:nvPr/>
              </p:nvSpPr>
              <p:spPr bwMode="auto">
                <a:xfrm>
                  <a:off x="2156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7764" name="Group 19"/>
              <p:cNvGrpSpPr>
                <a:grpSpLocks/>
              </p:cNvGrpSpPr>
              <p:nvPr/>
            </p:nvGrpSpPr>
            <p:grpSpPr bwMode="auto">
              <a:xfrm>
                <a:off x="2932" y="614"/>
                <a:ext cx="776" cy="461"/>
                <a:chOff x="2932" y="614"/>
                <a:chExt cx="776" cy="461"/>
              </a:xfrm>
            </p:grpSpPr>
            <p:sp>
              <p:nvSpPr>
                <p:cNvPr id="287789" name="Rectangle 20"/>
                <p:cNvSpPr>
                  <a:spLocks noChangeArrowheads="1"/>
                </p:cNvSpPr>
                <p:nvPr/>
              </p:nvSpPr>
              <p:spPr bwMode="auto">
                <a:xfrm>
                  <a:off x="2960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7790" name="Rectangle 21"/>
                <p:cNvSpPr>
                  <a:spLocks noChangeArrowheads="1"/>
                </p:cNvSpPr>
                <p:nvPr/>
              </p:nvSpPr>
              <p:spPr bwMode="auto">
                <a:xfrm>
                  <a:off x="2932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7765" name="Group 22"/>
              <p:cNvGrpSpPr>
                <a:grpSpLocks/>
              </p:cNvGrpSpPr>
              <p:nvPr/>
            </p:nvGrpSpPr>
            <p:grpSpPr bwMode="auto">
              <a:xfrm>
                <a:off x="0" y="1075"/>
                <a:ext cx="1380" cy="461"/>
                <a:chOff x="0" y="1075"/>
                <a:chExt cx="1380" cy="461"/>
              </a:xfrm>
            </p:grpSpPr>
            <p:sp>
              <p:nvSpPr>
                <p:cNvPr id="287787" name="Rectangle 23"/>
                <p:cNvSpPr>
                  <a:spLocks noChangeArrowheads="1"/>
                </p:cNvSpPr>
                <p:nvPr/>
              </p:nvSpPr>
              <p:spPr bwMode="auto">
                <a:xfrm>
                  <a:off x="28" y="1075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LEXICAL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7788" name="Rectangle 24"/>
                <p:cNvSpPr>
                  <a:spLocks noChangeArrowheads="1"/>
                </p:cNvSpPr>
                <p:nvPr/>
              </p:nvSpPr>
              <p:spPr bwMode="auto">
                <a:xfrm>
                  <a:off x="0" y="1075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7766" name="Group 25"/>
              <p:cNvGrpSpPr>
                <a:grpSpLocks/>
              </p:cNvGrpSpPr>
              <p:nvPr/>
            </p:nvGrpSpPr>
            <p:grpSpPr bwMode="auto">
              <a:xfrm>
                <a:off x="1380" y="1075"/>
                <a:ext cx="776" cy="461"/>
                <a:chOff x="1380" y="1075"/>
                <a:chExt cx="776" cy="461"/>
              </a:xfrm>
            </p:grpSpPr>
            <p:sp>
              <p:nvSpPr>
                <p:cNvPr id="287785" name="Rectangle 26"/>
                <p:cNvSpPr>
                  <a:spLocks noChangeArrowheads="1"/>
                </p:cNvSpPr>
                <p:nvPr/>
              </p:nvSpPr>
              <p:spPr bwMode="auto">
                <a:xfrm>
                  <a:off x="1408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b="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84.0%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84.0</a:t>
                  </a:r>
                  <a:endParaRPr lang="nl-NL" sz="2400">
                    <a:solidFill>
                      <a:schemeClr val="hlink"/>
                    </a:solidFill>
                    <a:latin typeface="Courier New" pitchFamily="-105" charset="0"/>
                    <a:ea typeface="MS Mincho" pitchFamily="49" charset="-128"/>
                    <a:cs typeface="MS Mincho" pitchFamily="49" charset="-128"/>
                  </a:endParaRPr>
                </a:p>
              </p:txBody>
            </p:sp>
            <p:sp>
              <p:nvSpPr>
                <p:cNvPr id="287786" name="Rectangle 27"/>
                <p:cNvSpPr>
                  <a:spLocks noChangeArrowheads="1"/>
                </p:cNvSpPr>
                <p:nvPr/>
              </p:nvSpPr>
              <p:spPr bwMode="auto">
                <a:xfrm>
                  <a:off x="1380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7767" name="Group 28"/>
              <p:cNvGrpSpPr>
                <a:grpSpLocks/>
              </p:cNvGrpSpPr>
              <p:nvPr/>
            </p:nvGrpSpPr>
            <p:grpSpPr bwMode="auto">
              <a:xfrm>
                <a:off x="2156" y="1075"/>
                <a:ext cx="776" cy="461"/>
                <a:chOff x="2156" y="1075"/>
                <a:chExt cx="776" cy="461"/>
              </a:xfrm>
            </p:grpSpPr>
            <p:sp>
              <p:nvSpPr>
                <p:cNvPr id="287783" name="Rectangle 29"/>
                <p:cNvSpPr>
                  <a:spLocks noChangeArrowheads="1"/>
                </p:cNvSpPr>
                <p:nvPr/>
              </p:nvSpPr>
              <p:spPr bwMode="auto">
                <a:xfrm>
                  <a:off x="2184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b="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65.3%</a:t>
                  </a:r>
                </a:p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65.3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7784" name="Rectangle 30"/>
                <p:cNvSpPr>
                  <a:spLocks noChangeArrowheads="1"/>
                </p:cNvSpPr>
                <p:nvPr/>
              </p:nvSpPr>
              <p:spPr bwMode="auto">
                <a:xfrm>
                  <a:off x="2156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7768" name="Group 31"/>
              <p:cNvGrpSpPr>
                <a:grpSpLocks/>
              </p:cNvGrpSpPr>
              <p:nvPr/>
            </p:nvGrpSpPr>
            <p:grpSpPr bwMode="auto">
              <a:xfrm>
                <a:off x="2932" y="1075"/>
                <a:ext cx="776" cy="461"/>
                <a:chOff x="2932" y="1075"/>
                <a:chExt cx="776" cy="461"/>
              </a:xfrm>
            </p:grpSpPr>
            <p:sp>
              <p:nvSpPr>
                <p:cNvPr id="287781" name="Rectangle 32"/>
                <p:cNvSpPr>
                  <a:spLocks noChangeArrowheads="1"/>
                </p:cNvSpPr>
                <p:nvPr/>
              </p:nvSpPr>
              <p:spPr bwMode="auto">
                <a:xfrm>
                  <a:off x="2960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b="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51.9%</a:t>
                  </a:r>
                </a:p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73.1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87782" name="Rectangle 33"/>
                <p:cNvSpPr>
                  <a:spLocks noChangeArrowheads="1"/>
                </p:cNvSpPr>
                <p:nvPr/>
              </p:nvSpPr>
              <p:spPr bwMode="auto">
                <a:xfrm>
                  <a:off x="2932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7769" name="Group 34"/>
              <p:cNvGrpSpPr>
                <a:grpSpLocks/>
              </p:cNvGrpSpPr>
              <p:nvPr/>
            </p:nvGrpSpPr>
            <p:grpSpPr bwMode="auto">
              <a:xfrm>
                <a:off x="0" y="1536"/>
                <a:ext cx="1380" cy="461"/>
                <a:chOff x="0" y="1536"/>
                <a:chExt cx="1380" cy="461"/>
              </a:xfrm>
            </p:grpSpPr>
            <p:sp>
              <p:nvSpPr>
                <p:cNvPr id="287779" name="Rectangle 35"/>
                <p:cNvSpPr>
                  <a:spLocks noChangeArrowheads="1"/>
                </p:cNvSpPr>
                <p:nvPr/>
              </p:nvSpPr>
              <p:spPr bwMode="auto">
                <a:xfrm>
                  <a:off x="28" y="1536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GRAMMATICAL     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7780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1536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7770" name="Group 37"/>
              <p:cNvGrpSpPr>
                <a:grpSpLocks/>
              </p:cNvGrpSpPr>
              <p:nvPr/>
            </p:nvGrpSpPr>
            <p:grpSpPr bwMode="auto">
              <a:xfrm>
                <a:off x="1380" y="1536"/>
                <a:ext cx="776" cy="461"/>
                <a:chOff x="1380" y="1536"/>
                <a:chExt cx="776" cy="461"/>
              </a:xfrm>
            </p:grpSpPr>
            <p:sp>
              <p:nvSpPr>
                <p:cNvPr id="287777" name="Rectangle 38"/>
                <p:cNvSpPr>
                  <a:spLocks noChangeArrowheads="1"/>
                </p:cNvSpPr>
                <p:nvPr/>
              </p:nvSpPr>
              <p:spPr bwMode="auto">
                <a:xfrm>
                  <a:off x="1408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b="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16.0%</a:t>
                  </a:r>
                </a:p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16.0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7778" name="Rectangle 39"/>
                <p:cNvSpPr>
                  <a:spLocks noChangeArrowheads="1"/>
                </p:cNvSpPr>
                <p:nvPr/>
              </p:nvSpPr>
              <p:spPr bwMode="auto">
                <a:xfrm>
                  <a:off x="1380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7771" name="Group 40"/>
              <p:cNvGrpSpPr>
                <a:grpSpLocks/>
              </p:cNvGrpSpPr>
              <p:nvPr/>
            </p:nvGrpSpPr>
            <p:grpSpPr bwMode="auto">
              <a:xfrm>
                <a:off x="2156" y="1536"/>
                <a:ext cx="776" cy="461"/>
                <a:chOff x="2156" y="1536"/>
                <a:chExt cx="776" cy="461"/>
              </a:xfrm>
            </p:grpSpPr>
            <p:sp>
              <p:nvSpPr>
                <p:cNvPr id="287775" name="Rectangle 41"/>
                <p:cNvSpPr>
                  <a:spLocks noChangeArrowheads="1"/>
                </p:cNvSpPr>
                <p:nvPr/>
              </p:nvSpPr>
              <p:spPr bwMode="auto">
                <a:xfrm>
                  <a:off x="2184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b="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34.7%</a:t>
                  </a:r>
                </a:p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34.7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7776" name="Rectangle 42"/>
                <p:cNvSpPr>
                  <a:spLocks noChangeArrowheads="1"/>
                </p:cNvSpPr>
                <p:nvPr/>
              </p:nvSpPr>
              <p:spPr bwMode="auto">
                <a:xfrm>
                  <a:off x="2156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7772" name="Group 43"/>
              <p:cNvGrpSpPr>
                <a:grpSpLocks/>
              </p:cNvGrpSpPr>
              <p:nvPr/>
            </p:nvGrpSpPr>
            <p:grpSpPr bwMode="auto">
              <a:xfrm>
                <a:off x="2932" y="1536"/>
                <a:ext cx="776" cy="461"/>
                <a:chOff x="2932" y="1536"/>
                <a:chExt cx="776" cy="461"/>
              </a:xfrm>
            </p:grpSpPr>
            <p:sp>
              <p:nvSpPr>
                <p:cNvPr id="287773" name="Rectangle 44"/>
                <p:cNvSpPr>
                  <a:spLocks noChangeArrowheads="1"/>
                </p:cNvSpPr>
                <p:nvPr/>
              </p:nvSpPr>
              <p:spPr bwMode="auto">
                <a:xfrm>
                  <a:off x="2960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b="0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48.1%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26.9</a:t>
                  </a:r>
                  <a:endParaRPr lang="nl-NL" sz="2400">
                    <a:solidFill>
                      <a:schemeClr val="hlink"/>
                    </a:solidFill>
                    <a:latin typeface="Courier New" pitchFamily="-105" charset="0"/>
                    <a:ea typeface="MS Mincho" pitchFamily="49" charset="-128"/>
                    <a:cs typeface="MS Mincho" pitchFamily="49" charset="-128"/>
                  </a:endParaRPr>
                </a:p>
              </p:txBody>
            </p:sp>
            <p:sp>
              <p:nvSpPr>
                <p:cNvPr id="287774" name="Rectangle 45"/>
                <p:cNvSpPr>
                  <a:spLocks noChangeArrowheads="1"/>
                </p:cNvSpPr>
                <p:nvPr/>
              </p:nvSpPr>
              <p:spPr bwMode="auto">
                <a:xfrm>
                  <a:off x="2932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87760" name="Rectangle 46"/>
            <p:cNvSpPr>
              <a:spLocks noChangeArrowheads="1"/>
            </p:cNvSpPr>
            <p:nvPr/>
          </p:nvSpPr>
          <p:spPr bwMode="auto">
            <a:xfrm>
              <a:off x="-3" y="611"/>
              <a:ext cx="3714" cy="1389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7755" name="Text Box 47"/>
          <p:cNvSpPr txBox="1">
            <a:spLocks noChangeArrowheads="1"/>
          </p:cNvSpPr>
          <p:nvPr/>
        </p:nvSpPr>
        <p:spPr bwMode="auto">
          <a:xfrm>
            <a:off x="4614863" y="1916113"/>
            <a:ext cx="4746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&gt;</a:t>
            </a:r>
          </a:p>
        </p:txBody>
      </p:sp>
      <p:sp>
        <p:nvSpPr>
          <p:cNvPr id="287756" name="Text Box 48"/>
          <p:cNvSpPr txBox="1">
            <a:spLocks noChangeArrowheads="1"/>
          </p:cNvSpPr>
          <p:nvPr/>
        </p:nvSpPr>
        <p:spPr bwMode="auto">
          <a:xfrm>
            <a:off x="5867400" y="1916113"/>
            <a:ext cx="47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&gt;</a:t>
            </a:r>
          </a:p>
        </p:txBody>
      </p:sp>
      <p:sp>
        <p:nvSpPr>
          <p:cNvPr id="287757" name="Text Box 49"/>
          <p:cNvSpPr txBox="1">
            <a:spLocks noChangeArrowheads="1"/>
          </p:cNvSpPr>
          <p:nvPr/>
        </p:nvSpPr>
        <p:spPr bwMode="auto">
          <a:xfrm>
            <a:off x="4572000" y="3716338"/>
            <a:ext cx="47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&lt;</a:t>
            </a:r>
          </a:p>
        </p:txBody>
      </p:sp>
      <p:sp>
        <p:nvSpPr>
          <p:cNvPr id="287758" name="Text Box 52"/>
          <p:cNvSpPr txBox="1">
            <a:spLocks noChangeArrowheads="1"/>
          </p:cNvSpPr>
          <p:nvPr/>
        </p:nvSpPr>
        <p:spPr bwMode="auto">
          <a:xfrm>
            <a:off x="7810500" y="3429000"/>
            <a:ext cx="5730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5400">
                <a:solidFill>
                  <a:schemeClr val="hlink"/>
                </a:solidFill>
              </a:rPr>
              <a:t>?</a:t>
            </a:r>
            <a:endParaRPr lang="nl-NL" sz="54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8877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5CC5B35-031B-9245-BA8E-AFBFAB63E178}" type="slidenum">
              <a:rPr lang="en-US" smtClean="0"/>
              <a:pPr/>
              <a:t>267</a:t>
            </a:fld>
            <a:endParaRPr lang="en-US" smtClean="0"/>
          </a:p>
        </p:txBody>
      </p:sp>
      <p:sp>
        <p:nvSpPr>
          <p:cNvPr id="288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lex vs gram</a:t>
            </a:r>
            <a:endParaRPr lang="nl-NL"/>
          </a:p>
        </p:txBody>
      </p:sp>
      <p:sp>
        <p:nvSpPr>
          <p:cNvPr id="288773" name="Rectangle 3"/>
          <p:cNvSpPr>
            <a:spLocks noChangeArrowheads="1"/>
          </p:cNvSpPr>
          <p:nvPr/>
        </p:nvSpPr>
        <p:spPr bwMode="auto">
          <a:xfrm>
            <a:off x="3175" y="1063625"/>
            <a:ext cx="9144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88774" name="Rectangle 4"/>
          <p:cNvSpPr>
            <a:spLocks noChangeArrowheads="1"/>
          </p:cNvSpPr>
          <p:nvPr/>
        </p:nvSpPr>
        <p:spPr bwMode="auto">
          <a:xfrm>
            <a:off x="3175" y="515461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288775" name="Rectangle 5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88776" name="Rectangle 6"/>
          <p:cNvSpPr>
            <a:spLocks noChangeArrowheads="1"/>
          </p:cNvSpPr>
          <p:nvPr/>
        </p:nvSpPr>
        <p:spPr bwMode="auto">
          <a:xfrm>
            <a:off x="3175" y="460533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88777" name="Rectangle 7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88778" name="Group 8"/>
          <p:cNvGrpSpPr>
            <a:grpSpLocks/>
          </p:cNvGrpSpPr>
          <p:nvPr/>
        </p:nvGrpSpPr>
        <p:grpSpPr bwMode="auto">
          <a:xfrm>
            <a:off x="1447800" y="2060575"/>
            <a:ext cx="5895975" cy="2205038"/>
            <a:chOff x="-3" y="611"/>
            <a:chExt cx="3714" cy="1389"/>
          </a:xfrm>
        </p:grpSpPr>
        <p:grpSp>
          <p:nvGrpSpPr>
            <p:cNvPr id="288785" name="Group 9"/>
            <p:cNvGrpSpPr>
              <a:grpSpLocks/>
            </p:cNvGrpSpPr>
            <p:nvPr/>
          </p:nvGrpSpPr>
          <p:grpSpPr bwMode="auto">
            <a:xfrm>
              <a:off x="0" y="614"/>
              <a:ext cx="3708" cy="1383"/>
              <a:chOff x="0" y="614"/>
              <a:chExt cx="3708" cy="1383"/>
            </a:xfrm>
          </p:grpSpPr>
          <p:grpSp>
            <p:nvGrpSpPr>
              <p:cNvPr id="288787" name="Group 10"/>
              <p:cNvGrpSpPr>
                <a:grpSpLocks/>
              </p:cNvGrpSpPr>
              <p:nvPr/>
            </p:nvGrpSpPr>
            <p:grpSpPr bwMode="auto">
              <a:xfrm>
                <a:off x="0" y="614"/>
                <a:ext cx="1380" cy="461"/>
                <a:chOff x="0" y="614"/>
                <a:chExt cx="1380" cy="461"/>
              </a:xfrm>
            </p:grpSpPr>
            <p:sp>
              <p:nvSpPr>
                <p:cNvPr id="288821" name="Rectangle 11"/>
                <p:cNvSpPr>
                  <a:spLocks noChangeArrowheads="1"/>
                </p:cNvSpPr>
                <p:nvPr/>
              </p:nvSpPr>
              <p:spPr bwMode="auto">
                <a:xfrm>
                  <a:off x="28" y="614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8822" name="Rectangle 12"/>
                <p:cNvSpPr>
                  <a:spLocks noChangeArrowheads="1"/>
                </p:cNvSpPr>
                <p:nvPr/>
              </p:nvSpPr>
              <p:spPr bwMode="auto">
                <a:xfrm>
                  <a:off x="0" y="614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8788" name="Group 13"/>
              <p:cNvGrpSpPr>
                <a:grpSpLocks/>
              </p:cNvGrpSpPr>
              <p:nvPr/>
            </p:nvGrpSpPr>
            <p:grpSpPr bwMode="auto">
              <a:xfrm>
                <a:off x="1380" y="614"/>
                <a:ext cx="776" cy="461"/>
                <a:chOff x="1380" y="614"/>
                <a:chExt cx="776" cy="461"/>
              </a:xfrm>
            </p:grpSpPr>
            <p:sp>
              <p:nvSpPr>
                <p:cNvPr id="288819" name="Rectangle 14"/>
                <p:cNvSpPr>
                  <a:spLocks noChangeArrowheads="1"/>
                </p:cNvSpPr>
                <p:nvPr/>
              </p:nvSpPr>
              <p:spPr bwMode="auto">
                <a:xfrm>
                  <a:off x="1408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8820" name="Rectangle 15"/>
                <p:cNvSpPr>
                  <a:spLocks noChangeArrowheads="1"/>
                </p:cNvSpPr>
                <p:nvPr/>
              </p:nvSpPr>
              <p:spPr bwMode="auto">
                <a:xfrm>
                  <a:off x="1380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8789" name="Group 16"/>
              <p:cNvGrpSpPr>
                <a:grpSpLocks/>
              </p:cNvGrpSpPr>
              <p:nvPr/>
            </p:nvGrpSpPr>
            <p:grpSpPr bwMode="auto">
              <a:xfrm>
                <a:off x="2156" y="614"/>
                <a:ext cx="776" cy="461"/>
                <a:chOff x="2156" y="614"/>
                <a:chExt cx="776" cy="461"/>
              </a:xfrm>
            </p:grpSpPr>
            <p:sp>
              <p:nvSpPr>
                <p:cNvPr id="288817" name="Rectangle 17"/>
                <p:cNvSpPr>
                  <a:spLocks noChangeArrowheads="1"/>
                </p:cNvSpPr>
                <p:nvPr/>
              </p:nvSpPr>
              <p:spPr bwMode="auto">
                <a:xfrm>
                  <a:off x="2184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8818" name="Rectangle 18"/>
                <p:cNvSpPr>
                  <a:spLocks noChangeArrowheads="1"/>
                </p:cNvSpPr>
                <p:nvPr/>
              </p:nvSpPr>
              <p:spPr bwMode="auto">
                <a:xfrm>
                  <a:off x="2156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8790" name="Group 19"/>
              <p:cNvGrpSpPr>
                <a:grpSpLocks/>
              </p:cNvGrpSpPr>
              <p:nvPr/>
            </p:nvGrpSpPr>
            <p:grpSpPr bwMode="auto">
              <a:xfrm>
                <a:off x="2932" y="614"/>
                <a:ext cx="776" cy="461"/>
                <a:chOff x="2932" y="614"/>
                <a:chExt cx="776" cy="461"/>
              </a:xfrm>
            </p:grpSpPr>
            <p:sp>
              <p:nvSpPr>
                <p:cNvPr id="288815" name="Rectangle 20"/>
                <p:cNvSpPr>
                  <a:spLocks noChangeArrowheads="1"/>
                </p:cNvSpPr>
                <p:nvPr/>
              </p:nvSpPr>
              <p:spPr bwMode="auto">
                <a:xfrm>
                  <a:off x="2960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8816" name="Rectangle 21"/>
                <p:cNvSpPr>
                  <a:spLocks noChangeArrowheads="1"/>
                </p:cNvSpPr>
                <p:nvPr/>
              </p:nvSpPr>
              <p:spPr bwMode="auto">
                <a:xfrm>
                  <a:off x="2932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8791" name="Group 22"/>
              <p:cNvGrpSpPr>
                <a:grpSpLocks/>
              </p:cNvGrpSpPr>
              <p:nvPr/>
            </p:nvGrpSpPr>
            <p:grpSpPr bwMode="auto">
              <a:xfrm>
                <a:off x="0" y="1075"/>
                <a:ext cx="1380" cy="461"/>
                <a:chOff x="0" y="1075"/>
                <a:chExt cx="1380" cy="461"/>
              </a:xfrm>
            </p:grpSpPr>
            <p:sp>
              <p:nvSpPr>
                <p:cNvPr id="288813" name="Rectangle 23"/>
                <p:cNvSpPr>
                  <a:spLocks noChangeArrowheads="1"/>
                </p:cNvSpPr>
                <p:nvPr/>
              </p:nvSpPr>
              <p:spPr bwMode="auto">
                <a:xfrm>
                  <a:off x="28" y="1075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LEXICAL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8814" name="Rectangle 24"/>
                <p:cNvSpPr>
                  <a:spLocks noChangeArrowheads="1"/>
                </p:cNvSpPr>
                <p:nvPr/>
              </p:nvSpPr>
              <p:spPr bwMode="auto">
                <a:xfrm>
                  <a:off x="0" y="1075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8792" name="Group 25"/>
              <p:cNvGrpSpPr>
                <a:grpSpLocks/>
              </p:cNvGrpSpPr>
              <p:nvPr/>
            </p:nvGrpSpPr>
            <p:grpSpPr bwMode="auto">
              <a:xfrm>
                <a:off x="1380" y="1075"/>
                <a:ext cx="776" cy="461"/>
                <a:chOff x="1380" y="1075"/>
                <a:chExt cx="776" cy="461"/>
              </a:xfrm>
            </p:grpSpPr>
            <p:sp>
              <p:nvSpPr>
                <p:cNvPr id="288811" name="Rectangle 26"/>
                <p:cNvSpPr>
                  <a:spLocks noChangeArrowheads="1"/>
                </p:cNvSpPr>
                <p:nvPr/>
              </p:nvSpPr>
              <p:spPr bwMode="auto">
                <a:xfrm>
                  <a:off x="1408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84.0</a:t>
                  </a:r>
                  <a:endParaRPr lang="nl-NL" sz="2400">
                    <a:solidFill>
                      <a:schemeClr val="hlink"/>
                    </a:solidFill>
                    <a:latin typeface="Courier New" pitchFamily="-105" charset="0"/>
                    <a:ea typeface="MS Mincho" pitchFamily="49" charset="-128"/>
                    <a:cs typeface="MS Mincho" pitchFamily="49" charset="-128"/>
                  </a:endParaRPr>
                </a:p>
              </p:txBody>
            </p:sp>
            <p:sp>
              <p:nvSpPr>
                <p:cNvPr id="288812" name="Rectangle 27"/>
                <p:cNvSpPr>
                  <a:spLocks noChangeArrowheads="1"/>
                </p:cNvSpPr>
                <p:nvPr/>
              </p:nvSpPr>
              <p:spPr bwMode="auto">
                <a:xfrm>
                  <a:off x="1380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8793" name="Group 28"/>
              <p:cNvGrpSpPr>
                <a:grpSpLocks/>
              </p:cNvGrpSpPr>
              <p:nvPr/>
            </p:nvGrpSpPr>
            <p:grpSpPr bwMode="auto">
              <a:xfrm>
                <a:off x="2156" y="1075"/>
                <a:ext cx="776" cy="461"/>
                <a:chOff x="2156" y="1075"/>
                <a:chExt cx="776" cy="461"/>
              </a:xfrm>
            </p:grpSpPr>
            <p:sp>
              <p:nvSpPr>
                <p:cNvPr id="288809" name="Rectangle 29"/>
                <p:cNvSpPr>
                  <a:spLocks noChangeArrowheads="1"/>
                </p:cNvSpPr>
                <p:nvPr/>
              </p:nvSpPr>
              <p:spPr bwMode="auto">
                <a:xfrm>
                  <a:off x="2184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65.3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8810" name="Rectangle 30"/>
                <p:cNvSpPr>
                  <a:spLocks noChangeArrowheads="1"/>
                </p:cNvSpPr>
                <p:nvPr/>
              </p:nvSpPr>
              <p:spPr bwMode="auto">
                <a:xfrm>
                  <a:off x="2156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8794" name="Group 31"/>
              <p:cNvGrpSpPr>
                <a:grpSpLocks/>
              </p:cNvGrpSpPr>
              <p:nvPr/>
            </p:nvGrpSpPr>
            <p:grpSpPr bwMode="auto">
              <a:xfrm>
                <a:off x="2932" y="1075"/>
                <a:ext cx="776" cy="461"/>
                <a:chOff x="2932" y="1075"/>
                <a:chExt cx="776" cy="461"/>
              </a:xfrm>
            </p:grpSpPr>
            <p:sp>
              <p:nvSpPr>
                <p:cNvPr id="288807" name="Rectangle 32"/>
                <p:cNvSpPr>
                  <a:spLocks noChangeArrowheads="1"/>
                </p:cNvSpPr>
                <p:nvPr/>
              </p:nvSpPr>
              <p:spPr bwMode="auto">
                <a:xfrm>
                  <a:off x="2960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73.1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88808" name="Rectangle 33"/>
                <p:cNvSpPr>
                  <a:spLocks noChangeArrowheads="1"/>
                </p:cNvSpPr>
                <p:nvPr/>
              </p:nvSpPr>
              <p:spPr bwMode="auto">
                <a:xfrm>
                  <a:off x="2932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8795" name="Group 34"/>
              <p:cNvGrpSpPr>
                <a:grpSpLocks/>
              </p:cNvGrpSpPr>
              <p:nvPr/>
            </p:nvGrpSpPr>
            <p:grpSpPr bwMode="auto">
              <a:xfrm>
                <a:off x="0" y="1536"/>
                <a:ext cx="1380" cy="461"/>
                <a:chOff x="0" y="1536"/>
                <a:chExt cx="1380" cy="461"/>
              </a:xfrm>
            </p:grpSpPr>
            <p:sp>
              <p:nvSpPr>
                <p:cNvPr id="288805" name="Rectangle 35"/>
                <p:cNvSpPr>
                  <a:spLocks noChangeArrowheads="1"/>
                </p:cNvSpPr>
                <p:nvPr/>
              </p:nvSpPr>
              <p:spPr bwMode="auto">
                <a:xfrm>
                  <a:off x="28" y="1536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GRAMMATICAL     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8806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1536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8796" name="Group 37"/>
              <p:cNvGrpSpPr>
                <a:grpSpLocks/>
              </p:cNvGrpSpPr>
              <p:nvPr/>
            </p:nvGrpSpPr>
            <p:grpSpPr bwMode="auto">
              <a:xfrm>
                <a:off x="1380" y="1536"/>
                <a:ext cx="776" cy="461"/>
                <a:chOff x="1380" y="1536"/>
                <a:chExt cx="776" cy="461"/>
              </a:xfrm>
            </p:grpSpPr>
            <p:sp>
              <p:nvSpPr>
                <p:cNvPr id="288803" name="Rectangle 38"/>
                <p:cNvSpPr>
                  <a:spLocks noChangeArrowheads="1"/>
                </p:cNvSpPr>
                <p:nvPr/>
              </p:nvSpPr>
              <p:spPr bwMode="auto">
                <a:xfrm>
                  <a:off x="1408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16.0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8804" name="Rectangle 39"/>
                <p:cNvSpPr>
                  <a:spLocks noChangeArrowheads="1"/>
                </p:cNvSpPr>
                <p:nvPr/>
              </p:nvSpPr>
              <p:spPr bwMode="auto">
                <a:xfrm>
                  <a:off x="1380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8797" name="Group 40"/>
              <p:cNvGrpSpPr>
                <a:grpSpLocks/>
              </p:cNvGrpSpPr>
              <p:nvPr/>
            </p:nvGrpSpPr>
            <p:grpSpPr bwMode="auto">
              <a:xfrm>
                <a:off x="2156" y="1536"/>
                <a:ext cx="776" cy="461"/>
                <a:chOff x="2156" y="1536"/>
                <a:chExt cx="776" cy="461"/>
              </a:xfrm>
            </p:grpSpPr>
            <p:sp>
              <p:nvSpPr>
                <p:cNvPr id="288801" name="Rectangle 41"/>
                <p:cNvSpPr>
                  <a:spLocks noChangeArrowheads="1"/>
                </p:cNvSpPr>
                <p:nvPr/>
              </p:nvSpPr>
              <p:spPr bwMode="auto">
                <a:xfrm>
                  <a:off x="2184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34.7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8802" name="Rectangle 42"/>
                <p:cNvSpPr>
                  <a:spLocks noChangeArrowheads="1"/>
                </p:cNvSpPr>
                <p:nvPr/>
              </p:nvSpPr>
              <p:spPr bwMode="auto">
                <a:xfrm>
                  <a:off x="2156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8798" name="Group 43"/>
              <p:cNvGrpSpPr>
                <a:grpSpLocks/>
              </p:cNvGrpSpPr>
              <p:nvPr/>
            </p:nvGrpSpPr>
            <p:grpSpPr bwMode="auto">
              <a:xfrm>
                <a:off x="2932" y="1536"/>
                <a:ext cx="776" cy="461"/>
                <a:chOff x="2932" y="1536"/>
                <a:chExt cx="776" cy="461"/>
              </a:xfrm>
            </p:grpSpPr>
            <p:sp>
              <p:nvSpPr>
                <p:cNvPr id="288799" name="Rectangle 44"/>
                <p:cNvSpPr>
                  <a:spLocks noChangeArrowheads="1"/>
                </p:cNvSpPr>
                <p:nvPr/>
              </p:nvSpPr>
              <p:spPr bwMode="auto">
                <a:xfrm>
                  <a:off x="2960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26.9</a:t>
                  </a:r>
                  <a:endParaRPr lang="nl-NL" sz="2400">
                    <a:solidFill>
                      <a:schemeClr val="hlink"/>
                    </a:solidFill>
                    <a:latin typeface="Courier New" pitchFamily="-105" charset="0"/>
                    <a:ea typeface="MS Mincho" pitchFamily="49" charset="-128"/>
                    <a:cs typeface="MS Mincho" pitchFamily="49" charset="-128"/>
                  </a:endParaRPr>
                </a:p>
              </p:txBody>
            </p:sp>
            <p:sp>
              <p:nvSpPr>
                <p:cNvPr id="288800" name="Rectangle 45"/>
                <p:cNvSpPr>
                  <a:spLocks noChangeArrowheads="1"/>
                </p:cNvSpPr>
                <p:nvPr/>
              </p:nvSpPr>
              <p:spPr bwMode="auto">
                <a:xfrm>
                  <a:off x="2932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88786" name="Rectangle 46"/>
            <p:cNvSpPr>
              <a:spLocks noChangeArrowheads="1"/>
            </p:cNvSpPr>
            <p:nvPr/>
          </p:nvSpPr>
          <p:spPr bwMode="auto">
            <a:xfrm>
              <a:off x="-3" y="611"/>
              <a:ext cx="3714" cy="1389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8779" name="Text Box 50"/>
          <p:cNvSpPr txBox="1">
            <a:spLocks noChangeArrowheads="1"/>
          </p:cNvSpPr>
          <p:nvPr/>
        </p:nvSpPr>
        <p:spPr bwMode="auto">
          <a:xfrm>
            <a:off x="4614863" y="1916113"/>
            <a:ext cx="4746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&gt;</a:t>
            </a:r>
          </a:p>
        </p:txBody>
      </p:sp>
      <p:sp>
        <p:nvSpPr>
          <p:cNvPr id="288780" name="Text Box 51"/>
          <p:cNvSpPr txBox="1">
            <a:spLocks noChangeArrowheads="1"/>
          </p:cNvSpPr>
          <p:nvPr/>
        </p:nvSpPr>
        <p:spPr bwMode="auto">
          <a:xfrm>
            <a:off x="5867400" y="1916113"/>
            <a:ext cx="47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&gt;</a:t>
            </a:r>
          </a:p>
        </p:txBody>
      </p:sp>
      <p:sp>
        <p:nvSpPr>
          <p:cNvPr id="288781" name="Line 57"/>
          <p:cNvSpPr>
            <a:spLocks noChangeShapeType="1"/>
          </p:cNvSpPr>
          <p:nvPr/>
        </p:nvSpPr>
        <p:spPr bwMode="auto">
          <a:xfrm>
            <a:off x="1512888" y="4652963"/>
            <a:ext cx="58674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8782" name="Text Box 58"/>
          <p:cNvSpPr txBox="1">
            <a:spLocks noChangeArrowheads="1"/>
          </p:cNvSpPr>
          <p:nvPr/>
        </p:nvSpPr>
        <p:spPr bwMode="auto">
          <a:xfrm>
            <a:off x="971550" y="4772025"/>
            <a:ext cx="1006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400" b="0"/>
              <a:t>lexical</a:t>
            </a:r>
          </a:p>
        </p:txBody>
      </p:sp>
      <p:sp>
        <p:nvSpPr>
          <p:cNvPr id="288783" name="Text Box 59"/>
          <p:cNvSpPr txBox="1">
            <a:spLocks noChangeArrowheads="1"/>
          </p:cNvSpPr>
          <p:nvPr/>
        </p:nvSpPr>
        <p:spPr bwMode="auto">
          <a:xfrm>
            <a:off x="4572000" y="4894263"/>
            <a:ext cx="3798888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000">
                <a:solidFill>
                  <a:schemeClr val="hlink"/>
                </a:solidFill>
              </a:rPr>
              <a:t>Large, open categories (N!!)</a:t>
            </a:r>
            <a:endParaRPr lang="en-US" sz="2000">
              <a:solidFill>
                <a:schemeClr val="hlink"/>
              </a:solidFill>
            </a:endParaRPr>
          </a:p>
        </p:txBody>
      </p:sp>
      <p:sp>
        <p:nvSpPr>
          <p:cNvPr id="288784" name="Text Box 60"/>
          <p:cNvSpPr txBox="1">
            <a:spLocks noChangeArrowheads="1"/>
          </p:cNvSpPr>
          <p:nvPr/>
        </p:nvSpPr>
        <p:spPr bwMode="auto">
          <a:xfrm>
            <a:off x="7810500" y="3429000"/>
            <a:ext cx="5730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5400">
                <a:solidFill>
                  <a:schemeClr val="hlink"/>
                </a:solidFill>
              </a:rPr>
              <a:t>?</a:t>
            </a:r>
            <a:endParaRPr lang="nl-NL" sz="54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8979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454A5B9-FCBC-A743-A3C8-D6C1B302A2E4}" type="slidenum">
              <a:rPr lang="en-US" smtClean="0"/>
              <a:pPr/>
              <a:t>268</a:t>
            </a:fld>
            <a:endParaRPr lang="en-US" smtClean="0"/>
          </a:p>
        </p:txBody>
      </p:sp>
      <p:sp>
        <p:nvSpPr>
          <p:cNvPr id="289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lex vs gram</a:t>
            </a:r>
            <a:endParaRPr lang="nl-NL"/>
          </a:p>
        </p:txBody>
      </p:sp>
      <p:sp>
        <p:nvSpPr>
          <p:cNvPr id="289797" name="Rectangle 3"/>
          <p:cNvSpPr>
            <a:spLocks noChangeArrowheads="1"/>
          </p:cNvSpPr>
          <p:nvPr/>
        </p:nvSpPr>
        <p:spPr bwMode="auto">
          <a:xfrm>
            <a:off x="3175" y="1063625"/>
            <a:ext cx="9144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89798" name="Rectangle 4"/>
          <p:cNvSpPr>
            <a:spLocks noChangeArrowheads="1"/>
          </p:cNvSpPr>
          <p:nvPr/>
        </p:nvSpPr>
        <p:spPr bwMode="auto">
          <a:xfrm>
            <a:off x="3175" y="515461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289799" name="Rectangle 5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89800" name="Rectangle 6"/>
          <p:cNvSpPr>
            <a:spLocks noChangeArrowheads="1"/>
          </p:cNvSpPr>
          <p:nvPr/>
        </p:nvSpPr>
        <p:spPr bwMode="auto">
          <a:xfrm>
            <a:off x="3175" y="460533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89801" name="Rectangle 7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89802" name="Group 8"/>
          <p:cNvGrpSpPr>
            <a:grpSpLocks/>
          </p:cNvGrpSpPr>
          <p:nvPr/>
        </p:nvGrpSpPr>
        <p:grpSpPr bwMode="auto">
          <a:xfrm>
            <a:off x="1447800" y="2060575"/>
            <a:ext cx="5895975" cy="2205038"/>
            <a:chOff x="-3" y="611"/>
            <a:chExt cx="3714" cy="1389"/>
          </a:xfrm>
        </p:grpSpPr>
        <p:grpSp>
          <p:nvGrpSpPr>
            <p:cNvPr id="289809" name="Group 9"/>
            <p:cNvGrpSpPr>
              <a:grpSpLocks/>
            </p:cNvGrpSpPr>
            <p:nvPr/>
          </p:nvGrpSpPr>
          <p:grpSpPr bwMode="auto">
            <a:xfrm>
              <a:off x="0" y="614"/>
              <a:ext cx="3708" cy="1383"/>
              <a:chOff x="0" y="614"/>
              <a:chExt cx="3708" cy="1383"/>
            </a:xfrm>
          </p:grpSpPr>
          <p:grpSp>
            <p:nvGrpSpPr>
              <p:cNvPr id="289811" name="Group 10"/>
              <p:cNvGrpSpPr>
                <a:grpSpLocks/>
              </p:cNvGrpSpPr>
              <p:nvPr/>
            </p:nvGrpSpPr>
            <p:grpSpPr bwMode="auto">
              <a:xfrm>
                <a:off x="0" y="614"/>
                <a:ext cx="1380" cy="461"/>
                <a:chOff x="0" y="614"/>
                <a:chExt cx="1380" cy="461"/>
              </a:xfrm>
            </p:grpSpPr>
            <p:sp>
              <p:nvSpPr>
                <p:cNvPr id="289845" name="Rectangle 11"/>
                <p:cNvSpPr>
                  <a:spLocks noChangeArrowheads="1"/>
                </p:cNvSpPr>
                <p:nvPr/>
              </p:nvSpPr>
              <p:spPr bwMode="auto">
                <a:xfrm>
                  <a:off x="28" y="614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9846" name="Rectangle 12"/>
                <p:cNvSpPr>
                  <a:spLocks noChangeArrowheads="1"/>
                </p:cNvSpPr>
                <p:nvPr/>
              </p:nvSpPr>
              <p:spPr bwMode="auto">
                <a:xfrm>
                  <a:off x="0" y="614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9812" name="Group 13"/>
              <p:cNvGrpSpPr>
                <a:grpSpLocks/>
              </p:cNvGrpSpPr>
              <p:nvPr/>
            </p:nvGrpSpPr>
            <p:grpSpPr bwMode="auto">
              <a:xfrm>
                <a:off x="1380" y="614"/>
                <a:ext cx="776" cy="461"/>
                <a:chOff x="1380" y="614"/>
                <a:chExt cx="776" cy="461"/>
              </a:xfrm>
            </p:grpSpPr>
            <p:sp>
              <p:nvSpPr>
                <p:cNvPr id="289843" name="Rectangle 14"/>
                <p:cNvSpPr>
                  <a:spLocks noChangeArrowheads="1"/>
                </p:cNvSpPr>
                <p:nvPr/>
              </p:nvSpPr>
              <p:spPr bwMode="auto">
                <a:xfrm>
                  <a:off x="1408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9844" name="Rectangle 15"/>
                <p:cNvSpPr>
                  <a:spLocks noChangeArrowheads="1"/>
                </p:cNvSpPr>
                <p:nvPr/>
              </p:nvSpPr>
              <p:spPr bwMode="auto">
                <a:xfrm>
                  <a:off x="1380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9813" name="Group 16"/>
              <p:cNvGrpSpPr>
                <a:grpSpLocks/>
              </p:cNvGrpSpPr>
              <p:nvPr/>
            </p:nvGrpSpPr>
            <p:grpSpPr bwMode="auto">
              <a:xfrm>
                <a:off x="2156" y="614"/>
                <a:ext cx="776" cy="461"/>
                <a:chOff x="2156" y="614"/>
                <a:chExt cx="776" cy="461"/>
              </a:xfrm>
            </p:grpSpPr>
            <p:sp>
              <p:nvSpPr>
                <p:cNvPr id="289841" name="Rectangle 17"/>
                <p:cNvSpPr>
                  <a:spLocks noChangeArrowheads="1"/>
                </p:cNvSpPr>
                <p:nvPr/>
              </p:nvSpPr>
              <p:spPr bwMode="auto">
                <a:xfrm>
                  <a:off x="2184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9842" name="Rectangle 18"/>
                <p:cNvSpPr>
                  <a:spLocks noChangeArrowheads="1"/>
                </p:cNvSpPr>
                <p:nvPr/>
              </p:nvSpPr>
              <p:spPr bwMode="auto">
                <a:xfrm>
                  <a:off x="2156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9814" name="Group 19"/>
              <p:cNvGrpSpPr>
                <a:grpSpLocks/>
              </p:cNvGrpSpPr>
              <p:nvPr/>
            </p:nvGrpSpPr>
            <p:grpSpPr bwMode="auto">
              <a:xfrm>
                <a:off x="2932" y="614"/>
                <a:ext cx="776" cy="461"/>
                <a:chOff x="2932" y="614"/>
                <a:chExt cx="776" cy="461"/>
              </a:xfrm>
            </p:grpSpPr>
            <p:sp>
              <p:nvSpPr>
                <p:cNvPr id="289839" name="Rectangle 20"/>
                <p:cNvSpPr>
                  <a:spLocks noChangeArrowheads="1"/>
                </p:cNvSpPr>
                <p:nvPr/>
              </p:nvSpPr>
              <p:spPr bwMode="auto">
                <a:xfrm>
                  <a:off x="2960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9840" name="Rectangle 21"/>
                <p:cNvSpPr>
                  <a:spLocks noChangeArrowheads="1"/>
                </p:cNvSpPr>
                <p:nvPr/>
              </p:nvSpPr>
              <p:spPr bwMode="auto">
                <a:xfrm>
                  <a:off x="2932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9815" name="Group 22"/>
              <p:cNvGrpSpPr>
                <a:grpSpLocks/>
              </p:cNvGrpSpPr>
              <p:nvPr/>
            </p:nvGrpSpPr>
            <p:grpSpPr bwMode="auto">
              <a:xfrm>
                <a:off x="0" y="1075"/>
                <a:ext cx="1380" cy="461"/>
                <a:chOff x="0" y="1075"/>
                <a:chExt cx="1380" cy="461"/>
              </a:xfrm>
            </p:grpSpPr>
            <p:sp>
              <p:nvSpPr>
                <p:cNvPr id="289837" name="Rectangle 23"/>
                <p:cNvSpPr>
                  <a:spLocks noChangeArrowheads="1"/>
                </p:cNvSpPr>
                <p:nvPr/>
              </p:nvSpPr>
              <p:spPr bwMode="auto">
                <a:xfrm>
                  <a:off x="28" y="1075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LEXICAL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9838" name="Rectangle 24"/>
                <p:cNvSpPr>
                  <a:spLocks noChangeArrowheads="1"/>
                </p:cNvSpPr>
                <p:nvPr/>
              </p:nvSpPr>
              <p:spPr bwMode="auto">
                <a:xfrm>
                  <a:off x="0" y="1075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9816" name="Group 25"/>
              <p:cNvGrpSpPr>
                <a:grpSpLocks/>
              </p:cNvGrpSpPr>
              <p:nvPr/>
            </p:nvGrpSpPr>
            <p:grpSpPr bwMode="auto">
              <a:xfrm>
                <a:off x="1380" y="1075"/>
                <a:ext cx="776" cy="461"/>
                <a:chOff x="1380" y="1075"/>
                <a:chExt cx="776" cy="461"/>
              </a:xfrm>
            </p:grpSpPr>
            <p:sp>
              <p:nvSpPr>
                <p:cNvPr id="289835" name="Rectangle 26"/>
                <p:cNvSpPr>
                  <a:spLocks noChangeArrowheads="1"/>
                </p:cNvSpPr>
                <p:nvPr/>
              </p:nvSpPr>
              <p:spPr bwMode="auto">
                <a:xfrm>
                  <a:off x="1408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84.0</a:t>
                  </a:r>
                  <a:endParaRPr lang="nl-NL" sz="2400">
                    <a:solidFill>
                      <a:schemeClr val="hlink"/>
                    </a:solidFill>
                    <a:latin typeface="Courier New" pitchFamily="-105" charset="0"/>
                    <a:ea typeface="MS Mincho" pitchFamily="49" charset="-128"/>
                    <a:cs typeface="MS Mincho" pitchFamily="49" charset="-128"/>
                  </a:endParaRPr>
                </a:p>
              </p:txBody>
            </p:sp>
            <p:sp>
              <p:nvSpPr>
                <p:cNvPr id="289836" name="Rectangle 27"/>
                <p:cNvSpPr>
                  <a:spLocks noChangeArrowheads="1"/>
                </p:cNvSpPr>
                <p:nvPr/>
              </p:nvSpPr>
              <p:spPr bwMode="auto">
                <a:xfrm>
                  <a:off x="1380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9817" name="Group 28"/>
              <p:cNvGrpSpPr>
                <a:grpSpLocks/>
              </p:cNvGrpSpPr>
              <p:nvPr/>
            </p:nvGrpSpPr>
            <p:grpSpPr bwMode="auto">
              <a:xfrm>
                <a:off x="2156" y="1075"/>
                <a:ext cx="776" cy="461"/>
                <a:chOff x="2156" y="1075"/>
                <a:chExt cx="776" cy="461"/>
              </a:xfrm>
            </p:grpSpPr>
            <p:sp>
              <p:nvSpPr>
                <p:cNvPr id="289833" name="Rectangle 29"/>
                <p:cNvSpPr>
                  <a:spLocks noChangeArrowheads="1"/>
                </p:cNvSpPr>
                <p:nvPr/>
              </p:nvSpPr>
              <p:spPr bwMode="auto">
                <a:xfrm>
                  <a:off x="2184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65.3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9834" name="Rectangle 30"/>
                <p:cNvSpPr>
                  <a:spLocks noChangeArrowheads="1"/>
                </p:cNvSpPr>
                <p:nvPr/>
              </p:nvSpPr>
              <p:spPr bwMode="auto">
                <a:xfrm>
                  <a:off x="2156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9818" name="Group 31"/>
              <p:cNvGrpSpPr>
                <a:grpSpLocks/>
              </p:cNvGrpSpPr>
              <p:nvPr/>
            </p:nvGrpSpPr>
            <p:grpSpPr bwMode="auto">
              <a:xfrm>
                <a:off x="2932" y="1075"/>
                <a:ext cx="776" cy="461"/>
                <a:chOff x="2932" y="1075"/>
                <a:chExt cx="776" cy="461"/>
              </a:xfrm>
            </p:grpSpPr>
            <p:sp>
              <p:nvSpPr>
                <p:cNvPr id="289831" name="Rectangle 32"/>
                <p:cNvSpPr>
                  <a:spLocks noChangeArrowheads="1"/>
                </p:cNvSpPr>
                <p:nvPr/>
              </p:nvSpPr>
              <p:spPr bwMode="auto">
                <a:xfrm>
                  <a:off x="2960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73.1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89832" name="Rectangle 33"/>
                <p:cNvSpPr>
                  <a:spLocks noChangeArrowheads="1"/>
                </p:cNvSpPr>
                <p:nvPr/>
              </p:nvSpPr>
              <p:spPr bwMode="auto">
                <a:xfrm>
                  <a:off x="2932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9819" name="Group 34"/>
              <p:cNvGrpSpPr>
                <a:grpSpLocks/>
              </p:cNvGrpSpPr>
              <p:nvPr/>
            </p:nvGrpSpPr>
            <p:grpSpPr bwMode="auto">
              <a:xfrm>
                <a:off x="0" y="1536"/>
                <a:ext cx="1380" cy="461"/>
                <a:chOff x="0" y="1536"/>
                <a:chExt cx="1380" cy="461"/>
              </a:xfrm>
            </p:grpSpPr>
            <p:sp>
              <p:nvSpPr>
                <p:cNvPr id="289829" name="Rectangle 35"/>
                <p:cNvSpPr>
                  <a:spLocks noChangeArrowheads="1"/>
                </p:cNvSpPr>
                <p:nvPr/>
              </p:nvSpPr>
              <p:spPr bwMode="auto">
                <a:xfrm>
                  <a:off x="28" y="1536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GRAMMATICAL     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9830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1536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9820" name="Group 37"/>
              <p:cNvGrpSpPr>
                <a:grpSpLocks/>
              </p:cNvGrpSpPr>
              <p:nvPr/>
            </p:nvGrpSpPr>
            <p:grpSpPr bwMode="auto">
              <a:xfrm>
                <a:off x="1380" y="1536"/>
                <a:ext cx="776" cy="461"/>
                <a:chOff x="1380" y="1536"/>
                <a:chExt cx="776" cy="461"/>
              </a:xfrm>
            </p:grpSpPr>
            <p:sp>
              <p:nvSpPr>
                <p:cNvPr id="289827" name="Rectangle 38"/>
                <p:cNvSpPr>
                  <a:spLocks noChangeArrowheads="1"/>
                </p:cNvSpPr>
                <p:nvPr/>
              </p:nvSpPr>
              <p:spPr bwMode="auto">
                <a:xfrm>
                  <a:off x="1408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16.0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9828" name="Rectangle 39"/>
                <p:cNvSpPr>
                  <a:spLocks noChangeArrowheads="1"/>
                </p:cNvSpPr>
                <p:nvPr/>
              </p:nvSpPr>
              <p:spPr bwMode="auto">
                <a:xfrm>
                  <a:off x="1380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9821" name="Group 40"/>
              <p:cNvGrpSpPr>
                <a:grpSpLocks/>
              </p:cNvGrpSpPr>
              <p:nvPr/>
            </p:nvGrpSpPr>
            <p:grpSpPr bwMode="auto">
              <a:xfrm>
                <a:off x="2156" y="1536"/>
                <a:ext cx="776" cy="461"/>
                <a:chOff x="2156" y="1536"/>
                <a:chExt cx="776" cy="461"/>
              </a:xfrm>
            </p:grpSpPr>
            <p:sp>
              <p:nvSpPr>
                <p:cNvPr id="289825" name="Rectangle 41"/>
                <p:cNvSpPr>
                  <a:spLocks noChangeArrowheads="1"/>
                </p:cNvSpPr>
                <p:nvPr/>
              </p:nvSpPr>
              <p:spPr bwMode="auto">
                <a:xfrm>
                  <a:off x="2184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34.7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89826" name="Rectangle 42"/>
                <p:cNvSpPr>
                  <a:spLocks noChangeArrowheads="1"/>
                </p:cNvSpPr>
                <p:nvPr/>
              </p:nvSpPr>
              <p:spPr bwMode="auto">
                <a:xfrm>
                  <a:off x="2156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9822" name="Group 43"/>
              <p:cNvGrpSpPr>
                <a:grpSpLocks/>
              </p:cNvGrpSpPr>
              <p:nvPr/>
            </p:nvGrpSpPr>
            <p:grpSpPr bwMode="auto">
              <a:xfrm>
                <a:off x="2932" y="1536"/>
                <a:ext cx="776" cy="461"/>
                <a:chOff x="2932" y="1536"/>
                <a:chExt cx="776" cy="461"/>
              </a:xfrm>
            </p:grpSpPr>
            <p:sp>
              <p:nvSpPr>
                <p:cNvPr id="289823" name="Rectangle 44"/>
                <p:cNvSpPr>
                  <a:spLocks noChangeArrowheads="1"/>
                </p:cNvSpPr>
                <p:nvPr/>
              </p:nvSpPr>
              <p:spPr bwMode="auto">
                <a:xfrm>
                  <a:off x="2960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26.9</a:t>
                  </a:r>
                  <a:endParaRPr lang="nl-NL" sz="2400">
                    <a:solidFill>
                      <a:schemeClr val="hlink"/>
                    </a:solidFill>
                    <a:latin typeface="Courier New" pitchFamily="-105" charset="0"/>
                    <a:ea typeface="MS Mincho" pitchFamily="49" charset="-128"/>
                    <a:cs typeface="MS Mincho" pitchFamily="49" charset="-128"/>
                  </a:endParaRPr>
                </a:p>
              </p:txBody>
            </p:sp>
            <p:sp>
              <p:nvSpPr>
                <p:cNvPr id="289824" name="Rectangle 45"/>
                <p:cNvSpPr>
                  <a:spLocks noChangeArrowheads="1"/>
                </p:cNvSpPr>
                <p:nvPr/>
              </p:nvSpPr>
              <p:spPr bwMode="auto">
                <a:xfrm>
                  <a:off x="2932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89810" name="Rectangle 46"/>
            <p:cNvSpPr>
              <a:spLocks noChangeArrowheads="1"/>
            </p:cNvSpPr>
            <p:nvPr/>
          </p:nvSpPr>
          <p:spPr bwMode="auto">
            <a:xfrm>
              <a:off x="-3" y="611"/>
              <a:ext cx="3714" cy="1389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9803" name="Text Box 47"/>
          <p:cNvSpPr txBox="1">
            <a:spLocks noChangeArrowheads="1"/>
          </p:cNvSpPr>
          <p:nvPr/>
        </p:nvSpPr>
        <p:spPr bwMode="auto">
          <a:xfrm>
            <a:off x="4614863" y="1916113"/>
            <a:ext cx="4746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&gt;</a:t>
            </a:r>
          </a:p>
        </p:txBody>
      </p:sp>
      <p:sp>
        <p:nvSpPr>
          <p:cNvPr id="289804" name="Text Box 48"/>
          <p:cNvSpPr txBox="1">
            <a:spLocks noChangeArrowheads="1"/>
          </p:cNvSpPr>
          <p:nvPr/>
        </p:nvSpPr>
        <p:spPr bwMode="auto">
          <a:xfrm>
            <a:off x="5867400" y="1916113"/>
            <a:ext cx="47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&gt;</a:t>
            </a:r>
          </a:p>
        </p:txBody>
      </p:sp>
      <p:sp>
        <p:nvSpPr>
          <p:cNvPr id="289805" name="Line 49"/>
          <p:cNvSpPr>
            <a:spLocks noChangeShapeType="1"/>
          </p:cNvSpPr>
          <p:nvPr/>
        </p:nvSpPr>
        <p:spPr bwMode="auto">
          <a:xfrm>
            <a:off x="1512888" y="4652963"/>
            <a:ext cx="58674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9806" name="Text Box 50"/>
          <p:cNvSpPr txBox="1">
            <a:spLocks noChangeArrowheads="1"/>
          </p:cNvSpPr>
          <p:nvPr/>
        </p:nvSpPr>
        <p:spPr bwMode="auto">
          <a:xfrm>
            <a:off x="971550" y="4772025"/>
            <a:ext cx="1006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400" b="0"/>
              <a:t>lexical</a:t>
            </a:r>
          </a:p>
        </p:txBody>
      </p:sp>
      <p:sp>
        <p:nvSpPr>
          <p:cNvPr id="289807" name="Text Box 51"/>
          <p:cNvSpPr txBox="1">
            <a:spLocks noChangeArrowheads="1"/>
          </p:cNvSpPr>
          <p:nvPr/>
        </p:nvSpPr>
        <p:spPr bwMode="auto">
          <a:xfrm>
            <a:off x="4572000" y="4894263"/>
            <a:ext cx="4254500" cy="132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000" u="sng">
                <a:solidFill>
                  <a:schemeClr val="hlink"/>
                </a:solidFill>
              </a:rPr>
              <a:t>Limit:</a:t>
            </a:r>
          </a:p>
          <a:p>
            <a:r>
              <a:rPr lang="en-GB" sz="2000">
                <a:solidFill>
                  <a:schemeClr val="hlink"/>
                </a:solidFill>
              </a:rPr>
              <a:t>Complete relexification (100%)</a:t>
            </a:r>
          </a:p>
          <a:p>
            <a:endParaRPr lang="en-GB" sz="2000">
              <a:solidFill>
                <a:schemeClr val="hlink"/>
              </a:solidFill>
            </a:endParaRPr>
          </a:p>
          <a:p>
            <a:r>
              <a:rPr lang="en-GB" sz="2000">
                <a:solidFill>
                  <a:schemeClr val="hlink"/>
                </a:solidFill>
              </a:rPr>
              <a:t>Media Lengua; Creoles; …</a:t>
            </a:r>
            <a:endParaRPr lang="en-US" sz="2000">
              <a:solidFill>
                <a:schemeClr val="hlink"/>
              </a:solidFill>
            </a:endParaRPr>
          </a:p>
        </p:txBody>
      </p:sp>
      <p:sp>
        <p:nvSpPr>
          <p:cNvPr id="289808" name="Text Box 52"/>
          <p:cNvSpPr txBox="1">
            <a:spLocks noChangeArrowheads="1"/>
          </p:cNvSpPr>
          <p:nvPr/>
        </p:nvSpPr>
        <p:spPr bwMode="auto">
          <a:xfrm>
            <a:off x="7810500" y="3429000"/>
            <a:ext cx="5730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5400">
                <a:solidFill>
                  <a:schemeClr val="hlink"/>
                </a:solidFill>
              </a:rPr>
              <a:t>?</a:t>
            </a:r>
            <a:endParaRPr lang="nl-NL" sz="54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908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56DB72E-D777-E240-AFC4-7E6CBBC1899F}" type="slidenum">
              <a:rPr lang="en-US" smtClean="0"/>
              <a:pPr/>
              <a:t>269</a:t>
            </a:fld>
            <a:endParaRPr lang="en-US" smtClean="0"/>
          </a:p>
        </p:txBody>
      </p:sp>
      <p:sp>
        <p:nvSpPr>
          <p:cNvPr id="290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lex vs gram</a:t>
            </a:r>
            <a:endParaRPr lang="nl-NL"/>
          </a:p>
        </p:txBody>
      </p:sp>
      <p:sp>
        <p:nvSpPr>
          <p:cNvPr id="290821" name="Rectangle 3"/>
          <p:cNvSpPr>
            <a:spLocks noChangeArrowheads="1"/>
          </p:cNvSpPr>
          <p:nvPr/>
        </p:nvSpPr>
        <p:spPr bwMode="auto">
          <a:xfrm>
            <a:off x="3175" y="1063625"/>
            <a:ext cx="9144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0822" name="Rectangle 4"/>
          <p:cNvSpPr>
            <a:spLocks noChangeArrowheads="1"/>
          </p:cNvSpPr>
          <p:nvPr/>
        </p:nvSpPr>
        <p:spPr bwMode="auto">
          <a:xfrm>
            <a:off x="3175" y="515461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290823" name="Rectangle 5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0824" name="Rectangle 6"/>
          <p:cNvSpPr>
            <a:spLocks noChangeArrowheads="1"/>
          </p:cNvSpPr>
          <p:nvPr/>
        </p:nvSpPr>
        <p:spPr bwMode="auto">
          <a:xfrm>
            <a:off x="3175" y="460533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0825" name="Rectangle 7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90826" name="Group 8"/>
          <p:cNvGrpSpPr>
            <a:grpSpLocks/>
          </p:cNvGrpSpPr>
          <p:nvPr/>
        </p:nvGrpSpPr>
        <p:grpSpPr bwMode="auto">
          <a:xfrm>
            <a:off x="1447800" y="2060575"/>
            <a:ext cx="5895975" cy="2205038"/>
            <a:chOff x="-3" y="611"/>
            <a:chExt cx="3714" cy="1389"/>
          </a:xfrm>
        </p:grpSpPr>
        <p:grpSp>
          <p:nvGrpSpPr>
            <p:cNvPr id="290838" name="Group 9"/>
            <p:cNvGrpSpPr>
              <a:grpSpLocks/>
            </p:cNvGrpSpPr>
            <p:nvPr/>
          </p:nvGrpSpPr>
          <p:grpSpPr bwMode="auto">
            <a:xfrm>
              <a:off x="0" y="614"/>
              <a:ext cx="3708" cy="1383"/>
              <a:chOff x="0" y="614"/>
              <a:chExt cx="3708" cy="1383"/>
            </a:xfrm>
          </p:grpSpPr>
          <p:grpSp>
            <p:nvGrpSpPr>
              <p:cNvPr id="290840" name="Group 10"/>
              <p:cNvGrpSpPr>
                <a:grpSpLocks/>
              </p:cNvGrpSpPr>
              <p:nvPr/>
            </p:nvGrpSpPr>
            <p:grpSpPr bwMode="auto">
              <a:xfrm>
                <a:off x="0" y="614"/>
                <a:ext cx="1380" cy="461"/>
                <a:chOff x="0" y="614"/>
                <a:chExt cx="1380" cy="461"/>
              </a:xfrm>
            </p:grpSpPr>
            <p:sp>
              <p:nvSpPr>
                <p:cNvPr id="290874" name="Rectangle 11"/>
                <p:cNvSpPr>
                  <a:spLocks noChangeArrowheads="1"/>
                </p:cNvSpPr>
                <p:nvPr/>
              </p:nvSpPr>
              <p:spPr bwMode="auto">
                <a:xfrm>
                  <a:off x="28" y="614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0875" name="Rectangle 12"/>
                <p:cNvSpPr>
                  <a:spLocks noChangeArrowheads="1"/>
                </p:cNvSpPr>
                <p:nvPr/>
              </p:nvSpPr>
              <p:spPr bwMode="auto">
                <a:xfrm>
                  <a:off x="0" y="614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0841" name="Group 13"/>
              <p:cNvGrpSpPr>
                <a:grpSpLocks/>
              </p:cNvGrpSpPr>
              <p:nvPr/>
            </p:nvGrpSpPr>
            <p:grpSpPr bwMode="auto">
              <a:xfrm>
                <a:off x="1380" y="614"/>
                <a:ext cx="776" cy="461"/>
                <a:chOff x="1380" y="614"/>
                <a:chExt cx="776" cy="461"/>
              </a:xfrm>
            </p:grpSpPr>
            <p:sp>
              <p:nvSpPr>
                <p:cNvPr id="290872" name="Rectangle 14"/>
                <p:cNvSpPr>
                  <a:spLocks noChangeArrowheads="1"/>
                </p:cNvSpPr>
                <p:nvPr/>
              </p:nvSpPr>
              <p:spPr bwMode="auto">
                <a:xfrm>
                  <a:off x="1408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0873" name="Rectangle 15"/>
                <p:cNvSpPr>
                  <a:spLocks noChangeArrowheads="1"/>
                </p:cNvSpPr>
                <p:nvPr/>
              </p:nvSpPr>
              <p:spPr bwMode="auto">
                <a:xfrm>
                  <a:off x="1380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0842" name="Group 16"/>
              <p:cNvGrpSpPr>
                <a:grpSpLocks/>
              </p:cNvGrpSpPr>
              <p:nvPr/>
            </p:nvGrpSpPr>
            <p:grpSpPr bwMode="auto">
              <a:xfrm>
                <a:off x="2156" y="614"/>
                <a:ext cx="776" cy="461"/>
                <a:chOff x="2156" y="614"/>
                <a:chExt cx="776" cy="461"/>
              </a:xfrm>
            </p:grpSpPr>
            <p:sp>
              <p:nvSpPr>
                <p:cNvPr id="290870" name="Rectangle 17"/>
                <p:cNvSpPr>
                  <a:spLocks noChangeArrowheads="1"/>
                </p:cNvSpPr>
                <p:nvPr/>
              </p:nvSpPr>
              <p:spPr bwMode="auto">
                <a:xfrm>
                  <a:off x="2184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0871" name="Rectangle 18"/>
                <p:cNvSpPr>
                  <a:spLocks noChangeArrowheads="1"/>
                </p:cNvSpPr>
                <p:nvPr/>
              </p:nvSpPr>
              <p:spPr bwMode="auto">
                <a:xfrm>
                  <a:off x="2156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0843" name="Group 19"/>
              <p:cNvGrpSpPr>
                <a:grpSpLocks/>
              </p:cNvGrpSpPr>
              <p:nvPr/>
            </p:nvGrpSpPr>
            <p:grpSpPr bwMode="auto">
              <a:xfrm>
                <a:off x="2932" y="614"/>
                <a:ext cx="776" cy="461"/>
                <a:chOff x="2932" y="614"/>
                <a:chExt cx="776" cy="461"/>
              </a:xfrm>
            </p:grpSpPr>
            <p:sp>
              <p:nvSpPr>
                <p:cNvPr id="290868" name="Rectangle 20"/>
                <p:cNvSpPr>
                  <a:spLocks noChangeArrowheads="1"/>
                </p:cNvSpPr>
                <p:nvPr/>
              </p:nvSpPr>
              <p:spPr bwMode="auto">
                <a:xfrm>
                  <a:off x="2960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0869" name="Rectangle 21"/>
                <p:cNvSpPr>
                  <a:spLocks noChangeArrowheads="1"/>
                </p:cNvSpPr>
                <p:nvPr/>
              </p:nvSpPr>
              <p:spPr bwMode="auto">
                <a:xfrm>
                  <a:off x="2932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0844" name="Group 22"/>
              <p:cNvGrpSpPr>
                <a:grpSpLocks/>
              </p:cNvGrpSpPr>
              <p:nvPr/>
            </p:nvGrpSpPr>
            <p:grpSpPr bwMode="auto">
              <a:xfrm>
                <a:off x="0" y="1075"/>
                <a:ext cx="1380" cy="461"/>
                <a:chOff x="0" y="1075"/>
                <a:chExt cx="1380" cy="461"/>
              </a:xfrm>
            </p:grpSpPr>
            <p:sp>
              <p:nvSpPr>
                <p:cNvPr id="290866" name="Rectangle 23"/>
                <p:cNvSpPr>
                  <a:spLocks noChangeArrowheads="1"/>
                </p:cNvSpPr>
                <p:nvPr/>
              </p:nvSpPr>
              <p:spPr bwMode="auto">
                <a:xfrm>
                  <a:off x="28" y="1075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LEXICAL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0867" name="Rectangle 24"/>
                <p:cNvSpPr>
                  <a:spLocks noChangeArrowheads="1"/>
                </p:cNvSpPr>
                <p:nvPr/>
              </p:nvSpPr>
              <p:spPr bwMode="auto">
                <a:xfrm>
                  <a:off x="0" y="1075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0845" name="Group 25"/>
              <p:cNvGrpSpPr>
                <a:grpSpLocks/>
              </p:cNvGrpSpPr>
              <p:nvPr/>
            </p:nvGrpSpPr>
            <p:grpSpPr bwMode="auto">
              <a:xfrm>
                <a:off x="1380" y="1075"/>
                <a:ext cx="776" cy="461"/>
                <a:chOff x="1380" y="1075"/>
                <a:chExt cx="776" cy="461"/>
              </a:xfrm>
            </p:grpSpPr>
            <p:sp>
              <p:nvSpPr>
                <p:cNvPr id="290864" name="Rectangle 26"/>
                <p:cNvSpPr>
                  <a:spLocks noChangeArrowheads="1"/>
                </p:cNvSpPr>
                <p:nvPr/>
              </p:nvSpPr>
              <p:spPr bwMode="auto">
                <a:xfrm>
                  <a:off x="1408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84.0</a:t>
                  </a:r>
                  <a:endParaRPr lang="nl-NL" sz="2400">
                    <a:solidFill>
                      <a:schemeClr val="hlink"/>
                    </a:solidFill>
                    <a:latin typeface="Courier New" pitchFamily="-105" charset="0"/>
                    <a:ea typeface="MS Mincho" pitchFamily="49" charset="-128"/>
                    <a:cs typeface="MS Mincho" pitchFamily="49" charset="-128"/>
                  </a:endParaRPr>
                </a:p>
              </p:txBody>
            </p:sp>
            <p:sp>
              <p:nvSpPr>
                <p:cNvPr id="290865" name="Rectangle 27"/>
                <p:cNvSpPr>
                  <a:spLocks noChangeArrowheads="1"/>
                </p:cNvSpPr>
                <p:nvPr/>
              </p:nvSpPr>
              <p:spPr bwMode="auto">
                <a:xfrm>
                  <a:off x="1380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0846" name="Group 28"/>
              <p:cNvGrpSpPr>
                <a:grpSpLocks/>
              </p:cNvGrpSpPr>
              <p:nvPr/>
            </p:nvGrpSpPr>
            <p:grpSpPr bwMode="auto">
              <a:xfrm>
                <a:off x="2156" y="1075"/>
                <a:ext cx="776" cy="461"/>
                <a:chOff x="2156" y="1075"/>
                <a:chExt cx="776" cy="461"/>
              </a:xfrm>
            </p:grpSpPr>
            <p:sp>
              <p:nvSpPr>
                <p:cNvPr id="290862" name="Rectangle 29"/>
                <p:cNvSpPr>
                  <a:spLocks noChangeArrowheads="1"/>
                </p:cNvSpPr>
                <p:nvPr/>
              </p:nvSpPr>
              <p:spPr bwMode="auto">
                <a:xfrm>
                  <a:off x="2184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65.3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0863" name="Rectangle 30"/>
                <p:cNvSpPr>
                  <a:spLocks noChangeArrowheads="1"/>
                </p:cNvSpPr>
                <p:nvPr/>
              </p:nvSpPr>
              <p:spPr bwMode="auto">
                <a:xfrm>
                  <a:off x="2156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0847" name="Group 31"/>
              <p:cNvGrpSpPr>
                <a:grpSpLocks/>
              </p:cNvGrpSpPr>
              <p:nvPr/>
            </p:nvGrpSpPr>
            <p:grpSpPr bwMode="auto">
              <a:xfrm>
                <a:off x="2932" y="1075"/>
                <a:ext cx="776" cy="461"/>
                <a:chOff x="2932" y="1075"/>
                <a:chExt cx="776" cy="461"/>
              </a:xfrm>
            </p:grpSpPr>
            <p:sp>
              <p:nvSpPr>
                <p:cNvPr id="290860" name="Rectangle 32"/>
                <p:cNvSpPr>
                  <a:spLocks noChangeArrowheads="1"/>
                </p:cNvSpPr>
                <p:nvPr/>
              </p:nvSpPr>
              <p:spPr bwMode="auto">
                <a:xfrm>
                  <a:off x="2960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73.1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90861" name="Rectangle 33"/>
                <p:cNvSpPr>
                  <a:spLocks noChangeArrowheads="1"/>
                </p:cNvSpPr>
                <p:nvPr/>
              </p:nvSpPr>
              <p:spPr bwMode="auto">
                <a:xfrm>
                  <a:off x="2932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0848" name="Group 34"/>
              <p:cNvGrpSpPr>
                <a:grpSpLocks/>
              </p:cNvGrpSpPr>
              <p:nvPr/>
            </p:nvGrpSpPr>
            <p:grpSpPr bwMode="auto">
              <a:xfrm>
                <a:off x="0" y="1536"/>
                <a:ext cx="1380" cy="461"/>
                <a:chOff x="0" y="1536"/>
                <a:chExt cx="1380" cy="461"/>
              </a:xfrm>
            </p:grpSpPr>
            <p:sp>
              <p:nvSpPr>
                <p:cNvPr id="290858" name="Rectangle 35"/>
                <p:cNvSpPr>
                  <a:spLocks noChangeArrowheads="1"/>
                </p:cNvSpPr>
                <p:nvPr/>
              </p:nvSpPr>
              <p:spPr bwMode="auto">
                <a:xfrm>
                  <a:off x="28" y="1536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GRAMMATICAL     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0859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1536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0849" name="Group 37"/>
              <p:cNvGrpSpPr>
                <a:grpSpLocks/>
              </p:cNvGrpSpPr>
              <p:nvPr/>
            </p:nvGrpSpPr>
            <p:grpSpPr bwMode="auto">
              <a:xfrm>
                <a:off x="1380" y="1536"/>
                <a:ext cx="776" cy="461"/>
                <a:chOff x="1380" y="1536"/>
                <a:chExt cx="776" cy="461"/>
              </a:xfrm>
            </p:grpSpPr>
            <p:sp>
              <p:nvSpPr>
                <p:cNvPr id="290856" name="Rectangle 38"/>
                <p:cNvSpPr>
                  <a:spLocks noChangeArrowheads="1"/>
                </p:cNvSpPr>
                <p:nvPr/>
              </p:nvSpPr>
              <p:spPr bwMode="auto">
                <a:xfrm>
                  <a:off x="1408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16.0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0857" name="Rectangle 39"/>
                <p:cNvSpPr>
                  <a:spLocks noChangeArrowheads="1"/>
                </p:cNvSpPr>
                <p:nvPr/>
              </p:nvSpPr>
              <p:spPr bwMode="auto">
                <a:xfrm>
                  <a:off x="1380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0850" name="Group 40"/>
              <p:cNvGrpSpPr>
                <a:grpSpLocks/>
              </p:cNvGrpSpPr>
              <p:nvPr/>
            </p:nvGrpSpPr>
            <p:grpSpPr bwMode="auto">
              <a:xfrm>
                <a:off x="2156" y="1536"/>
                <a:ext cx="776" cy="461"/>
                <a:chOff x="2156" y="1536"/>
                <a:chExt cx="776" cy="461"/>
              </a:xfrm>
            </p:grpSpPr>
            <p:sp>
              <p:nvSpPr>
                <p:cNvPr id="290854" name="Rectangle 41"/>
                <p:cNvSpPr>
                  <a:spLocks noChangeArrowheads="1"/>
                </p:cNvSpPr>
                <p:nvPr/>
              </p:nvSpPr>
              <p:spPr bwMode="auto">
                <a:xfrm>
                  <a:off x="2184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34.7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0855" name="Rectangle 42"/>
                <p:cNvSpPr>
                  <a:spLocks noChangeArrowheads="1"/>
                </p:cNvSpPr>
                <p:nvPr/>
              </p:nvSpPr>
              <p:spPr bwMode="auto">
                <a:xfrm>
                  <a:off x="2156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0851" name="Group 43"/>
              <p:cNvGrpSpPr>
                <a:grpSpLocks/>
              </p:cNvGrpSpPr>
              <p:nvPr/>
            </p:nvGrpSpPr>
            <p:grpSpPr bwMode="auto">
              <a:xfrm>
                <a:off x="2932" y="1536"/>
                <a:ext cx="776" cy="461"/>
                <a:chOff x="2932" y="1536"/>
                <a:chExt cx="776" cy="461"/>
              </a:xfrm>
            </p:grpSpPr>
            <p:sp>
              <p:nvSpPr>
                <p:cNvPr id="290852" name="Rectangle 44"/>
                <p:cNvSpPr>
                  <a:spLocks noChangeArrowheads="1"/>
                </p:cNvSpPr>
                <p:nvPr/>
              </p:nvSpPr>
              <p:spPr bwMode="auto">
                <a:xfrm>
                  <a:off x="2960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26.9</a:t>
                  </a:r>
                  <a:endParaRPr lang="nl-NL" sz="2400">
                    <a:solidFill>
                      <a:schemeClr val="hlink"/>
                    </a:solidFill>
                    <a:latin typeface="Courier New" pitchFamily="-105" charset="0"/>
                    <a:ea typeface="MS Mincho" pitchFamily="49" charset="-128"/>
                    <a:cs typeface="MS Mincho" pitchFamily="49" charset="-128"/>
                  </a:endParaRPr>
                </a:p>
              </p:txBody>
            </p:sp>
            <p:sp>
              <p:nvSpPr>
                <p:cNvPr id="290853" name="Rectangle 45"/>
                <p:cNvSpPr>
                  <a:spLocks noChangeArrowheads="1"/>
                </p:cNvSpPr>
                <p:nvPr/>
              </p:nvSpPr>
              <p:spPr bwMode="auto">
                <a:xfrm>
                  <a:off x="2932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90839" name="Rectangle 46"/>
            <p:cNvSpPr>
              <a:spLocks noChangeArrowheads="1"/>
            </p:cNvSpPr>
            <p:nvPr/>
          </p:nvSpPr>
          <p:spPr bwMode="auto">
            <a:xfrm>
              <a:off x="-3" y="611"/>
              <a:ext cx="3714" cy="1389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0827" name="Text Box 47"/>
          <p:cNvSpPr txBox="1">
            <a:spLocks noChangeArrowheads="1"/>
          </p:cNvSpPr>
          <p:nvPr/>
        </p:nvSpPr>
        <p:spPr bwMode="auto">
          <a:xfrm>
            <a:off x="4614863" y="1916113"/>
            <a:ext cx="4746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&gt;</a:t>
            </a:r>
          </a:p>
        </p:txBody>
      </p:sp>
      <p:sp>
        <p:nvSpPr>
          <p:cNvPr id="290828" name="Text Box 48"/>
          <p:cNvSpPr txBox="1">
            <a:spLocks noChangeArrowheads="1"/>
          </p:cNvSpPr>
          <p:nvPr/>
        </p:nvSpPr>
        <p:spPr bwMode="auto">
          <a:xfrm>
            <a:off x="5867400" y="1916113"/>
            <a:ext cx="47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&gt;</a:t>
            </a:r>
          </a:p>
        </p:txBody>
      </p:sp>
      <p:sp>
        <p:nvSpPr>
          <p:cNvPr id="290829" name="Line 49"/>
          <p:cNvSpPr>
            <a:spLocks noChangeShapeType="1"/>
          </p:cNvSpPr>
          <p:nvPr/>
        </p:nvSpPr>
        <p:spPr bwMode="auto">
          <a:xfrm>
            <a:off x="1512888" y="4652963"/>
            <a:ext cx="58674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0830" name="Text Box 50"/>
          <p:cNvSpPr txBox="1">
            <a:spLocks noChangeArrowheads="1"/>
          </p:cNvSpPr>
          <p:nvPr/>
        </p:nvSpPr>
        <p:spPr bwMode="auto">
          <a:xfrm>
            <a:off x="971550" y="4772025"/>
            <a:ext cx="1006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400" b="0"/>
              <a:t>lexical</a:t>
            </a:r>
          </a:p>
        </p:txBody>
      </p:sp>
      <p:sp>
        <p:nvSpPr>
          <p:cNvPr id="290831" name="Text Box 51"/>
          <p:cNvSpPr txBox="1">
            <a:spLocks noChangeArrowheads="1"/>
          </p:cNvSpPr>
          <p:nvPr/>
        </p:nvSpPr>
        <p:spPr bwMode="auto">
          <a:xfrm>
            <a:off x="4572000" y="4894263"/>
            <a:ext cx="3116263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000">
                <a:solidFill>
                  <a:schemeClr val="hlink"/>
                </a:solidFill>
              </a:rPr>
              <a:t>Large, open categories</a:t>
            </a:r>
            <a:endParaRPr lang="en-US" sz="2000">
              <a:solidFill>
                <a:schemeClr val="hlink"/>
              </a:solidFill>
            </a:endParaRPr>
          </a:p>
        </p:txBody>
      </p:sp>
      <p:sp>
        <p:nvSpPr>
          <p:cNvPr id="290832" name="Text Box 52"/>
          <p:cNvSpPr txBox="1">
            <a:spLocks noChangeArrowheads="1"/>
          </p:cNvSpPr>
          <p:nvPr/>
        </p:nvSpPr>
        <p:spPr bwMode="auto">
          <a:xfrm>
            <a:off x="944563" y="5851525"/>
            <a:ext cx="1836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400" b="0"/>
              <a:t>grammatical</a:t>
            </a:r>
          </a:p>
        </p:txBody>
      </p:sp>
      <p:sp>
        <p:nvSpPr>
          <p:cNvPr id="290833" name="Line 53"/>
          <p:cNvSpPr>
            <a:spLocks noChangeShapeType="1"/>
          </p:cNvSpPr>
          <p:nvPr/>
        </p:nvSpPr>
        <p:spPr bwMode="auto">
          <a:xfrm>
            <a:off x="3563938" y="5497513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0834" name="Text Box 54"/>
          <p:cNvSpPr txBox="1">
            <a:spLocks noChangeArrowheads="1"/>
          </p:cNvSpPr>
          <p:nvPr/>
        </p:nvSpPr>
        <p:spPr bwMode="auto">
          <a:xfrm>
            <a:off x="4572000" y="5648325"/>
            <a:ext cx="4357688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000">
                <a:solidFill>
                  <a:schemeClr val="hlink"/>
                </a:solidFill>
              </a:rPr>
              <a:t>Limited: small, closed categories</a:t>
            </a:r>
            <a:endParaRPr lang="en-US" sz="2000">
              <a:solidFill>
                <a:schemeClr val="hlink"/>
              </a:solidFill>
            </a:endParaRPr>
          </a:p>
        </p:txBody>
      </p:sp>
      <p:sp>
        <p:nvSpPr>
          <p:cNvPr id="290835" name="Line 57"/>
          <p:cNvSpPr>
            <a:spLocks noChangeShapeType="1"/>
          </p:cNvSpPr>
          <p:nvPr/>
        </p:nvSpPr>
        <p:spPr bwMode="auto">
          <a:xfrm>
            <a:off x="1547813" y="5734050"/>
            <a:ext cx="93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0836" name="Line 58"/>
          <p:cNvSpPr>
            <a:spLocks noChangeShapeType="1"/>
          </p:cNvSpPr>
          <p:nvPr/>
        </p:nvSpPr>
        <p:spPr bwMode="auto">
          <a:xfrm>
            <a:off x="2484438" y="5734050"/>
            <a:ext cx="935037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0837" name="Text Box 59"/>
          <p:cNvSpPr txBox="1">
            <a:spLocks noChangeArrowheads="1"/>
          </p:cNvSpPr>
          <p:nvPr/>
        </p:nvSpPr>
        <p:spPr bwMode="auto">
          <a:xfrm>
            <a:off x="7810500" y="3429000"/>
            <a:ext cx="5730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5400">
                <a:solidFill>
                  <a:schemeClr val="hlink"/>
                </a:solidFill>
              </a:rPr>
              <a:t>?</a:t>
            </a:r>
            <a:endParaRPr lang="nl-NL" sz="54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430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1CCF17-BC0E-CB4A-AAF2-B1D27EDAB4E5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43013" name="Rectangle 3"/>
          <p:cNvSpPr>
            <a:spLocks noChangeArrowheads="1"/>
          </p:cNvSpPr>
          <p:nvPr/>
        </p:nvSpPr>
        <p:spPr bwMode="auto">
          <a:xfrm>
            <a:off x="685800" y="23368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 </a:t>
            </a:r>
            <a:r>
              <a:rPr lang="en-GB" sz="2400" i="1">
                <a:ea typeface="Times New Roman" pitchFamily="-105" charset="0"/>
                <a:cs typeface="Times New Roman" pitchFamily="-105" charset="0"/>
              </a:rPr>
              <a:t>Borrowing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  versus 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shift-induced interference</a:t>
            </a:r>
            <a:endParaRPr lang="nl-NL" sz="2400">
              <a:solidFill>
                <a:schemeClr val="hlink"/>
              </a:solidFill>
              <a:ea typeface="Times New Roman" pitchFamily="-105" charset="0"/>
              <a:cs typeface="Times New Roman" pitchFamily="-105" charset="0"/>
            </a:endParaRPr>
          </a:p>
        </p:txBody>
      </p:sp>
      <p:sp>
        <p:nvSpPr>
          <p:cNvPr id="43014" name="Text Box 4"/>
          <p:cNvSpPr txBox="1">
            <a:spLocks noChangeArrowheads="1"/>
          </p:cNvSpPr>
          <p:nvPr/>
        </p:nvSpPr>
        <p:spPr bwMode="auto">
          <a:xfrm>
            <a:off x="3657600" y="3733800"/>
            <a:ext cx="5154613" cy="20621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2000">
                <a:solidFill>
                  <a:schemeClr val="hlink"/>
                </a:solidFill>
              </a:rPr>
              <a:t>Immigrant </a:t>
            </a:r>
            <a:r>
              <a:rPr lang="en-GB" sz="2000"/>
              <a:t>languages</a:t>
            </a:r>
          </a:p>
          <a:p>
            <a:r>
              <a:rPr lang="en-GB" sz="2000"/>
              <a:t>(e.g. </a:t>
            </a:r>
            <a:r>
              <a:rPr lang="en-GB" sz="2000">
                <a:solidFill>
                  <a:schemeClr val="hlink"/>
                </a:solidFill>
              </a:rPr>
              <a:t>Urdu</a:t>
            </a:r>
            <a:r>
              <a:rPr lang="en-GB" sz="2000"/>
              <a:t> in England;</a:t>
            </a:r>
          </a:p>
          <a:p>
            <a:r>
              <a:rPr lang="en-GB" sz="2000"/>
              <a:t>         </a:t>
            </a:r>
            <a:r>
              <a:rPr lang="en-GB" sz="2000">
                <a:solidFill>
                  <a:srgbClr val="FF0000"/>
                </a:solidFill>
              </a:rPr>
              <a:t>Turkish</a:t>
            </a:r>
            <a:r>
              <a:rPr lang="en-GB" sz="2000"/>
              <a:t> in The Netherlands;</a:t>
            </a:r>
          </a:p>
          <a:p>
            <a:r>
              <a:rPr lang="en-US" sz="2000">
                <a:solidFill>
                  <a:srgbClr val="FF0000"/>
                </a:solidFill>
              </a:rPr>
              <a:t>         Albanian</a:t>
            </a:r>
            <a:r>
              <a:rPr lang="en-US" sz="2000"/>
              <a:t> (</a:t>
            </a:r>
            <a:r>
              <a:rPr lang="en-US" sz="2000">
                <a:solidFill>
                  <a:srgbClr val="FF0000"/>
                </a:solidFill>
              </a:rPr>
              <a:t>Arbëreshë</a:t>
            </a:r>
            <a:r>
              <a:rPr lang="en-US" sz="2000"/>
              <a:t>) </a:t>
            </a:r>
            <a:r>
              <a:rPr lang="en-GB" sz="2000"/>
              <a:t>in Italy): </a:t>
            </a:r>
          </a:p>
          <a:p>
            <a:endParaRPr lang="en-GB" sz="2000">
              <a:solidFill>
                <a:schemeClr val="hlink"/>
              </a:solidFill>
            </a:endParaRPr>
          </a:p>
          <a:p>
            <a:r>
              <a:rPr lang="en-GB" sz="2000">
                <a:solidFill>
                  <a:schemeClr val="hlink"/>
                </a:solidFill>
              </a:rPr>
              <a:t>	     </a:t>
            </a:r>
            <a:r>
              <a:rPr lang="en-GB" sz="2800" i="1">
                <a:solidFill>
                  <a:schemeClr val="hlink"/>
                </a:solidFill>
              </a:rPr>
              <a:t>Impoverished</a:t>
            </a:r>
            <a:endParaRPr lang="en-US" sz="2800" i="1">
              <a:solidFill>
                <a:schemeClr val="hlink"/>
              </a:solidFill>
            </a:endParaRPr>
          </a:p>
        </p:txBody>
      </p:sp>
      <p:sp>
        <p:nvSpPr>
          <p:cNvPr id="43015" name="Line 5"/>
          <p:cNvSpPr>
            <a:spLocks noChangeShapeType="1"/>
          </p:cNvSpPr>
          <p:nvPr/>
        </p:nvSpPr>
        <p:spPr bwMode="auto">
          <a:xfrm>
            <a:off x="6227763" y="2781300"/>
            <a:ext cx="0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918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1454470-0C28-C448-AE89-C5CA3A164944}" type="slidenum">
              <a:rPr lang="en-US" smtClean="0"/>
              <a:pPr/>
              <a:t>270</a:t>
            </a:fld>
            <a:endParaRPr lang="en-US" smtClean="0"/>
          </a:p>
        </p:txBody>
      </p:sp>
      <p:sp>
        <p:nvSpPr>
          <p:cNvPr id="291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lex vs gram</a:t>
            </a:r>
            <a:endParaRPr lang="nl-NL"/>
          </a:p>
        </p:txBody>
      </p:sp>
      <p:sp>
        <p:nvSpPr>
          <p:cNvPr id="291845" name="Rectangle 3"/>
          <p:cNvSpPr>
            <a:spLocks noChangeArrowheads="1"/>
          </p:cNvSpPr>
          <p:nvPr/>
        </p:nvSpPr>
        <p:spPr bwMode="auto">
          <a:xfrm>
            <a:off x="3175" y="1063625"/>
            <a:ext cx="9144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1846" name="Rectangle 4"/>
          <p:cNvSpPr>
            <a:spLocks noChangeArrowheads="1"/>
          </p:cNvSpPr>
          <p:nvPr/>
        </p:nvSpPr>
        <p:spPr bwMode="auto">
          <a:xfrm>
            <a:off x="3175" y="515461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291847" name="Rectangle 5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1848" name="Rectangle 6"/>
          <p:cNvSpPr>
            <a:spLocks noChangeArrowheads="1"/>
          </p:cNvSpPr>
          <p:nvPr/>
        </p:nvSpPr>
        <p:spPr bwMode="auto">
          <a:xfrm>
            <a:off x="3175" y="460533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1849" name="Rectangle 7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91850" name="Group 8"/>
          <p:cNvGrpSpPr>
            <a:grpSpLocks/>
          </p:cNvGrpSpPr>
          <p:nvPr/>
        </p:nvGrpSpPr>
        <p:grpSpPr bwMode="auto">
          <a:xfrm>
            <a:off x="1447800" y="2060575"/>
            <a:ext cx="5895975" cy="2205038"/>
            <a:chOff x="-3" y="611"/>
            <a:chExt cx="3714" cy="1389"/>
          </a:xfrm>
        </p:grpSpPr>
        <p:grpSp>
          <p:nvGrpSpPr>
            <p:cNvPr id="291864" name="Group 9"/>
            <p:cNvGrpSpPr>
              <a:grpSpLocks/>
            </p:cNvGrpSpPr>
            <p:nvPr/>
          </p:nvGrpSpPr>
          <p:grpSpPr bwMode="auto">
            <a:xfrm>
              <a:off x="0" y="614"/>
              <a:ext cx="3708" cy="1383"/>
              <a:chOff x="0" y="614"/>
              <a:chExt cx="3708" cy="1383"/>
            </a:xfrm>
          </p:grpSpPr>
          <p:grpSp>
            <p:nvGrpSpPr>
              <p:cNvPr id="291866" name="Group 10"/>
              <p:cNvGrpSpPr>
                <a:grpSpLocks/>
              </p:cNvGrpSpPr>
              <p:nvPr/>
            </p:nvGrpSpPr>
            <p:grpSpPr bwMode="auto">
              <a:xfrm>
                <a:off x="0" y="614"/>
                <a:ext cx="1380" cy="461"/>
                <a:chOff x="0" y="614"/>
                <a:chExt cx="1380" cy="461"/>
              </a:xfrm>
            </p:grpSpPr>
            <p:sp>
              <p:nvSpPr>
                <p:cNvPr id="291900" name="Rectangle 11"/>
                <p:cNvSpPr>
                  <a:spLocks noChangeArrowheads="1"/>
                </p:cNvSpPr>
                <p:nvPr/>
              </p:nvSpPr>
              <p:spPr bwMode="auto">
                <a:xfrm>
                  <a:off x="28" y="614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1901" name="Rectangle 12"/>
                <p:cNvSpPr>
                  <a:spLocks noChangeArrowheads="1"/>
                </p:cNvSpPr>
                <p:nvPr/>
              </p:nvSpPr>
              <p:spPr bwMode="auto">
                <a:xfrm>
                  <a:off x="0" y="614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1867" name="Group 13"/>
              <p:cNvGrpSpPr>
                <a:grpSpLocks/>
              </p:cNvGrpSpPr>
              <p:nvPr/>
            </p:nvGrpSpPr>
            <p:grpSpPr bwMode="auto">
              <a:xfrm>
                <a:off x="1380" y="614"/>
                <a:ext cx="776" cy="461"/>
                <a:chOff x="1380" y="614"/>
                <a:chExt cx="776" cy="461"/>
              </a:xfrm>
            </p:grpSpPr>
            <p:sp>
              <p:nvSpPr>
                <p:cNvPr id="291898" name="Rectangle 14"/>
                <p:cNvSpPr>
                  <a:spLocks noChangeArrowheads="1"/>
                </p:cNvSpPr>
                <p:nvPr/>
              </p:nvSpPr>
              <p:spPr bwMode="auto">
                <a:xfrm>
                  <a:off x="1408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1899" name="Rectangle 15"/>
                <p:cNvSpPr>
                  <a:spLocks noChangeArrowheads="1"/>
                </p:cNvSpPr>
                <p:nvPr/>
              </p:nvSpPr>
              <p:spPr bwMode="auto">
                <a:xfrm>
                  <a:off x="1380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1868" name="Group 16"/>
              <p:cNvGrpSpPr>
                <a:grpSpLocks/>
              </p:cNvGrpSpPr>
              <p:nvPr/>
            </p:nvGrpSpPr>
            <p:grpSpPr bwMode="auto">
              <a:xfrm>
                <a:off x="2156" y="614"/>
                <a:ext cx="776" cy="461"/>
                <a:chOff x="2156" y="614"/>
                <a:chExt cx="776" cy="461"/>
              </a:xfrm>
            </p:grpSpPr>
            <p:sp>
              <p:nvSpPr>
                <p:cNvPr id="291896" name="Rectangle 17"/>
                <p:cNvSpPr>
                  <a:spLocks noChangeArrowheads="1"/>
                </p:cNvSpPr>
                <p:nvPr/>
              </p:nvSpPr>
              <p:spPr bwMode="auto">
                <a:xfrm>
                  <a:off x="2184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1897" name="Rectangle 18"/>
                <p:cNvSpPr>
                  <a:spLocks noChangeArrowheads="1"/>
                </p:cNvSpPr>
                <p:nvPr/>
              </p:nvSpPr>
              <p:spPr bwMode="auto">
                <a:xfrm>
                  <a:off x="2156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1869" name="Group 19"/>
              <p:cNvGrpSpPr>
                <a:grpSpLocks/>
              </p:cNvGrpSpPr>
              <p:nvPr/>
            </p:nvGrpSpPr>
            <p:grpSpPr bwMode="auto">
              <a:xfrm>
                <a:off x="2932" y="614"/>
                <a:ext cx="776" cy="461"/>
                <a:chOff x="2932" y="614"/>
                <a:chExt cx="776" cy="461"/>
              </a:xfrm>
            </p:grpSpPr>
            <p:sp>
              <p:nvSpPr>
                <p:cNvPr id="291894" name="Rectangle 20"/>
                <p:cNvSpPr>
                  <a:spLocks noChangeArrowheads="1"/>
                </p:cNvSpPr>
                <p:nvPr/>
              </p:nvSpPr>
              <p:spPr bwMode="auto">
                <a:xfrm>
                  <a:off x="2960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1895" name="Rectangle 21"/>
                <p:cNvSpPr>
                  <a:spLocks noChangeArrowheads="1"/>
                </p:cNvSpPr>
                <p:nvPr/>
              </p:nvSpPr>
              <p:spPr bwMode="auto">
                <a:xfrm>
                  <a:off x="2932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1870" name="Group 22"/>
              <p:cNvGrpSpPr>
                <a:grpSpLocks/>
              </p:cNvGrpSpPr>
              <p:nvPr/>
            </p:nvGrpSpPr>
            <p:grpSpPr bwMode="auto">
              <a:xfrm>
                <a:off x="0" y="1075"/>
                <a:ext cx="1380" cy="461"/>
                <a:chOff x="0" y="1075"/>
                <a:chExt cx="1380" cy="461"/>
              </a:xfrm>
            </p:grpSpPr>
            <p:sp>
              <p:nvSpPr>
                <p:cNvPr id="291892" name="Rectangle 23"/>
                <p:cNvSpPr>
                  <a:spLocks noChangeArrowheads="1"/>
                </p:cNvSpPr>
                <p:nvPr/>
              </p:nvSpPr>
              <p:spPr bwMode="auto">
                <a:xfrm>
                  <a:off x="28" y="1075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LEXICAL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1893" name="Rectangle 24"/>
                <p:cNvSpPr>
                  <a:spLocks noChangeArrowheads="1"/>
                </p:cNvSpPr>
                <p:nvPr/>
              </p:nvSpPr>
              <p:spPr bwMode="auto">
                <a:xfrm>
                  <a:off x="0" y="1075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1871" name="Group 25"/>
              <p:cNvGrpSpPr>
                <a:grpSpLocks/>
              </p:cNvGrpSpPr>
              <p:nvPr/>
            </p:nvGrpSpPr>
            <p:grpSpPr bwMode="auto">
              <a:xfrm>
                <a:off x="1380" y="1075"/>
                <a:ext cx="776" cy="461"/>
                <a:chOff x="1380" y="1075"/>
                <a:chExt cx="776" cy="461"/>
              </a:xfrm>
            </p:grpSpPr>
            <p:sp>
              <p:nvSpPr>
                <p:cNvPr id="291890" name="Rectangle 26"/>
                <p:cNvSpPr>
                  <a:spLocks noChangeArrowheads="1"/>
                </p:cNvSpPr>
                <p:nvPr/>
              </p:nvSpPr>
              <p:spPr bwMode="auto">
                <a:xfrm>
                  <a:off x="1408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84.0</a:t>
                  </a:r>
                  <a:endParaRPr lang="nl-NL" sz="2400">
                    <a:solidFill>
                      <a:schemeClr val="hlink"/>
                    </a:solidFill>
                    <a:latin typeface="Courier New" pitchFamily="-105" charset="0"/>
                    <a:ea typeface="MS Mincho" pitchFamily="49" charset="-128"/>
                    <a:cs typeface="MS Mincho" pitchFamily="49" charset="-128"/>
                  </a:endParaRPr>
                </a:p>
              </p:txBody>
            </p:sp>
            <p:sp>
              <p:nvSpPr>
                <p:cNvPr id="291891" name="Rectangle 27"/>
                <p:cNvSpPr>
                  <a:spLocks noChangeArrowheads="1"/>
                </p:cNvSpPr>
                <p:nvPr/>
              </p:nvSpPr>
              <p:spPr bwMode="auto">
                <a:xfrm>
                  <a:off x="1380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1872" name="Group 28"/>
              <p:cNvGrpSpPr>
                <a:grpSpLocks/>
              </p:cNvGrpSpPr>
              <p:nvPr/>
            </p:nvGrpSpPr>
            <p:grpSpPr bwMode="auto">
              <a:xfrm>
                <a:off x="2156" y="1075"/>
                <a:ext cx="776" cy="461"/>
                <a:chOff x="2156" y="1075"/>
                <a:chExt cx="776" cy="461"/>
              </a:xfrm>
            </p:grpSpPr>
            <p:sp>
              <p:nvSpPr>
                <p:cNvPr id="291888" name="Rectangle 29"/>
                <p:cNvSpPr>
                  <a:spLocks noChangeArrowheads="1"/>
                </p:cNvSpPr>
                <p:nvPr/>
              </p:nvSpPr>
              <p:spPr bwMode="auto">
                <a:xfrm>
                  <a:off x="2184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65.3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1889" name="Rectangle 30"/>
                <p:cNvSpPr>
                  <a:spLocks noChangeArrowheads="1"/>
                </p:cNvSpPr>
                <p:nvPr/>
              </p:nvSpPr>
              <p:spPr bwMode="auto">
                <a:xfrm>
                  <a:off x="2156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1873" name="Group 31"/>
              <p:cNvGrpSpPr>
                <a:grpSpLocks/>
              </p:cNvGrpSpPr>
              <p:nvPr/>
            </p:nvGrpSpPr>
            <p:grpSpPr bwMode="auto">
              <a:xfrm>
                <a:off x="2932" y="1075"/>
                <a:ext cx="776" cy="461"/>
                <a:chOff x="2932" y="1075"/>
                <a:chExt cx="776" cy="461"/>
              </a:xfrm>
            </p:grpSpPr>
            <p:sp>
              <p:nvSpPr>
                <p:cNvPr id="291886" name="Rectangle 32"/>
                <p:cNvSpPr>
                  <a:spLocks noChangeArrowheads="1"/>
                </p:cNvSpPr>
                <p:nvPr/>
              </p:nvSpPr>
              <p:spPr bwMode="auto">
                <a:xfrm>
                  <a:off x="2960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73.1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91887" name="Rectangle 33"/>
                <p:cNvSpPr>
                  <a:spLocks noChangeArrowheads="1"/>
                </p:cNvSpPr>
                <p:nvPr/>
              </p:nvSpPr>
              <p:spPr bwMode="auto">
                <a:xfrm>
                  <a:off x="2932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1874" name="Group 34"/>
              <p:cNvGrpSpPr>
                <a:grpSpLocks/>
              </p:cNvGrpSpPr>
              <p:nvPr/>
            </p:nvGrpSpPr>
            <p:grpSpPr bwMode="auto">
              <a:xfrm>
                <a:off x="0" y="1536"/>
                <a:ext cx="1380" cy="461"/>
                <a:chOff x="0" y="1536"/>
                <a:chExt cx="1380" cy="461"/>
              </a:xfrm>
            </p:grpSpPr>
            <p:sp>
              <p:nvSpPr>
                <p:cNvPr id="291884" name="Rectangle 35"/>
                <p:cNvSpPr>
                  <a:spLocks noChangeArrowheads="1"/>
                </p:cNvSpPr>
                <p:nvPr/>
              </p:nvSpPr>
              <p:spPr bwMode="auto">
                <a:xfrm>
                  <a:off x="28" y="1536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GRAMMATICAL     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1885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1536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1875" name="Group 37"/>
              <p:cNvGrpSpPr>
                <a:grpSpLocks/>
              </p:cNvGrpSpPr>
              <p:nvPr/>
            </p:nvGrpSpPr>
            <p:grpSpPr bwMode="auto">
              <a:xfrm>
                <a:off x="1380" y="1536"/>
                <a:ext cx="776" cy="461"/>
                <a:chOff x="1380" y="1536"/>
                <a:chExt cx="776" cy="461"/>
              </a:xfrm>
            </p:grpSpPr>
            <p:sp>
              <p:nvSpPr>
                <p:cNvPr id="291882" name="Rectangle 38"/>
                <p:cNvSpPr>
                  <a:spLocks noChangeArrowheads="1"/>
                </p:cNvSpPr>
                <p:nvPr/>
              </p:nvSpPr>
              <p:spPr bwMode="auto">
                <a:xfrm>
                  <a:off x="1408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16.0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1883" name="Rectangle 39"/>
                <p:cNvSpPr>
                  <a:spLocks noChangeArrowheads="1"/>
                </p:cNvSpPr>
                <p:nvPr/>
              </p:nvSpPr>
              <p:spPr bwMode="auto">
                <a:xfrm>
                  <a:off x="1380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1876" name="Group 40"/>
              <p:cNvGrpSpPr>
                <a:grpSpLocks/>
              </p:cNvGrpSpPr>
              <p:nvPr/>
            </p:nvGrpSpPr>
            <p:grpSpPr bwMode="auto">
              <a:xfrm>
                <a:off x="2156" y="1536"/>
                <a:ext cx="776" cy="461"/>
                <a:chOff x="2156" y="1536"/>
                <a:chExt cx="776" cy="461"/>
              </a:xfrm>
            </p:grpSpPr>
            <p:sp>
              <p:nvSpPr>
                <p:cNvPr id="291880" name="Rectangle 41"/>
                <p:cNvSpPr>
                  <a:spLocks noChangeArrowheads="1"/>
                </p:cNvSpPr>
                <p:nvPr/>
              </p:nvSpPr>
              <p:spPr bwMode="auto">
                <a:xfrm>
                  <a:off x="2184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34.7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1881" name="Rectangle 42"/>
                <p:cNvSpPr>
                  <a:spLocks noChangeArrowheads="1"/>
                </p:cNvSpPr>
                <p:nvPr/>
              </p:nvSpPr>
              <p:spPr bwMode="auto">
                <a:xfrm>
                  <a:off x="2156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91877" name="Group 43"/>
              <p:cNvGrpSpPr>
                <a:grpSpLocks/>
              </p:cNvGrpSpPr>
              <p:nvPr/>
            </p:nvGrpSpPr>
            <p:grpSpPr bwMode="auto">
              <a:xfrm>
                <a:off x="2932" y="1536"/>
                <a:ext cx="776" cy="461"/>
                <a:chOff x="2932" y="1536"/>
                <a:chExt cx="776" cy="461"/>
              </a:xfrm>
            </p:grpSpPr>
            <p:sp>
              <p:nvSpPr>
                <p:cNvPr id="291878" name="Rectangle 44"/>
                <p:cNvSpPr>
                  <a:spLocks noChangeArrowheads="1"/>
                </p:cNvSpPr>
                <p:nvPr/>
              </p:nvSpPr>
              <p:spPr bwMode="auto">
                <a:xfrm>
                  <a:off x="2960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26.9</a:t>
                  </a:r>
                  <a:endParaRPr lang="nl-NL" sz="2400">
                    <a:solidFill>
                      <a:schemeClr val="hlink"/>
                    </a:solidFill>
                    <a:latin typeface="Courier New" pitchFamily="-105" charset="0"/>
                    <a:ea typeface="MS Mincho" pitchFamily="49" charset="-128"/>
                    <a:cs typeface="MS Mincho" pitchFamily="49" charset="-128"/>
                  </a:endParaRPr>
                </a:p>
              </p:txBody>
            </p:sp>
            <p:sp>
              <p:nvSpPr>
                <p:cNvPr id="291879" name="Rectangle 45"/>
                <p:cNvSpPr>
                  <a:spLocks noChangeArrowheads="1"/>
                </p:cNvSpPr>
                <p:nvPr/>
              </p:nvSpPr>
              <p:spPr bwMode="auto">
                <a:xfrm>
                  <a:off x="2932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91865" name="Rectangle 46"/>
            <p:cNvSpPr>
              <a:spLocks noChangeArrowheads="1"/>
            </p:cNvSpPr>
            <p:nvPr/>
          </p:nvSpPr>
          <p:spPr bwMode="auto">
            <a:xfrm>
              <a:off x="-3" y="611"/>
              <a:ext cx="3714" cy="1389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1851" name="Text Box 47"/>
          <p:cNvSpPr txBox="1">
            <a:spLocks noChangeArrowheads="1"/>
          </p:cNvSpPr>
          <p:nvPr/>
        </p:nvSpPr>
        <p:spPr bwMode="auto">
          <a:xfrm>
            <a:off x="4614863" y="1916113"/>
            <a:ext cx="4746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&gt;</a:t>
            </a:r>
          </a:p>
        </p:txBody>
      </p:sp>
      <p:sp>
        <p:nvSpPr>
          <p:cNvPr id="291852" name="Text Box 48"/>
          <p:cNvSpPr txBox="1">
            <a:spLocks noChangeArrowheads="1"/>
          </p:cNvSpPr>
          <p:nvPr/>
        </p:nvSpPr>
        <p:spPr bwMode="auto">
          <a:xfrm>
            <a:off x="5867400" y="1916113"/>
            <a:ext cx="47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&gt;</a:t>
            </a:r>
          </a:p>
        </p:txBody>
      </p:sp>
      <p:sp>
        <p:nvSpPr>
          <p:cNvPr id="291853" name="Line 49"/>
          <p:cNvSpPr>
            <a:spLocks noChangeShapeType="1"/>
          </p:cNvSpPr>
          <p:nvPr/>
        </p:nvSpPr>
        <p:spPr bwMode="auto">
          <a:xfrm>
            <a:off x="1512888" y="4652963"/>
            <a:ext cx="58674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1854" name="Text Box 50"/>
          <p:cNvSpPr txBox="1">
            <a:spLocks noChangeArrowheads="1"/>
          </p:cNvSpPr>
          <p:nvPr/>
        </p:nvSpPr>
        <p:spPr bwMode="auto">
          <a:xfrm>
            <a:off x="971550" y="4772025"/>
            <a:ext cx="1006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400" b="0"/>
              <a:t>lexical</a:t>
            </a:r>
          </a:p>
        </p:txBody>
      </p:sp>
      <p:sp>
        <p:nvSpPr>
          <p:cNvPr id="291855" name="Text Box 51"/>
          <p:cNvSpPr txBox="1">
            <a:spLocks noChangeArrowheads="1"/>
          </p:cNvSpPr>
          <p:nvPr/>
        </p:nvSpPr>
        <p:spPr bwMode="auto">
          <a:xfrm>
            <a:off x="4572000" y="4894263"/>
            <a:ext cx="3116263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000">
                <a:solidFill>
                  <a:schemeClr val="hlink"/>
                </a:solidFill>
              </a:rPr>
              <a:t>Large, open categories</a:t>
            </a:r>
            <a:endParaRPr lang="en-US" sz="2000">
              <a:solidFill>
                <a:schemeClr val="hlink"/>
              </a:solidFill>
            </a:endParaRPr>
          </a:p>
        </p:txBody>
      </p:sp>
      <p:sp>
        <p:nvSpPr>
          <p:cNvPr id="291856" name="Text Box 52"/>
          <p:cNvSpPr txBox="1">
            <a:spLocks noChangeArrowheads="1"/>
          </p:cNvSpPr>
          <p:nvPr/>
        </p:nvSpPr>
        <p:spPr bwMode="auto">
          <a:xfrm>
            <a:off x="944563" y="5851525"/>
            <a:ext cx="1836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400" b="0"/>
              <a:t>grammatical</a:t>
            </a:r>
          </a:p>
        </p:txBody>
      </p:sp>
      <p:sp>
        <p:nvSpPr>
          <p:cNvPr id="291857" name="Line 53"/>
          <p:cNvSpPr>
            <a:spLocks noChangeShapeType="1"/>
          </p:cNvSpPr>
          <p:nvPr/>
        </p:nvSpPr>
        <p:spPr bwMode="auto">
          <a:xfrm>
            <a:off x="3563938" y="5497513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1858" name="Text Box 54"/>
          <p:cNvSpPr txBox="1">
            <a:spLocks noChangeArrowheads="1"/>
          </p:cNvSpPr>
          <p:nvPr/>
        </p:nvSpPr>
        <p:spPr bwMode="auto">
          <a:xfrm>
            <a:off x="4572000" y="5648325"/>
            <a:ext cx="4357688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000">
                <a:solidFill>
                  <a:schemeClr val="hlink"/>
                </a:solidFill>
              </a:rPr>
              <a:t>Limited: small, closed categories</a:t>
            </a:r>
            <a:endParaRPr lang="en-US" sz="2000">
              <a:solidFill>
                <a:schemeClr val="hlink"/>
              </a:solidFill>
            </a:endParaRPr>
          </a:p>
        </p:txBody>
      </p:sp>
      <p:sp>
        <p:nvSpPr>
          <p:cNvPr id="291859" name="Line 55"/>
          <p:cNvSpPr>
            <a:spLocks noChangeShapeType="1"/>
          </p:cNvSpPr>
          <p:nvPr/>
        </p:nvSpPr>
        <p:spPr bwMode="auto">
          <a:xfrm>
            <a:off x="1547813" y="5734050"/>
            <a:ext cx="93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1860" name="Line 56"/>
          <p:cNvSpPr>
            <a:spLocks noChangeShapeType="1"/>
          </p:cNvSpPr>
          <p:nvPr/>
        </p:nvSpPr>
        <p:spPr bwMode="auto">
          <a:xfrm>
            <a:off x="2484438" y="5734050"/>
            <a:ext cx="935037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1861" name="Text Box 57"/>
          <p:cNvSpPr txBox="1">
            <a:spLocks noChangeArrowheads="1"/>
          </p:cNvSpPr>
          <p:nvPr/>
        </p:nvSpPr>
        <p:spPr bwMode="auto">
          <a:xfrm>
            <a:off x="4551363" y="6108700"/>
            <a:ext cx="4514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u="sng">
                <a:solidFill>
                  <a:schemeClr val="folHlink"/>
                </a:solidFill>
              </a:rPr>
              <a:t>Relative ‘overrepresentation’ early on</a:t>
            </a:r>
            <a:endParaRPr lang="en-US" u="sng">
              <a:solidFill>
                <a:schemeClr val="folHlink"/>
              </a:solidFill>
            </a:endParaRPr>
          </a:p>
        </p:txBody>
      </p:sp>
      <p:sp>
        <p:nvSpPr>
          <p:cNvPr id="291862" name="AutoShape 58"/>
          <p:cNvSpPr>
            <a:spLocks noChangeArrowheads="1"/>
          </p:cNvSpPr>
          <p:nvPr/>
        </p:nvSpPr>
        <p:spPr bwMode="auto">
          <a:xfrm>
            <a:off x="3995738" y="5805488"/>
            <a:ext cx="576262" cy="576262"/>
          </a:xfrm>
          <a:prstGeom prst="curvedRightArrow">
            <a:avLst>
              <a:gd name="adj1" fmla="val 20000"/>
              <a:gd name="adj2" fmla="val 40000"/>
              <a:gd name="adj3" fmla="val 3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1863" name="Text Box 59"/>
          <p:cNvSpPr txBox="1">
            <a:spLocks noChangeArrowheads="1"/>
          </p:cNvSpPr>
          <p:nvPr/>
        </p:nvSpPr>
        <p:spPr bwMode="auto">
          <a:xfrm>
            <a:off x="7796213" y="2898775"/>
            <a:ext cx="60166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9600">
                <a:solidFill>
                  <a:schemeClr val="hlink"/>
                </a:solidFill>
              </a:rPr>
              <a:t>!</a:t>
            </a:r>
            <a:endParaRPr lang="nl-NL" sz="96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918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1454470-0C28-C448-AE89-C5CA3A164944}" type="slidenum">
              <a:rPr lang="en-US" smtClean="0"/>
              <a:pPr/>
              <a:t>271</a:t>
            </a:fld>
            <a:endParaRPr lang="en-US" smtClean="0"/>
          </a:p>
        </p:txBody>
      </p:sp>
      <p:sp>
        <p:nvSpPr>
          <p:cNvPr id="291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Borrowings</a:t>
            </a:r>
            <a:r>
              <a:rPr lang="en-US"/>
              <a:t>: lex vs gram</a:t>
            </a:r>
            <a:endParaRPr lang="nl-NL"/>
          </a:p>
        </p:txBody>
      </p:sp>
      <p:sp>
        <p:nvSpPr>
          <p:cNvPr id="291845" name="Rectangle 3"/>
          <p:cNvSpPr>
            <a:spLocks noChangeArrowheads="1"/>
          </p:cNvSpPr>
          <p:nvPr/>
        </p:nvSpPr>
        <p:spPr bwMode="auto">
          <a:xfrm>
            <a:off x="3175" y="1063625"/>
            <a:ext cx="9144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1846" name="Rectangle 4"/>
          <p:cNvSpPr>
            <a:spLocks noChangeArrowheads="1"/>
          </p:cNvSpPr>
          <p:nvPr/>
        </p:nvSpPr>
        <p:spPr bwMode="auto">
          <a:xfrm>
            <a:off x="3175" y="515461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en-US" sz="2400" b="0">
              <a:latin typeface="Times New Roman" pitchFamily="-105" charset="0"/>
            </a:endParaRPr>
          </a:p>
        </p:txBody>
      </p:sp>
      <p:sp>
        <p:nvSpPr>
          <p:cNvPr id="291847" name="Rectangle 5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1848" name="Rectangle 6"/>
          <p:cNvSpPr>
            <a:spLocks noChangeArrowheads="1"/>
          </p:cNvSpPr>
          <p:nvPr/>
        </p:nvSpPr>
        <p:spPr bwMode="auto">
          <a:xfrm>
            <a:off x="3175" y="460533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en-US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1849" name="Rectangle 7"/>
          <p:cNvSpPr>
            <a:spLocks noChangeArrowheads="1"/>
          </p:cNvSpPr>
          <p:nvPr/>
        </p:nvSpPr>
        <p:spPr bwMode="auto">
          <a:xfrm>
            <a:off x="3175" y="1430338"/>
            <a:ext cx="9144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nl-NL" sz="1200" b="0">
                <a:latin typeface="Courier New" pitchFamily="-105" charset="0"/>
                <a:ea typeface="Courier New" pitchFamily="-105" charset="0"/>
                <a:cs typeface="Courier New" pitchFamily="-105" charset="0"/>
              </a:rPr>
              <a:t> </a:t>
            </a:r>
            <a:endParaRPr lang="nl-NL" sz="1200" b="0">
              <a:ea typeface="Times New Roman" pitchFamily="-105" charset="0"/>
              <a:cs typeface="Times New Roman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447800" y="2060575"/>
            <a:ext cx="5895975" cy="2205038"/>
            <a:chOff x="-3" y="611"/>
            <a:chExt cx="3714" cy="1389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0" y="614"/>
              <a:ext cx="3708" cy="1383"/>
              <a:chOff x="0" y="614"/>
              <a:chExt cx="3708" cy="1383"/>
            </a:xfrm>
          </p:grpSpPr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>
                <a:off x="0" y="614"/>
                <a:ext cx="1380" cy="461"/>
                <a:chOff x="0" y="614"/>
                <a:chExt cx="1380" cy="461"/>
              </a:xfrm>
            </p:grpSpPr>
            <p:sp>
              <p:nvSpPr>
                <p:cNvPr id="291900" name="Rectangle 11"/>
                <p:cNvSpPr>
                  <a:spLocks noChangeArrowheads="1"/>
                </p:cNvSpPr>
                <p:nvPr/>
              </p:nvSpPr>
              <p:spPr bwMode="auto">
                <a:xfrm>
                  <a:off x="28" y="614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nl-NL" sz="1000" b="0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 </a:t>
                  </a: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1901" name="Rectangle 12"/>
                <p:cNvSpPr>
                  <a:spLocks noChangeArrowheads="1"/>
                </p:cNvSpPr>
                <p:nvPr/>
              </p:nvSpPr>
              <p:spPr bwMode="auto">
                <a:xfrm>
                  <a:off x="0" y="614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" name="Group 13"/>
              <p:cNvGrpSpPr>
                <a:grpSpLocks/>
              </p:cNvGrpSpPr>
              <p:nvPr/>
            </p:nvGrpSpPr>
            <p:grpSpPr bwMode="auto">
              <a:xfrm>
                <a:off x="1380" y="614"/>
                <a:ext cx="776" cy="461"/>
                <a:chOff x="1380" y="614"/>
                <a:chExt cx="776" cy="461"/>
              </a:xfrm>
            </p:grpSpPr>
            <p:sp>
              <p:nvSpPr>
                <p:cNvPr id="291898" name="Rectangle 14"/>
                <p:cNvSpPr>
                  <a:spLocks noChangeArrowheads="1"/>
                </p:cNvSpPr>
                <p:nvPr/>
              </p:nvSpPr>
              <p:spPr bwMode="auto">
                <a:xfrm>
                  <a:off x="1408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Quechua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1899" name="Rectangle 15"/>
                <p:cNvSpPr>
                  <a:spLocks noChangeArrowheads="1"/>
                </p:cNvSpPr>
                <p:nvPr/>
              </p:nvSpPr>
              <p:spPr bwMode="auto">
                <a:xfrm>
                  <a:off x="1380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" name="Group 16"/>
              <p:cNvGrpSpPr>
                <a:grpSpLocks/>
              </p:cNvGrpSpPr>
              <p:nvPr/>
            </p:nvGrpSpPr>
            <p:grpSpPr bwMode="auto">
              <a:xfrm>
                <a:off x="2156" y="614"/>
                <a:ext cx="776" cy="461"/>
                <a:chOff x="2156" y="614"/>
                <a:chExt cx="776" cy="461"/>
              </a:xfrm>
            </p:grpSpPr>
            <p:sp>
              <p:nvSpPr>
                <p:cNvPr id="291896" name="Rectangle 17"/>
                <p:cNvSpPr>
                  <a:spLocks noChangeArrowheads="1"/>
                </p:cNvSpPr>
                <p:nvPr/>
              </p:nvSpPr>
              <p:spPr bwMode="auto">
                <a:xfrm>
                  <a:off x="2184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Guaraní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1897" name="Rectangle 18"/>
                <p:cNvSpPr>
                  <a:spLocks noChangeArrowheads="1"/>
                </p:cNvSpPr>
                <p:nvPr/>
              </p:nvSpPr>
              <p:spPr bwMode="auto">
                <a:xfrm>
                  <a:off x="2156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" name="Group 19"/>
              <p:cNvGrpSpPr>
                <a:grpSpLocks/>
              </p:cNvGrpSpPr>
              <p:nvPr/>
            </p:nvGrpSpPr>
            <p:grpSpPr bwMode="auto">
              <a:xfrm>
                <a:off x="2932" y="614"/>
                <a:ext cx="776" cy="461"/>
                <a:chOff x="2932" y="614"/>
                <a:chExt cx="776" cy="461"/>
              </a:xfrm>
            </p:grpSpPr>
            <p:sp>
              <p:nvSpPr>
                <p:cNvPr id="291894" name="Rectangle 20"/>
                <p:cNvSpPr>
                  <a:spLocks noChangeArrowheads="1"/>
                </p:cNvSpPr>
                <p:nvPr/>
              </p:nvSpPr>
              <p:spPr bwMode="auto">
                <a:xfrm>
                  <a:off x="2960" y="614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Courier New" pitchFamily="-105" charset="0"/>
                      <a:cs typeface="Courier New" pitchFamily="-105" charset="0"/>
                    </a:rPr>
                    <a:t>Otomí</a:t>
                  </a:r>
                  <a:endParaRPr lang="nl-NL" sz="1200" b="0">
                    <a:ea typeface="Times New Roman" pitchFamily="-105" charset="0"/>
                    <a:cs typeface="Times New Roman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1895" name="Rectangle 21"/>
                <p:cNvSpPr>
                  <a:spLocks noChangeArrowheads="1"/>
                </p:cNvSpPr>
                <p:nvPr/>
              </p:nvSpPr>
              <p:spPr bwMode="auto">
                <a:xfrm>
                  <a:off x="2932" y="614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" name="Group 22"/>
              <p:cNvGrpSpPr>
                <a:grpSpLocks/>
              </p:cNvGrpSpPr>
              <p:nvPr/>
            </p:nvGrpSpPr>
            <p:grpSpPr bwMode="auto">
              <a:xfrm>
                <a:off x="0" y="1075"/>
                <a:ext cx="1380" cy="461"/>
                <a:chOff x="0" y="1075"/>
                <a:chExt cx="1380" cy="461"/>
              </a:xfrm>
            </p:grpSpPr>
            <p:sp>
              <p:nvSpPr>
                <p:cNvPr id="291892" name="Rectangle 23"/>
                <p:cNvSpPr>
                  <a:spLocks noChangeArrowheads="1"/>
                </p:cNvSpPr>
                <p:nvPr/>
              </p:nvSpPr>
              <p:spPr bwMode="auto">
                <a:xfrm>
                  <a:off x="28" y="1075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LEXICAL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1893" name="Rectangle 24"/>
                <p:cNvSpPr>
                  <a:spLocks noChangeArrowheads="1"/>
                </p:cNvSpPr>
                <p:nvPr/>
              </p:nvSpPr>
              <p:spPr bwMode="auto">
                <a:xfrm>
                  <a:off x="0" y="1075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" name="Group 25"/>
              <p:cNvGrpSpPr>
                <a:grpSpLocks/>
              </p:cNvGrpSpPr>
              <p:nvPr/>
            </p:nvGrpSpPr>
            <p:grpSpPr bwMode="auto">
              <a:xfrm>
                <a:off x="1380" y="1075"/>
                <a:ext cx="776" cy="461"/>
                <a:chOff x="1380" y="1075"/>
                <a:chExt cx="776" cy="461"/>
              </a:xfrm>
            </p:grpSpPr>
            <p:sp>
              <p:nvSpPr>
                <p:cNvPr id="291890" name="Rectangle 26"/>
                <p:cNvSpPr>
                  <a:spLocks noChangeArrowheads="1"/>
                </p:cNvSpPr>
                <p:nvPr/>
              </p:nvSpPr>
              <p:spPr bwMode="auto">
                <a:xfrm>
                  <a:off x="1408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84.0</a:t>
                  </a:r>
                  <a:endParaRPr lang="nl-NL" sz="2400">
                    <a:solidFill>
                      <a:schemeClr val="hlink"/>
                    </a:solidFill>
                    <a:latin typeface="Courier New" pitchFamily="-105" charset="0"/>
                    <a:ea typeface="MS Mincho" pitchFamily="49" charset="-128"/>
                    <a:cs typeface="MS Mincho" pitchFamily="49" charset="-128"/>
                  </a:endParaRPr>
                </a:p>
              </p:txBody>
            </p:sp>
            <p:sp>
              <p:nvSpPr>
                <p:cNvPr id="291891" name="Rectangle 27"/>
                <p:cNvSpPr>
                  <a:spLocks noChangeArrowheads="1"/>
                </p:cNvSpPr>
                <p:nvPr/>
              </p:nvSpPr>
              <p:spPr bwMode="auto">
                <a:xfrm>
                  <a:off x="1380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0" name="Group 28"/>
              <p:cNvGrpSpPr>
                <a:grpSpLocks/>
              </p:cNvGrpSpPr>
              <p:nvPr/>
            </p:nvGrpSpPr>
            <p:grpSpPr bwMode="auto">
              <a:xfrm>
                <a:off x="2156" y="1075"/>
                <a:ext cx="776" cy="461"/>
                <a:chOff x="2156" y="1075"/>
                <a:chExt cx="776" cy="461"/>
              </a:xfrm>
            </p:grpSpPr>
            <p:sp>
              <p:nvSpPr>
                <p:cNvPr id="291888" name="Rectangle 29"/>
                <p:cNvSpPr>
                  <a:spLocks noChangeArrowheads="1"/>
                </p:cNvSpPr>
                <p:nvPr/>
              </p:nvSpPr>
              <p:spPr bwMode="auto">
                <a:xfrm>
                  <a:off x="2184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65.3</a:t>
                  </a:r>
                  <a:endParaRPr lang="nl-NL" sz="100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1889" name="Rectangle 30"/>
                <p:cNvSpPr>
                  <a:spLocks noChangeArrowheads="1"/>
                </p:cNvSpPr>
                <p:nvPr/>
              </p:nvSpPr>
              <p:spPr bwMode="auto">
                <a:xfrm>
                  <a:off x="2156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31"/>
              <p:cNvGrpSpPr>
                <a:grpSpLocks/>
              </p:cNvGrpSpPr>
              <p:nvPr/>
            </p:nvGrpSpPr>
            <p:grpSpPr bwMode="auto">
              <a:xfrm>
                <a:off x="2932" y="1075"/>
                <a:ext cx="776" cy="461"/>
                <a:chOff x="2932" y="1075"/>
                <a:chExt cx="776" cy="461"/>
              </a:xfrm>
            </p:grpSpPr>
            <p:sp>
              <p:nvSpPr>
                <p:cNvPr id="291886" name="Rectangle 32"/>
                <p:cNvSpPr>
                  <a:spLocks noChangeArrowheads="1"/>
                </p:cNvSpPr>
                <p:nvPr/>
              </p:nvSpPr>
              <p:spPr bwMode="auto">
                <a:xfrm>
                  <a:off x="2960" y="1075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73.1</a:t>
                  </a:r>
                  <a:endParaRPr lang="nl-NL" sz="2400" b="0">
                    <a:solidFill>
                      <a:schemeClr val="hlink"/>
                    </a:solidFill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solidFill>
                      <a:schemeClr val="hlink"/>
                    </a:solidFill>
                    <a:latin typeface="Times New Roman" pitchFamily="-105" charset="0"/>
                  </a:endParaRPr>
                </a:p>
              </p:txBody>
            </p:sp>
            <p:sp>
              <p:nvSpPr>
                <p:cNvPr id="291887" name="Rectangle 33"/>
                <p:cNvSpPr>
                  <a:spLocks noChangeArrowheads="1"/>
                </p:cNvSpPr>
                <p:nvPr/>
              </p:nvSpPr>
              <p:spPr bwMode="auto">
                <a:xfrm>
                  <a:off x="2932" y="1075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2" name="Group 34"/>
              <p:cNvGrpSpPr>
                <a:grpSpLocks/>
              </p:cNvGrpSpPr>
              <p:nvPr/>
            </p:nvGrpSpPr>
            <p:grpSpPr bwMode="auto">
              <a:xfrm>
                <a:off x="0" y="1536"/>
                <a:ext cx="1380" cy="461"/>
                <a:chOff x="0" y="1536"/>
                <a:chExt cx="1380" cy="461"/>
              </a:xfrm>
            </p:grpSpPr>
            <p:sp>
              <p:nvSpPr>
                <p:cNvPr id="291884" name="Rectangle 35"/>
                <p:cNvSpPr>
                  <a:spLocks noChangeArrowheads="1"/>
                </p:cNvSpPr>
                <p:nvPr/>
              </p:nvSpPr>
              <p:spPr bwMode="auto">
                <a:xfrm>
                  <a:off x="28" y="1536"/>
                  <a:ext cx="1324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GRAMMATICAL     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1885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1536"/>
                  <a:ext cx="1380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37"/>
              <p:cNvGrpSpPr>
                <a:grpSpLocks/>
              </p:cNvGrpSpPr>
              <p:nvPr/>
            </p:nvGrpSpPr>
            <p:grpSpPr bwMode="auto">
              <a:xfrm>
                <a:off x="1380" y="1536"/>
                <a:ext cx="776" cy="461"/>
                <a:chOff x="1380" y="1536"/>
                <a:chExt cx="776" cy="461"/>
              </a:xfrm>
            </p:grpSpPr>
            <p:sp>
              <p:nvSpPr>
                <p:cNvPr id="291882" name="Rectangle 38"/>
                <p:cNvSpPr>
                  <a:spLocks noChangeArrowheads="1"/>
                </p:cNvSpPr>
                <p:nvPr/>
              </p:nvSpPr>
              <p:spPr bwMode="auto">
                <a:xfrm>
                  <a:off x="1408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16.0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1883" name="Rectangle 39"/>
                <p:cNvSpPr>
                  <a:spLocks noChangeArrowheads="1"/>
                </p:cNvSpPr>
                <p:nvPr/>
              </p:nvSpPr>
              <p:spPr bwMode="auto">
                <a:xfrm>
                  <a:off x="1380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" name="Group 40"/>
              <p:cNvGrpSpPr>
                <a:grpSpLocks/>
              </p:cNvGrpSpPr>
              <p:nvPr/>
            </p:nvGrpSpPr>
            <p:grpSpPr bwMode="auto">
              <a:xfrm>
                <a:off x="2156" y="1536"/>
                <a:ext cx="776" cy="461"/>
                <a:chOff x="2156" y="1536"/>
                <a:chExt cx="776" cy="461"/>
              </a:xfrm>
            </p:grpSpPr>
            <p:sp>
              <p:nvSpPr>
                <p:cNvPr id="291880" name="Rectangle 41"/>
                <p:cNvSpPr>
                  <a:spLocks noChangeArrowheads="1"/>
                </p:cNvSpPr>
                <p:nvPr/>
              </p:nvSpPr>
              <p:spPr bwMode="auto">
                <a:xfrm>
                  <a:off x="2184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34.7</a:t>
                  </a:r>
                  <a:endParaRPr lang="nl-NL" sz="1000" b="0">
                    <a:latin typeface="Courier New" pitchFamily="-105" charset="0"/>
                    <a:ea typeface="Courier New" pitchFamily="-105" charset="0"/>
                    <a:cs typeface="Courier New" pitchFamily="-105" charset="0"/>
                  </a:endParaRPr>
                </a:p>
                <a:p>
                  <a:endParaRPr lang="nl-NL" sz="2400" b="0">
                    <a:latin typeface="Times New Roman" pitchFamily="-105" charset="0"/>
                  </a:endParaRPr>
                </a:p>
              </p:txBody>
            </p:sp>
            <p:sp>
              <p:nvSpPr>
                <p:cNvPr id="291881" name="Rectangle 42"/>
                <p:cNvSpPr>
                  <a:spLocks noChangeArrowheads="1"/>
                </p:cNvSpPr>
                <p:nvPr/>
              </p:nvSpPr>
              <p:spPr bwMode="auto">
                <a:xfrm>
                  <a:off x="2156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43"/>
              <p:cNvGrpSpPr>
                <a:grpSpLocks/>
              </p:cNvGrpSpPr>
              <p:nvPr/>
            </p:nvGrpSpPr>
            <p:grpSpPr bwMode="auto">
              <a:xfrm>
                <a:off x="2932" y="1536"/>
                <a:ext cx="776" cy="461"/>
                <a:chOff x="2932" y="1536"/>
                <a:chExt cx="776" cy="461"/>
              </a:xfrm>
            </p:grpSpPr>
            <p:sp>
              <p:nvSpPr>
                <p:cNvPr id="291878" name="Rectangle 44"/>
                <p:cNvSpPr>
                  <a:spLocks noChangeArrowheads="1"/>
                </p:cNvSpPr>
                <p:nvPr/>
              </p:nvSpPr>
              <p:spPr bwMode="auto">
                <a:xfrm>
                  <a:off x="2960" y="1536"/>
                  <a:ext cx="720" cy="4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1" hangingPunct="1"/>
                  <a:r>
                    <a:rPr lang="en-GB" sz="2400">
                      <a:solidFill>
                        <a:schemeClr val="hlink"/>
                      </a:solidFill>
                      <a:latin typeface="Courier New" pitchFamily="-105" charset="0"/>
                      <a:ea typeface="MS Mincho" pitchFamily="49" charset="-128"/>
                      <a:cs typeface="MS Mincho" pitchFamily="49" charset="-128"/>
                    </a:rPr>
                    <a:t>26.9</a:t>
                  </a:r>
                  <a:endParaRPr lang="nl-NL" sz="2400">
                    <a:solidFill>
                      <a:schemeClr val="hlink"/>
                    </a:solidFill>
                    <a:latin typeface="Courier New" pitchFamily="-105" charset="0"/>
                    <a:ea typeface="MS Mincho" pitchFamily="49" charset="-128"/>
                    <a:cs typeface="MS Mincho" pitchFamily="49" charset="-128"/>
                  </a:endParaRPr>
                </a:p>
              </p:txBody>
            </p:sp>
            <p:sp>
              <p:nvSpPr>
                <p:cNvPr id="291879" name="Rectangle 45"/>
                <p:cNvSpPr>
                  <a:spLocks noChangeArrowheads="1"/>
                </p:cNvSpPr>
                <p:nvPr/>
              </p:nvSpPr>
              <p:spPr bwMode="auto">
                <a:xfrm>
                  <a:off x="2932" y="1536"/>
                  <a:ext cx="776" cy="46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91865" name="Rectangle 46"/>
            <p:cNvSpPr>
              <a:spLocks noChangeArrowheads="1"/>
            </p:cNvSpPr>
            <p:nvPr/>
          </p:nvSpPr>
          <p:spPr bwMode="auto">
            <a:xfrm>
              <a:off x="-3" y="611"/>
              <a:ext cx="3714" cy="1389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1851" name="Text Box 47"/>
          <p:cNvSpPr txBox="1">
            <a:spLocks noChangeArrowheads="1"/>
          </p:cNvSpPr>
          <p:nvPr/>
        </p:nvSpPr>
        <p:spPr bwMode="auto">
          <a:xfrm>
            <a:off x="4614863" y="1916113"/>
            <a:ext cx="4746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&gt;</a:t>
            </a:r>
          </a:p>
        </p:txBody>
      </p:sp>
      <p:sp>
        <p:nvSpPr>
          <p:cNvPr id="291852" name="Text Box 48"/>
          <p:cNvSpPr txBox="1">
            <a:spLocks noChangeArrowheads="1"/>
          </p:cNvSpPr>
          <p:nvPr/>
        </p:nvSpPr>
        <p:spPr bwMode="auto">
          <a:xfrm>
            <a:off x="5867400" y="1916113"/>
            <a:ext cx="47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>
                <a:solidFill>
                  <a:schemeClr val="folHlink"/>
                </a:solidFill>
              </a:rPr>
              <a:t>&gt;</a:t>
            </a:r>
          </a:p>
        </p:txBody>
      </p:sp>
      <p:sp>
        <p:nvSpPr>
          <p:cNvPr id="291853" name="Line 49"/>
          <p:cNvSpPr>
            <a:spLocks noChangeShapeType="1"/>
          </p:cNvSpPr>
          <p:nvPr/>
        </p:nvSpPr>
        <p:spPr bwMode="auto">
          <a:xfrm>
            <a:off x="1512888" y="4652963"/>
            <a:ext cx="58674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1854" name="Text Box 50"/>
          <p:cNvSpPr txBox="1">
            <a:spLocks noChangeArrowheads="1"/>
          </p:cNvSpPr>
          <p:nvPr/>
        </p:nvSpPr>
        <p:spPr bwMode="auto">
          <a:xfrm>
            <a:off x="971550" y="4772025"/>
            <a:ext cx="1006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400" b="0"/>
              <a:t>lexical</a:t>
            </a:r>
          </a:p>
        </p:txBody>
      </p:sp>
      <p:sp>
        <p:nvSpPr>
          <p:cNvPr id="291855" name="Text Box 51"/>
          <p:cNvSpPr txBox="1">
            <a:spLocks noChangeArrowheads="1"/>
          </p:cNvSpPr>
          <p:nvPr/>
        </p:nvSpPr>
        <p:spPr bwMode="auto">
          <a:xfrm>
            <a:off x="4572000" y="4894263"/>
            <a:ext cx="3116263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000">
                <a:solidFill>
                  <a:schemeClr val="hlink"/>
                </a:solidFill>
              </a:rPr>
              <a:t>Large, open categories</a:t>
            </a:r>
            <a:endParaRPr lang="en-US" sz="2000">
              <a:solidFill>
                <a:schemeClr val="hlink"/>
              </a:solidFill>
            </a:endParaRPr>
          </a:p>
        </p:txBody>
      </p:sp>
      <p:sp>
        <p:nvSpPr>
          <p:cNvPr id="291856" name="Text Box 52"/>
          <p:cNvSpPr txBox="1">
            <a:spLocks noChangeArrowheads="1"/>
          </p:cNvSpPr>
          <p:nvPr/>
        </p:nvSpPr>
        <p:spPr bwMode="auto">
          <a:xfrm>
            <a:off x="944563" y="5851525"/>
            <a:ext cx="1836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400" b="0"/>
              <a:t>grammatical</a:t>
            </a:r>
          </a:p>
        </p:txBody>
      </p:sp>
      <p:sp>
        <p:nvSpPr>
          <p:cNvPr id="291857" name="Line 53"/>
          <p:cNvSpPr>
            <a:spLocks noChangeShapeType="1"/>
          </p:cNvSpPr>
          <p:nvPr/>
        </p:nvSpPr>
        <p:spPr bwMode="auto">
          <a:xfrm>
            <a:off x="3563938" y="5497513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1858" name="Text Box 54"/>
          <p:cNvSpPr txBox="1">
            <a:spLocks noChangeArrowheads="1"/>
          </p:cNvSpPr>
          <p:nvPr/>
        </p:nvSpPr>
        <p:spPr bwMode="auto">
          <a:xfrm>
            <a:off x="4572000" y="5648325"/>
            <a:ext cx="4357688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000">
                <a:solidFill>
                  <a:schemeClr val="hlink"/>
                </a:solidFill>
              </a:rPr>
              <a:t>Limited: small, closed categories</a:t>
            </a:r>
            <a:endParaRPr lang="en-US" sz="2000">
              <a:solidFill>
                <a:schemeClr val="hlink"/>
              </a:solidFill>
            </a:endParaRPr>
          </a:p>
        </p:txBody>
      </p:sp>
      <p:sp>
        <p:nvSpPr>
          <p:cNvPr id="291859" name="Line 55"/>
          <p:cNvSpPr>
            <a:spLocks noChangeShapeType="1"/>
          </p:cNvSpPr>
          <p:nvPr/>
        </p:nvSpPr>
        <p:spPr bwMode="auto">
          <a:xfrm>
            <a:off x="1547813" y="5734050"/>
            <a:ext cx="93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1860" name="Line 56"/>
          <p:cNvSpPr>
            <a:spLocks noChangeShapeType="1"/>
          </p:cNvSpPr>
          <p:nvPr/>
        </p:nvSpPr>
        <p:spPr bwMode="auto">
          <a:xfrm>
            <a:off x="2484438" y="5734050"/>
            <a:ext cx="935037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1861" name="Text Box 57"/>
          <p:cNvSpPr txBox="1">
            <a:spLocks noChangeArrowheads="1"/>
          </p:cNvSpPr>
          <p:nvPr/>
        </p:nvSpPr>
        <p:spPr bwMode="auto">
          <a:xfrm>
            <a:off x="4551363" y="6108700"/>
            <a:ext cx="43140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u="sng" dirty="0" smtClean="0">
                <a:solidFill>
                  <a:schemeClr val="folHlink"/>
                </a:solidFill>
              </a:rPr>
              <a:t>Stopped </a:t>
            </a:r>
            <a:r>
              <a:rPr lang="en-GB" u="sng" dirty="0" smtClean="0">
                <a:solidFill>
                  <a:schemeClr val="folHlink"/>
                </a:solidFill>
              </a:rPr>
              <a:t>if</a:t>
            </a:r>
            <a:r>
              <a:rPr lang="en-GB" u="sng" dirty="0" smtClean="0">
                <a:solidFill>
                  <a:schemeClr val="folHlink"/>
                </a:solidFill>
              </a:rPr>
              <a:t> ‘unsuitable’ for grammar</a:t>
            </a:r>
            <a:endParaRPr lang="en-US" u="sng" dirty="0">
              <a:solidFill>
                <a:schemeClr val="folHlink"/>
              </a:solidFill>
            </a:endParaRPr>
          </a:p>
        </p:txBody>
      </p:sp>
      <p:sp>
        <p:nvSpPr>
          <p:cNvPr id="291862" name="AutoShape 58"/>
          <p:cNvSpPr>
            <a:spLocks noChangeArrowheads="1"/>
          </p:cNvSpPr>
          <p:nvPr/>
        </p:nvSpPr>
        <p:spPr bwMode="auto">
          <a:xfrm>
            <a:off x="3995738" y="5805488"/>
            <a:ext cx="576262" cy="576262"/>
          </a:xfrm>
          <a:prstGeom prst="curvedRightArrow">
            <a:avLst>
              <a:gd name="adj1" fmla="val 20000"/>
              <a:gd name="adj2" fmla="val 40000"/>
              <a:gd name="adj3" fmla="val 3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1863" name="Text Box 59"/>
          <p:cNvSpPr txBox="1">
            <a:spLocks noChangeArrowheads="1"/>
          </p:cNvSpPr>
          <p:nvPr/>
        </p:nvSpPr>
        <p:spPr bwMode="auto">
          <a:xfrm>
            <a:off x="7796213" y="2898775"/>
            <a:ext cx="60166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9600">
                <a:solidFill>
                  <a:schemeClr val="hlink"/>
                </a:solidFill>
              </a:rPr>
              <a:t>!</a:t>
            </a:r>
            <a:endParaRPr lang="nl-NL" sz="96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928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19C8299-4972-3A48-BFA7-F996F0726626}" type="slidenum">
              <a:rPr lang="en-US" smtClean="0"/>
              <a:pPr/>
              <a:t>272</a:t>
            </a:fld>
            <a:endParaRPr lang="en-US" smtClean="0"/>
          </a:p>
        </p:txBody>
      </p:sp>
      <p:sp>
        <p:nvSpPr>
          <p:cNvPr id="292868" name="Rectangle 2"/>
          <p:cNvSpPr>
            <a:spLocks noChangeArrowheads="1"/>
          </p:cNvSpPr>
          <p:nvPr/>
        </p:nvSpPr>
        <p:spPr bwMode="auto">
          <a:xfrm>
            <a:off x="3175" y="26988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2869" name="Rectangle 3"/>
          <p:cNvSpPr>
            <a:spLocks noChangeArrowheads="1"/>
          </p:cNvSpPr>
          <p:nvPr/>
        </p:nvSpPr>
        <p:spPr bwMode="auto">
          <a:xfrm>
            <a:off x="3175" y="147638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2870" name="Rectangle 4"/>
          <p:cNvSpPr>
            <a:spLocks noChangeArrowheads="1"/>
          </p:cNvSpPr>
          <p:nvPr/>
        </p:nvSpPr>
        <p:spPr bwMode="auto">
          <a:xfrm>
            <a:off x="3175" y="6070600"/>
            <a:ext cx="9144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2871" name="Rectangle 5"/>
          <p:cNvSpPr>
            <a:spLocks noChangeArrowheads="1"/>
          </p:cNvSpPr>
          <p:nvPr/>
        </p:nvSpPr>
        <p:spPr bwMode="auto">
          <a:xfrm>
            <a:off x="3175" y="346075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2872" name="Rectangle 6"/>
          <p:cNvSpPr>
            <a:spLocks noChangeArrowheads="1"/>
          </p:cNvSpPr>
          <p:nvPr/>
        </p:nvSpPr>
        <p:spPr bwMode="auto">
          <a:xfrm>
            <a:off x="3175" y="587216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2873" name="Rectangle 7"/>
          <p:cNvSpPr>
            <a:spLocks noChangeArrowheads="1"/>
          </p:cNvSpPr>
          <p:nvPr/>
        </p:nvSpPr>
        <p:spPr bwMode="auto">
          <a:xfrm>
            <a:off x="3175" y="13335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2874" name="Rectangle 8"/>
          <p:cNvSpPr>
            <a:spLocks noChangeArrowheads="1"/>
          </p:cNvSpPr>
          <p:nvPr/>
        </p:nvSpPr>
        <p:spPr bwMode="auto">
          <a:xfrm>
            <a:off x="3175" y="5992813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2875" name="Text Box 9"/>
          <p:cNvSpPr txBox="1">
            <a:spLocks noChangeArrowheads="1"/>
          </p:cNvSpPr>
          <p:nvPr/>
        </p:nvSpPr>
        <p:spPr bwMode="auto">
          <a:xfrm>
            <a:off x="1368425" y="1019175"/>
            <a:ext cx="5364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4000" b="0">
                <a:solidFill>
                  <a:schemeClr val="tx2"/>
                </a:solidFill>
              </a:rPr>
              <a:t>Stability across dialects</a:t>
            </a:r>
            <a:endParaRPr lang="nl-NL" sz="4000" b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9389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89544A-E644-5D46-815A-2BF698C553AD}" type="slidenum">
              <a:rPr lang="en-US" smtClean="0"/>
              <a:pPr/>
              <a:t>273</a:t>
            </a:fld>
            <a:endParaRPr lang="en-US" smtClean="0"/>
          </a:p>
        </p:txBody>
      </p:sp>
      <p:sp>
        <p:nvSpPr>
          <p:cNvPr id="293892" name="Rectangle 2"/>
          <p:cNvSpPr>
            <a:spLocks noChangeArrowheads="1"/>
          </p:cNvSpPr>
          <p:nvPr/>
        </p:nvSpPr>
        <p:spPr bwMode="auto">
          <a:xfrm>
            <a:off x="3175" y="26988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3893" name="Rectangle 3"/>
          <p:cNvSpPr>
            <a:spLocks noChangeArrowheads="1"/>
          </p:cNvSpPr>
          <p:nvPr/>
        </p:nvSpPr>
        <p:spPr bwMode="auto">
          <a:xfrm>
            <a:off x="3175" y="147638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3894" name="Rectangle 4"/>
          <p:cNvSpPr>
            <a:spLocks noChangeArrowheads="1"/>
          </p:cNvSpPr>
          <p:nvPr/>
        </p:nvSpPr>
        <p:spPr bwMode="auto">
          <a:xfrm>
            <a:off x="3175" y="6070600"/>
            <a:ext cx="9144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3895" name="Rectangle 5"/>
          <p:cNvSpPr>
            <a:spLocks noChangeArrowheads="1"/>
          </p:cNvSpPr>
          <p:nvPr/>
        </p:nvSpPr>
        <p:spPr bwMode="auto">
          <a:xfrm>
            <a:off x="3175" y="346075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3896" name="Rectangle 6"/>
          <p:cNvSpPr>
            <a:spLocks noChangeArrowheads="1"/>
          </p:cNvSpPr>
          <p:nvPr/>
        </p:nvSpPr>
        <p:spPr bwMode="auto">
          <a:xfrm>
            <a:off x="3175" y="587216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3897" name="Rectangle 7"/>
          <p:cNvSpPr>
            <a:spLocks noChangeArrowheads="1"/>
          </p:cNvSpPr>
          <p:nvPr/>
        </p:nvSpPr>
        <p:spPr bwMode="auto">
          <a:xfrm>
            <a:off x="3175" y="13335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3898" name="Rectangle 8"/>
          <p:cNvSpPr>
            <a:spLocks noChangeArrowheads="1"/>
          </p:cNvSpPr>
          <p:nvPr/>
        </p:nvSpPr>
        <p:spPr bwMode="auto">
          <a:xfrm>
            <a:off x="3175" y="5992813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3899" name="Text Box 9"/>
          <p:cNvSpPr txBox="1">
            <a:spLocks noChangeArrowheads="1"/>
          </p:cNvSpPr>
          <p:nvPr/>
        </p:nvSpPr>
        <p:spPr bwMode="auto">
          <a:xfrm>
            <a:off x="1368425" y="1019175"/>
            <a:ext cx="5364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4000" b="0">
                <a:solidFill>
                  <a:schemeClr val="tx2"/>
                </a:solidFill>
              </a:rPr>
              <a:t>Stability across dialects</a:t>
            </a:r>
            <a:endParaRPr lang="nl-NL" sz="4000" b="0">
              <a:solidFill>
                <a:schemeClr val="tx2"/>
              </a:solidFill>
            </a:endParaRPr>
          </a:p>
        </p:txBody>
      </p:sp>
      <p:sp>
        <p:nvSpPr>
          <p:cNvPr id="293900" name="Text Box 12"/>
          <p:cNvSpPr txBox="1">
            <a:spLocks noChangeArrowheads="1"/>
          </p:cNvSpPr>
          <p:nvPr/>
        </p:nvSpPr>
        <p:spPr bwMode="auto">
          <a:xfrm>
            <a:off x="1042988" y="2708275"/>
            <a:ext cx="1501775" cy="20526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u="sng">
                <a:solidFill>
                  <a:srgbClr val="FF0000"/>
                </a:solidFill>
              </a:rPr>
              <a:t>QUECHUA:</a:t>
            </a:r>
            <a:r>
              <a:rPr lang="en-GB">
                <a:solidFill>
                  <a:srgbClr val="FF0000"/>
                </a:solidFill>
              </a:rPr>
              <a:t/>
            </a:r>
            <a:br>
              <a:rPr lang="en-GB">
                <a:solidFill>
                  <a:srgbClr val="FF0000"/>
                </a:solidFill>
              </a:rPr>
            </a:br>
            <a:endParaRPr lang="en-GB">
              <a:solidFill>
                <a:srgbClr val="FF0000"/>
              </a:solidFill>
            </a:endParaRPr>
          </a:p>
          <a:p>
            <a:pPr algn="ctr"/>
            <a:r>
              <a:rPr lang="en-GB">
                <a:solidFill>
                  <a:srgbClr val="FF0000"/>
                </a:solidFill>
              </a:rPr>
              <a:t>IMBABURA</a:t>
            </a:r>
          </a:p>
          <a:p>
            <a:pPr algn="ctr"/>
            <a:r>
              <a:rPr lang="en-GB">
                <a:solidFill>
                  <a:srgbClr val="FF0000"/>
                </a:solidFill>
              </a:rPr>
              <a:t>(Ecuador)</a:t>
            </a:r>
          </a:p>
          <a:p>
            <a:pPr algn="ctr"/>
            <a:endParaRPr lang="en-GB">
              <a:solidFill>
                <a:srgbClr val="FF0000"/>
              </a:solidFill>
            </a:endParaRPr>
          </a:p>
          <a:p>
            <a:pPr algn="ctr"/>
            <a:r>
              <a:rPr lang="en-GB">
                <a:solidFill>
                  <a:srgbClr val="FF0000"/>
                </a:solidFill>
              </a:rPr>
              <a:t>BOLIVAR</a:t>
            </a:r>
          </a:p>
          <a:p>
            <a:pPr algn="ctr"/>
            <a:r>
              <a:rPr lang="en-GB">
                <a:solidFill>
                  <a:srgbClr val="FF0000"/>
                </a:solidFill>
              </a:rPr>
              <a:t>(Peru)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9491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531BA9-7AD4-2E4A-887D-7E32497D9E5D}" type="slidenum">
              <a:rPr lang="en-US" smtClean="0"/>
              <a:pPr/>
              <a:t>274</a:t>
            </a:fld>
            <a:endParaRPr lang="en-US" smtClean="0"/>
          </a:p>
        </p:txBody>
      </p:sp>
      <p:sp>
        <p:nvSpPr>
          <p:cNvPr id="294916" name="Rectangle 2"/>
          <p:cNvSpPr>
            <a:spLocks noChangeArrowheads="1"/>
          </p:cNvSpPr>
          <p:nvPr/>
        </p:nvSpPr>
        <p:spPr bwMode="auto">
          <a:xfrm>
            <a:off x="3175" y="26988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4917" name="Rectangle 3"/>
          <p:cNvSpPr>
            <a:spLocks noChangeArrowheads="1"/>
          </p:cNvSpPr>
          <p:nvPr/>
        </p:nvSpPr>
        <p:spPr bwMode="auto">
          <a:xfrm>
            <a:off x="3175" y="147638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4918" name="Rectangle 4"/>
          <p:cNvSpPr>
            <a:spLocks noChangeArrowheads="1"/>
          </p:cNvSpPr>
          <p:nvPr/>
        </p:nvSpPr>
        <p:spPr bwMode="auto">
          <a:xfrm>
            <a:off x="3175" y="6070600"/>
            <a:ext cx="9144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4919" name="Rectangle 5"/>
          <p:cNvSpPr>
            <a:spLocks noChangeArrowheads="1"/>
          </p:cNvSpPr>
          <p:nvPr/>
        </p:nvSpPr>
        <p:spPr bwMode="auto">
          <a:xfrm>
            <a:off x="3175" y="346075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4920" name="Rectangle 6"/>
          <p:cNvSpPr>
            <a:spLocks noChangeArrowheads="1"/>
          </p:cNvSpPr>
          <p:nvPr/>
        </p:nvSpPr>
        <p:spPr bwMode="auto">
          <a:xfrm>
            <a:off x="3175" y="587216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4921" name="Rectangle 7"/>
          <p:cNvSpPr>
            <a:spLocks noChangeArrowheads="1"/>
          </p:cNvSpPr>
          <p:nvPr/>
        </p:nvSpPr>
        <p:spPr bwMode="auto">
          <a:xfrm>
            <a:off x="3175" y="13335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4922" name="Rectangle 8"/>
          <p:cNvSpPr>
            <a:spLocks noChangeArrowheads="1"/>
          </p:cNvSpPr>
          <p:nvPr/>
        </p:nvSpPr>
        <p:spPr bwMode="auto">
          <a:xfrm>
            <a:off x="3175" y="5992813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4923" name="Text Box 9"/>
          <p:cNvSpPr txBox="1">
            <a:spLocks noChangeArrowheads="1"/>
          </p:cNvSpPr>
          <p:nvPr/>
        </p:nvSpPr>
        <p:spPr bwMode="auto">
          <a:xfrm>
            <a:off x="1368425" y="1019175"/>
            <a:ext cx="5364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4000" b="0">
                <a:solidFill>
                  <a:schemeClr val="tx2"/>
                </a:solidFill>
              </a:rPr>
              <a:t>Stability across dialects</a:t>
            </a:r>
            <a:endParaRPr lang="nl-NL" sz="4000" b="0">
              <a:solidFill>
                <a:schemeClr val="tx2"/>
              </a:solidFill>
            </a:endParaRPr>
          </a:p>
        </p:txBody>
      </p:sp>
      <p:sp>
        <p:nvSpPr>
          <p:cNvPr id="294924" name="Text Box 11"/>
          <p:cNvSpPr txBox="1">
            <a:spLocks noChangeArrowheads="1"/>
          </p:cNvSpPr>
          <p:nvPr/>
        </p:nvSpPr>
        <p:spPr bwMode="auto">
          <a:xfrm>
            <a:off x="3490913" y="2708275"/>
            <a:ext cx="2192337" cy="20526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GB" u="sng">
                <a:solidFill>
                  <a:srgbClr val="10D419"/>
                </a:solidFill>
              </a:rPr>
              <a:t>GUARANI:</a:t>
            </a:r>
            <a:r>
              <a:rPr lang="en-GB">
                <a:solidFill>
                  <a:srgbClr val="10D419"/>
                </a:solidFill>
              </a:rPr>
              <a:t/>
            </a:r>
            <a:br>
              <a:rPr lang="en-GB">
                <a:solidFill>
                  <a:srgbClr val="10D419"/>
                </a:solidFill>
              </a:rPr>
            </a:br>
            <a:endParaRPr lang="en-GB">
              <a:solidFill>
                <a:srgbClr val="10D419"/>
              </a:solidFill>
            </a:endParaRPr>
          </a:p>
          <a:p>
            <a:pPr algn="ctr"/>
            <a:r>
              <a:rPr lang="en-GB">
                <a:solidFill>
                  <a:srgbClr val="10D419"/>
                </a:solidFill>
              </a:rPr>
              <a:t>CITY</a:t>
            </a:r>
          </a:p>
          <a:p>
            <a:pPr algn="ctr"/>
            <a:r>
              <a:rPr lang="en-GB">
                <a:solidFill>
                  <a:srgbClr val="10D419"/>
                </a:solidFill>
              </a:rPr>
              <a:t>(Asunción)</a:t>
            </a:r>
          </a:p>
          <a:p>
            <a:pPr algn="ctr"/>
            <a:endParaRPr lang="en-GB">
              <a:solidFill>
                <a:srgbClr val="10D419"/>
              </a:solidFill>
            </a:endParaRPr>
          </a:p>
          <a:p>
            <a:pPr algn="ctr"/>
            <a:r>
              <a:rPr lang="en-GB">
                <a:solidFill>
                  <a:srgbClr val="10D419"/>
                </a:solidFill>
              </a:rPr>
              <a:t>RURAL</a:t>
            </a:r>
          </a:p>
          <a:p>
            <a:pPr algn="ctr"/>
            <a:r>
              <a:rPr lang="en-GB">
                <a:solidFill>
                  <a:srgbClr val="10D419"/>
                </a:solidFill>
              </a:rPr>
              <a:t>(several villages)</a:t>
            </a:r>
            <a:endParaRPr lang="en-US">
              <a:solidFill>
                <a:srgbClr val="10D419"/>
              </a:solidFill>
            </a:endParaRPr>
          </a:p>
        </p:txBody>
      </p:sp>
      <p:sp>
        <p:nvSpPr>
          <p:cNvPr id="294925" name="Text Box 12"/>
          <p:cNvSpPr txBox="1">
            <a:spLocks noChangeArrowheads="1"/>
          </p:cNvSpPr>
          <p:nvPr/>
        </p:nvSpPr>
        <p:spPr bwMode="auto">
          <a:xfrm>
            <a:off x="1042988" y="2708275"/>
            <a:ext cx="1501775" cy="15033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u="sng">
                <a:solidFill>
                  <a:srgbClr val="FF0000"/>
                </a:solidFill>
              </a:rPr>
              <a:t>QUECHUA:</a:t>
            </a:r>
            <a:r>
              <a:rPr lang="en-GB">
                <a:solidFill>
                  <a:srgbClr val="FF0000"/>
                </a:solidFill>
              </a:rPr>
              <a:t/>
            </a:r>
            <a:br>
              <a:rPr lang="en-GB">
                <a:solidFill>
                  <a:srgbClr val="FF0000"/>
                </a:solidFill>
              </a:rPr>
            </a:br>
            <a:endParaRPr lang="en-GB">
              <a:solidFill>
                <a:srgbClr val="FF0000"/>
              </a:solidFill>
            </a:endParaRPr>
          </a:p>
          <a:p>
            <a:r>
              <a:rPr lang="en-GB">
                <a:solidFill>
                  <a:srgbClr val="FF0000"/>
                </a:solidFill>
              </a:rPr>
              <a:t>IMBABURA</a:t>
            </a:r>
          </a:p>
          <a:p>
            <a:endParaRPr lang="en-GB">
              <a:solidFill>
                <a:srgbClr val="FF0000"/>
              </a:solidFill>
            </a:endParaRPr>
          </a:p>
          <a:p>
            <a:r>
              <a:rPr lang="en-GB">
                <a:solidFill>
                  <a:srgbClr val="FF0000"/>
                </a:solidFill>
              </a:rPr>
              <a:t>BOLIVAR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9593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9ED57F-2BE7-E948-83DA-0FAFBA1925C6}" type="slidenum">
              <a:rPr lang="en-US" smtClean="0"/>
              <a:pPr/>
              <a:t>275</a:t>
            </a:fld>
            <a:endParaRPr lang="en-US" smtClean="0"/>
          </a:p>
        </p:txBody>
      </p:sp>
      <p:sp>
        <p:nvSpPr>
          <p:cNvPr id="295940" name="Rectangle 2"/>
          <p:cNvSpPr>
            <a:spLocks noChangeArrowheads="1"/>
          </p:cNvSpPr>
          <p:nvPr/>
        </p:nvSpPr>
        <p:spPr bwMode="auto">
          <a:xfrm>
            <a:off x="3175" y="26988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5941" name="Rectangle 3"/>
          <p:cNvSpPr>
            <a:spLocks noChangeArrowheads="1"/>
          </p:cNvSpPr>
          <p:nvPr/>
        </p:nvSpPr>
        <p:spPr bwMode="auto">
          <a:xfrm>
            <a:off x="3175" y="147638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5942" name="Rectangle 4"/>
          <p:cNvSpPr>
            <a:spLocks noChangeArrowheads="1"/>
          </p:cNvSpPr>
          <p:nvPr/>
        </p:nvSpPr>
        <p:spPr bwMode="auto">
          <a:xfrm>
            <a:off x="3175" y="6070600"/>
            <a:ext cx="9144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5943" name="Rectangle 5"/>
          <p:cNvSpPr>
            <a:spLocks noChangeArrowheads="1"/>
          </p:cNvSpPr>
          <p:nvPr/>
        </p:nvSpPr>
        <p:spPr bwMode="auto">
          <a:xfrm>
            <a:off x="3175" y="346075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5944" name="Rectangle 6"/>
          <p:cNvSpPr>
            <a:spLocks noChangeArrowheads="1"/>
          </p:cNvSpPr>
          <p:nvPr/>
        </p:nvSpPr>
        <p:spPr bwMode="auto">
          <a:xfrm>
            <a:off x="3175" y="587216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5945" name="Rectangle 7"/>
          <p:cNvSpPr>
            <a:spLocks noChangeArrowheads="1"/>
          </p:cNvSpPr>
          <p:nvPr/>
        </p:nvSpPr>
        <p:spPr bwMode="auto">
          <a:xfrm>
            <a:off x="3175" y="13335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5946" name="Rectangle 8"/>
          <p:cNvSpPr>
            <a:spLocks noChangeArrowheads="1"/>
          </p:cNvSpPr>
          <p:nvPr/>
        </p:nvSpPr>
        <p:spPr bwMode="auto">
          <a:xfrm>
            <a:off x="3175" y="5992813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5947" name="Text Box 9"/>
          <p:cNvSpPr txBox="1">
            <a:spLocks noChangeArrowheads="1"/>
          </p:cNvSpPr>
          <p:nvPr/>
        </p:nvSpPr>
        <p:spPr bwMode="auto">
          <a:xfrm>
            <a:off x="1368425" y="1019175"/>
            <a:ext cx="5364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4000" b="0">
                <a:solidFill>
                  <a:schemeClr val="tx2"/>
                </a:solidFill>
              </a:rPr>
              <a:t>Stability across dialects</a:t>
            </a:r>
            <a:endParaRPr lang="nl-NL" sz="4000" b="0">
              <a:solidFill>
                <a:schemeClr val="tx2"/>
              </a:solidFill>
            </a:endParaRPr>
          </a:p>
        </p:txBody>
      </p:sp>
      <p:sp>
        <p:nvSpPr>
          <p:cNvPr id="295948" name="Text Box 10"/>
          <p:cNvSpPr txBox="1">
            <a:spLocks noChangeArrowheads="1"/>
          </p:cNvSpPr>
          <p:nvPr/>
        </p:nvSpPr>
        <p:spPr bwMode="auto">
          <a:xfrm>
            <a:off x="6659563" y="2708275"/>
            <a:ext cx="1454150" cy="15033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u="sng">
                <a:solidFill>
                  <a:schemeClr val="folHlink"/>
                </a:solidFill>
              </a:rPr>
              <a:t>OTOMI:</a:t>
            </a:r>
            <a:r>
              <a:rPr lang="en-GB">
                <a:solidFill>
                  <a:schemeClr val="folHlink"/>
                </a:solidFill>
              </a:rPr>
              <a:t/>
            </a:r>
            <a:br>
              <a:rPr lang="en-GB">
                <a:solidFill>
                  <a:schemeClr val="folHlink"/>
                </a:solidFill>
              </a:rPr>
            </a:br>
            <a:endParaRPr lang="en-GB">
              <a:solidFill>
                <a:schemeClr val="folHlink"/>
              </a:solidFill>
            </a:endParaRPr>
          </a:p>
          <a:p>
            <a:r>
              <a:rPr lang="en-GB">
                <a:solidFill>
                  <a:schemeClr val="folHlink"/>
                </a:solidFill>
              </a:rPr>
              <a:t>SANTIAGO</a:t>
            </a:r>
          </a:p>
          <a:p>
            <a:endParaRPr lang="en-GB">
              <a:solidFill>
                <a:schemeClr val="folHlink"/>
              </a:solidFill>
            </a:endParaRPr>
          </a:p>
          <a:p>
            <a:r>
              <a:rPr lang="en-GB">
                <a:solidFill>
                  <a:schemeClr val="folHlink"/>
                </a:solidFill>
              </a:rPr>
              <a:t>TOLIMAN</a:t>
            </a:r>
            <a:endParaRPr lang="en-US">
              <a:solidFill>
                <a:schemeClr val="folHlink"/>
              </a:solidFill>
            </a:endParaRPr>
          </a:p>
        </p:txBody>
      </p:sp>
      <p:sp>
        <p:nvSpPr>
          <p:cNvPr id="295949" name="Text Box 11"/>
          <p:cNvSpPr txBox="1">
            <a:spLocks noChangeArrowheads="1"/>
          </p:cNvSpPr>
          <p:nvPr/>
        </p:nvSpPr>
        <p:spPr bwMode="auto">
          <a:xfrm>
            <a:off x="3851275" y="2708275"/>
            <a:ext cx="1411288" cy="15033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u="sng">
                <a:solidFill>
                  <a:srgbClr val="10D419"/>
                </a:solidFill>
              </a:rPr>
              <a:t>GUARANI:</a:t>
            </a:r>
            <a:r>
              <a:rPr lang="en-GB">
                <a:solidFill>
                  <a:srgbClr val="10D419"/>
                </a:solidFill>
              </a:rPr>
              <a:t/>
            </a:r>
            <a:br>
              <a:rPr lang="en-GB">
                <a:solidFill>
                  <a:srgbClr val="10D419"/>
                </a:solidFill>
              </a:rPr>
            </a:br>
            <a:endParaRPr lang="en-GB">
              <a:solidFill>
                <a:srgbClr val="10D419"/>
              </a:solidFill>
            </a:endParaRPr>
          </a:p>
          <a:p>
            <a:r>
              <a:rPr lang="en-GB">
                <a:solidFill>
                  <a:srgbClr val="10D419"/>
                </a:solidFill>
              </a:rPr>
              <a:t>CITY</a:t>
            </a:r>
          </a:p>
          <a:p>
            <a:endParaRPr lang="en-GB">
              <a:solidFill>
                <a:srgbClr val="10D419"/>
              </a:solidFill>
            </a:endParaRPr>
          </a:p>
          <a:p>
            <a:r>
              <a:rPr lang="en-GB">
                <a:solidFill>
                  <a:srgbClr val="10D419"/>
                </a:solidFill>
              </a:rPr>
              <a:t>RURAL</a:t>
            </a:r>
            <a:endParaRPr lang="en-US">
              <a:solidFill>
                <a:srgbClr val="10D419"/>
              </a:solidFill>
            </a:endParaRPr>
          </a:p>
        </p:txBody>
      </p:sp>
      <p:sp>
        <p:nvSpPr>
          <p:cNvPr id="295950" name="Text Box 12"/>
          <p:cNvSpPr txBox="1">
            <a:spLocks noChangeArrowheads="1"/>
          </p:cNvSpPr>
          <p:nvPr/>
        </p:nvSpPr>
        <p:spPr bwMode="auto">
          <a:xfrm>
            <a:off x="1042988" y="2708275"/>
            <a:ext cx="1501775" cy="15033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u="sng">
                <a:solidFill>
                  <a:srgbClr val="FF0000"/>
                </a:solidFill>
              </a:rPr>
              <a:t>QUECHUA:</a:t>
            </a:r>
            <a:r>
              <a:rPr lang="en-GB">
                <a:solidFill>
                  <a:srgbClr val="FF0000"/>
                </a:solidFill>
              </a:rPr>
              <a:t/>
            </a:r>
            <a:br>
              <a:rPr lang="en-GB">
                <a:solidFill>
                  <a:srgbClr val="FF0000"/>
                </a:solidFill>
              </a:rPr>
            </a:br>
            <a:endParaRPr lang="en-GB">
              <a:solidFill>
                <a:srgbClr val="FF0000"/>
              </a:solidFill>
            </a:endParaRPr>
          </a:p>
          <a:p>
            <a:r>
              <a:rPr lang="en-GB">
                <a:solidFill>
                  <a:srgbClr val="FF0000"/>
                </a:solidFill>
              </a:rPr>
              <a:t>IMBABURA</a:t>
            </a:r>
          </a:p>
          <a:p>
            <a:endParaRPr lang="en-GB">
              <a:solidFill>
                <a:srgbClr val="FF0000"/>
              </a:solidFill>
            </a:endParaRPr>
          </a:p>
          <a:p>
            <a:r>
              <a:rPr lang="en-GB">
                <a:solidFill>
                  <a:srgbClr val="FF0000"/>
                </a:solidFill>
              </a:rPr>
              <a:t>BOLIVAR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9696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27B425-8749-EB40-9C96-5CF148F7F688}" type="slidenum">
              <a:rPr lang="en-US" smtClean="0"/>
              <a:pPr/>
              <a:t>276</a:t>
            </a:fld>
            <a:endParaRPr lang="en-US" smtClean="0"/>
          </a:p>
        </p:txBody>
      </p:sp>
      <p:sp>
        <p:nvSpPr>
          <p:cNvPr id="296964" name="Rectangle 2"/>
          <p:cNvSpPr>
            <a:spLocks noChangeArrowheads="1"/>
          </p:cNvSpPr>
          <p:nvPr/>
        </p:nvSpPr>
        <p:spPr bwMode="auto">
          <a:xfrm>
            <a:off x="3175" y="26988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6965" name="Rectangle 3"/>
          <p:cNvSpPr>
            <a:spLocks noChangeArrowheads="1"/>
          </p:cNvSpPr>
          <p:nvPr/>
        </p:nvSpPr>
        <p:spPr bwMode="auto">
          <a:xfrm>
            <a:off x="3175" y="147638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6966" name="Rectangle 4"/>
          <p:cNvSpPr>
            <a:spLocks noChangeArrowheads="1"/>
          </p:cNvSpPr>
          <p:nvPr/>
        </p:nvSpPr>
        <p:spPr bwMode="auto">
          <a:xfrm>
            <a:off x="3175" y="6070600"/>
            <a:ext cx="9144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6967" name="Rectangle 5"/>
          <p:cNvSpPr>
            <a:spLocks noChangeArrowheads="1"/>
          </p:cNvSpPr>
          <p:nvPr/>
        </p:nvSpPr>
        <p:spPr bwMode="auto">
          <a:xfrm>
            <a:off x="3175" y="346075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6968" name="Rectangle 6"/>
          <p:cNvSpPr>
            <a:spLocks noChangeArrowheads="1"/>
          </p:cNvSpPr>
          <p:nvPr/>
        </p:nvSpPr>
        <p:spPr bwMode="auto">
          <a:xfrm>
            <a:off x="3175" y="587216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6969" name="Rectangle 7"/>
          <p:cNvSpPr>
            <a:spLocks noChangeArrowheads="1"/>
          </p:cNvSpPr>
          <p:nvPr/>
        </p:nvSpPr>
        <p:spPr bwMode="auto">
          <a:xfrm>
            <a:off x="3175" y="13335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6970" name="Rectangle 95"/>
          <p:cNvSpPr>
            <a:spLocks noChangeArrowheads="1"/>
          </p:cNvSpPr>
          <p:nvPr/>
        </p:nvSpPr>
        <p:spPr bwMode="auto">
          <a:xfrm>
            <a:off x="3175" y="5992813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aphicFrame>
        <p:nvGraphicFramePr>
          <p:cNvPr id="172290" name="Group 258"/>
          <p:cNvGraphicFramePr>
            <a:graphicFrameLocks noGrp="1"/>
          </p:cNvGraphicFramePr>
          <p:nvPr>
            <p:ph/>
          </p:nvPr>
        </p:nvGraphicFramePr>
        <p:xfrm>
          <a:off x="800100" y="2349500"/>
          <a:ext cx="7804150" cy="3492502"/>
        </p:xfrm>
        <a:graphic>
          <a:graphicData uri="http://schemas.openxmlformats.org/drawingml/2006/table">
            <a:tbl>
              <a:tblPr/>
              <a:tblGrid>
                <a:gridCol w="1951038"/>
                <a:gridCol w="1951037"/>
                <a:gridCol w="1951038"/>
                <a:gridCol w="1951037"/>
              </a:tblGrid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-105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Que.I – Que.B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Gua.C – Gua.R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Oto.S – Oto.T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N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54%: 56 – 47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37%: 34 – 47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41%: 40 – 42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18%: 19 – 12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18%: 17 – 21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5%:   4 –   5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9%:   9 – 10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8%:   8 -   9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2%:   2 –   2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Adpos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1%:   1 –   1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1%:   1 –   0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21%: 18 – 26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DefArt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0%:   0 –   0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19%: 23 – 12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0%:   0 –   0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008" name="Text Box 260"/>
          <p:cNvSpPr txBox="1">
            <a:spLocks noChangeArrowheads="1"/>
          </p:cNvSpPr>
          <p:nvPr/>
        </p:nvSpPr>
        <p:spPr bwMode="auto">
          <a:xfrm>
            <a:off x="1368425" y="1019175"/>
            <a:ext cx="5364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4000" b="0">
                <a:solidFill>
                  <a:schemeClr val="tx2"/>
                </a:solidFill>
              </a:rPr>
              <a:t>Stability across dialects</a:t>
            </a:r>
            <a:endParaRPr lang="nl-NL" sz="4000" b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9798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4D8058-7AB4-8E4C-ADBD-54AB1202577D}" type="slidenum">
              <a:rPr lang="en-US" smtClean="0"/>
              <a:pPr/>
              <a:t>277</a:t>
            </a:fld>
            <a:endParaRPr lang="en-US" smtClean="0"/>
          </a:p>
        </p:txBody>
      </p:sp>
      <p:sp>
        <p:nvSpPr>
          <p:cNvPr id="297988" name="Rectangle 2"/>
          <p:cNvSpPr>
            <a:spLocks noChangeArrowheads="1"/>
          </p:cNvSpPr>
          <p:nvPr/>
        </p:nvSpPr>
        <p:spPr bwMode="auto">
          <a:xfrm>
            <a:off x="3175" y="26988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7989" name="Rectangle 3"/>
          <p:cNvSpPr>
            <a:spLocks noChangeArrowheads="1"/>
          </p:cNvSpPr>
          <p:nvPr/>
        </p:nvSpPr>
        <p:spPr bwMode="auto">
          <a:xfrm>
            <a:off x="3175" y="147638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7990" name="Rectangle 4"/>
          <p:cNvSpPr>
            <a:spLocks noChangeArrowheads="1"/>
          </p:cNvSpPr>
          <p:nvPr/>
        </p:nvSpPr>
        <p:spPr bwMode="auto">
          <a:xfrm>
            <a:off x="3175" y="6070600"/>
            <a:ext cx="9144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7991" name="Rectangle 5"/>
          <p:cNvSpPr>
            <a:spLocks noChangeArrowheads="1"/>
          </p:cNvSpPr>
          <p:nvPr/>
        </p:nvSpPr>
        <p:spPr bwMode="auto">
          <a:xfrm>
            <a:off x="3175" y="346075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7992" name="Rectangle 6"/>
          <p:cNvSpPr>
            <a:spLocks noChangeArrowheads="1"/>
          </p:cNvSpPr>
          <p:nvPr/>
        </p:nvSpPr>
        <p:spPr bwMode="auto">
          <a:xfrm>
            <a:off x="3175" y="587216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7993" name="Rectangle 7"/>
          <p:cNvSpPr>
            <a:spLocks noChangeArrowheads="1"/>
          </p:cNvSpPr>
          <p:nvPr/>
        </p:nvSpPr>
        <p:spPr bwMode="auto">
          <a:xfrm>
            <a:off x="3175" y="13335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7994" name="Rectangle 8"/>
          <p:cNvSpPr>
            <a:spLocks noChangeArrowheads="1"/>
          </p:cNvSpPr>
          <p:nvPr/>
        </p:nvSpPr>
        <p:spPr bwMode="auto">
          <a:xfrm>
            <a:off x="3175" y="5992813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aphicFrame>
        <p:nvGraphicFramePr>
          <p:cNvPr id="238645" name="Group 53"/>
          <p:cNvGraphicFramePr>
            <a:graphicFrameLocks noGrp="1"/>
          </p:cNvGraphicFramePr>
          <p:nvPr>
            <p:ph/>
          </p:nvPr>
        </p:nvGraphicFramePr>
        <p:xfrm>
          <a:off x="800100" y="2349500"/>
          <a:ext cx="7948613" cy="3492502"/>
        </p:xfrm>
        <a:graphic>
          <a:graphicData uri="http://schemas.openxmlformats.org/drawingml/2006/table">
            <a:tbl>
              <a:tblPr/>
              <a:tblGrid>
                <a:gridCol w="1951038"/>
                <a:gridCol w="1951037"/>
                <a:gridCol w="1951038"/>
                <a:gridCol w="2095500"/>
              </a:tblGrid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-105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QI - QB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GC - GR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OS – OT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N</a:t>
                      </a:r>
                      <a:endParaRPr kumimoji="0" lang="fr-FR" sz="24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54%: 56 – 47</a:t>
                      </a:r>
                      <a:endParaRPr kumimoji="0" lang="en-GB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  </a:t>
                      </a: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37%: 34 – 47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41%: 40 – 42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18%: 19 – 12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18%: 17 – 21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5%:   4 –   5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9%:   9 – 10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8%:   8 -   9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2%:   2 –   2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Adpos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1%:   1 –   1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1%:   1 –   0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21%: 18 – 26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DefArt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0%:   0 –   0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19%: 23 – 12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0%:   0 –   0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8032" name="Text Box 47"/>
          <p:cNvSpPr txBox="1">
            <a:spLocks noChangeArrowheads="1"/>
          </p:cNvSpPr>
          <p:nvPr/>
        </p:nvSpPr>
        <p:spPr bwMode="auto">
          <a:xfrm>
            <a:off x="4478338" y="2909888"/>
            <a:ext cx="5984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/>
              <a:t> &gt;</a:t>
            </a:r>
          </a:p>
        </p:txBody>
      </p:sp>
      <p:sp>
        <p:nvSpPr>
          <p:cNvPr id="298033" name="Text Box 51"/>
          <p:cNvSpPr txBox="1">
            <a:spLocks noChangeArrowheads="1"/>
          </p:cNvSpPr>
          <p:nvPr/>
        </p:nvSpPr>
        <p:spPr bwMode="auto">
          <a:xfrm>
            <a:off x="1368425" y="1019175"/>
            <a:ext cx="5364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4000" b="0">
                <a:solidFill>
                  <a:schemeClr val="tx2"/>
                </a:solidFill>
              </a:rPr>
              <a:t>Stability across dialects</a:t>
            </a:r>
            <a:endParaRPr lang="nl-NL" sz="4000" b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990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189371-0B5D-0D40-B686-DF686D890510}" type="slidenum">
              <a:rPr lang="en-US" smtClean="0"/>
              <a:pPr/>
              <a:t>278</a:t>
            </a:fld>
            <a:endParaRPr lang="en-US" smtClean="0"/>
          </a:p>
        </p:txBody>
      </p:sp>
      <p:sp>
        <p:nvSpPr>
          <p:cNvPr id="299012" name="Rectangle 2"/>
          <p:cNvSpPr>
            <a:spLocks noChangeArrowheads="1"/>
          </p:cNvSpPr>
          <p:nvPr/>
        </p:nvSpPr>
        <p:spPr bwMode="auto">
          <a:xfrm>
            <a:off x="3175" y="26988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9013" name="Rectangle 4"/>
          <p:cNvSpPr>
            <a:spLocks noChangeArrowheads="1"/>
          </p:cNvSpPr>
          <p:nvPr/>
        </p:nvSpPr>
        <p:spPr bwMode="auto">
          <a:xfrm>
            <a:off x="3175" y="6070600"/>
            <a:ext cx="9144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9014" name="Rectangle 5"/>
          <p:cNvSpPr>
            <a:spLocks noChangeArrowheads="1"/>
          </p:cNvSpPr>
          <p:nvPr/>
        </p:nvSpPr>
        <p:spPr bwMode="auto">
          <a:xfrm>
            <a:off x="3175" y="346075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9015" name="Rectangle 6"/>
          <p:cNvSpPr>
            <a:spLocks noChangeArrowheads="1"/>
          </p:cNvSpPr>
          <p:nvPr/>
        </p:nvSpPr>
        <p:spPr bwMode="auto">
          <a:xfrm>
            <a:off x="3175" y="587216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9016" name="Rectangle 7"/>
          <p:cNvSpPr>
            <a:spLocks noChangeArrowheads="1"/>
          </p:cNvSpPr>
          <p:nvPr/>
        </p:nvSpPr>
        <p:spPr bwMode="auto">
          <a:xfrm>
            <a:off x="3175" y="13335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299017" name="Rectangle 8"/>
          <p:cNvSpPr>
            <a:spLocks noChangeArrowheads="1"/>
          </p:cNvSpPr>
          <p:nvPr/>
        </p:nvSpPr>
        <p:spPr bwMode="auto">
          <a:xfrm>
            <a:off x="3175" y="5992813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aphicFrame>
        <p:nvGraphicFramePr>
          <p:cNvPr id="239666" name="Group 50"/>
          <p:cNvGraphicFramePr>
            <a:graphicFrameLocks noGrp="1"/>
          </p:cNvGraphicFramePr>
          <p:nvPr>
            <p:ph/>
          </p:nvPr>
        </p:nvGraphicFramePr>
        <p:xfrm>
          <a:off x="800100" y="2349500"/>
          <a:ext cx="7948613" cy="3492502"/>
        </p:xfrm>
        <a:graphic>
          <a:graphicData uri="http://schemas.openxmlformats.org/drawingml/2006/table">
            <a:tbl>
              <a:tblPr/>
              <a:tblGrid>
                <a:gridCol w="1951038"/>
                <a:gridCol w="1951037"/>
                <a:gridCol w="1951038"/>
                <a:gridCol w="2095500"/>
              </a:tblGrid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-105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QI - QB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GC - GR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OS – OT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N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54%: 56 – 47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37%: 34 – 47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41%: 40 – 42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</a:t>
                      </a:r>
                      <a:endParaRPr kumimoji="0" lang="en-GB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18%: 19 – 12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18%: 17 – 21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  </a:t>
                      </a: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5%:   4 –   5</a:t>
                      </a:r>
                      <a:endParaRPr kumimoji="0" lang="en-GB" sz="2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9%:   9 – 10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8%:   8 -   9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2%:   2 –   2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Adpos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1%:   1 –   1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1%:   1 –   0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21%: 18 – 26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DefArt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0%:   0 –   0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19%: 23 – 12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0%:   0 –   0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9055" name="Text Box 47"/>
          <p:cNvSpPr txBox="1">
            <a:spLocks noChangeArrowheads="1"/>
          </p:cNvSpPr>
          <p:nvPr/>
        </p:nvSpPr>
        <p:spPr bwMode="auto">
          <a:xfrm>
            <a:off x="6494463" y="3486150"/>
            <a:ext cx="5984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/>
              <a:t> &gt;</a:t>
            </a:r>
          </a:p>
        </p:txBody>
      </p:sp>
      <p:sp>
        <p:nvSpPr>
          <p:cNvPr id="299056" name="Text Box 51"/>
          <p:cNvSpPr txBox="1">
            <a:spLocks noChangeArrowheads="1"/>
          </p:cNvSpPr>
          <p:nvPr/>
        </p:nvSpPr>
        <p:spPr bwMode="auto">
          <a:xfrm>
            <a:off x="1368425" y="1019175"/>
            <a:ext cx="5364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4000" b="0">
                <a:solidFill>
                  <a:schemeClr val="tx2"/>
                </a:solidFill>
              </a:rPr>
              <a:t>Stability across dialects</a:t>
            </a:r>
            <a:endParaRPr lang="nl-NL" sz="4000" b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0003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A821622-0390-8942-B23C-6BE49AC41010}" type="slidenum">
              <a:rPr lang="en-US" smtClean="0"/>
              <a:pPr/>
              <a:t>279</a:t>
            </a:fld>
            <a:endParaRPr lang="en-US" smtClean="0"/>
          </a:p>
        </p:txBody>
      </p:sp>
      <p:sp>
        <p:nvSpPr>
          <p:cNvPr id="300036" name="Rectangle 2"/>
          <p:cNvSpPr>
            <a:spLocks noChangeArrowheads="1"/>
          </p:cNvSpPr>
          <p:nvPr/>
        </p:nvSpPr>
        <p:spPr bwMode="auto">
          <a:xfrm>
            <a:off x="3175" y="26988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300037" name="Rectangle 3"/>
          <p:cNvSpPr>
            <a:spLocks noChangeArrowheads="1"/>
          </p:cNvSpPr>
          <p:nvPr/>
        </p:nvSpPr>
        <p:spPr bwMode="auto">
          <a:xfrm>
            <a:off x="3175" y="147638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300038" name="Rectangle 4"/>
          <p:cNvSpPr>
            <a:spLocks noChangeArrowheads="1"/>
          </p:cNvSpPr>
          <p:nvPr/>
        </p:nvSpPr>
        <p:spPr bwMode="auto">
          <a:xfrm>
            <a:off x="3175" y="6070600"/>
            <a:ext cx="9144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300039" name="Rectangle 5"/>
          <p:cNvSpPr>
            <a:spLocks noChangeArrowheads="1"/>
          </p:cNvSpPr>
          <p:nvPr/>
        </p:nvSpPr>
        <p:spPr bwMode="auto">
          <a:xfrm>
            <a:off x="3175" y="346075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300040" name="Rectangle 6"/>
          <p:cNvSpPr>
            <a:spLocks noChangeArrowheads="1"/>
          </p:cNvSpPr>
          <p:nvPr/>
        </p:nvSpPr>
        <p:spPr bwMode="auto">
          <a:xfrm>
            <a:off x="3175" y="587216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300041" name="Rectangle 7"/>
          <p:cNvSpPr>
            <a:spLocks noChangeArrowheads="1"/>
          </p:cNvSpPr>
          <p:nvPr/>
        </p:nvSpPr>
        <p:spPr bwMode="auto">
          <a:xfrm>
            <a:off x="3175" y="13335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300042" name="Rectangle 8"/>
          <p:cNvSpPr>
            <a:spLocks noChangeArrowheads="1"/>
          </p:cNvSpPr>
          <p:nvPr/>
        </p:nvSpPr>
        <p:spPr bwMode="auto">
          <a:xfrm>
            <a:off x="3175" y="5992813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aphicFrame>
        <p:nvGraphicFramePr>
          <p:cNvPr id="240688" name="Group 48"/>
          <p:cNvGraphicFramePr>
            <a:graphicFrameLocks noGrp="1"/>
          </p:cNvGraphicFramePr>
          <p:nvPr>
            <p:ph/>
          </p:nvPr>
        </p:nvGraphicFramePr>
        <p:xfrm>
          <a:off x="800100" y="2349500"/>
          <a:ext cx="8020050" cy="3492502"/>
        </p:xfrm>
        <a:graphic>
          <a:graphicData uri="http://schemas.openxmlformats.org/drawingml/2006/table">
            <a:tbl>
              <a:tblPr/>
              <a:tblGrid>
                <a:gridCol w="1951038"/>
                <a:gridCol w="1951037"/>
                <a:gridCol w="1951038"/>
                <a:gridCol w="2166937"/>
              </a:tblGrid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-105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QI - QB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GC - GR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OS – OT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N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54%: 56 – 47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37%: 34 – 47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41%: 40 – 42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18%: 19 – 12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18%: 17 – 21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5%:   4 –   5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9%:   9 – 10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8%:   8 -   9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   </a:t>
                      </a:r>
                      <a:r>
                        <a:rPr kumimoji="0" 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2%:   2 –   2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Adpos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1%:   1 –   1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1%:   1 –   0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21%: 18 – 26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DefArt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0%:   0 –   0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19%: 23 – 12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0%:   0 –   0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0080" name="Text Box 47"/>
          <p:cNvSpPr txBox="1">
            <a:spLocks noChangeArrowheads="1"/>
          </p:cNvSpPr>
          <p:nvPr/>
        </p:nvSpPr>
        <p:spPr bwMode="auto">
          <a:xfrm>
            <a:off x="6494463" y="4062413"/>
            <a:ext cx="5984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/>
              <a:t> &gt;</a:t>
            </a:r>
          </a:p>
        </p:txBody>
      </p:sp>
      <p:sp>
        <p:nvSpPr>
          <p:cNvPr id="300081" name="Text Box 49"/>
          <p:cNvSpPr txBox="1">
            <a:spLocks noChangeArrowheads="1"/>
          </p:cNvSpPr>
          <p:nvPr/>
        </p:nvSpPr>
        <p:spPr bwMode="auto">
          <a:xfrm>
            <a:off x="1368425" y="1019175"/>
            <a:ext cx="5364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4000" b="0">
                <a:solidFill>
                  <a:schemeClr val="tx2"/>
                </a:solidFill>
              </a:rPr>
              <a:t>Stability across dialects</a:t>
            </a:r>
            <a:endParaRPr lang="nl-NL" sz="4000" b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4403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C924F4-F507-4641-891E-D962C427050E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44037" name="Rectangle 3"/>
          <p:cNvSpPr>
            <a:spLocks noChangeArrowheads="1"/>
          </p:cNvSpPr>
          <p:nvPr/>
        </p:nvSpPr>
        <p:spPr bwMode="auto">
          <a:xfrm>
            <a:off x="685800" y="2336800"/>
            <a:ext cx="7772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 </a:t>
            </a:r>
            <a:r>
              <a:rPr lang="en-GB" sz="2400" i="1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Borrowing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  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versus shift-induced interference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marL="457200" indent="-457200" algn="just" eaLnBrk="1" hangingPunct="1"/>
            <a:endParaRPr lang="en-US" sz="2400">
              <a:ea typeface="Times New Roman" pitchFamily="-105" charset="0"/>
              <a:cs typeface="Times New Roman" pitchFamily="-105" charset="0"/>
            </a:endParaRPr>
          </a:p>
          <a:p>
            <a:pPr marL="457200" indent="-457200" algn="just" eaLnBrk="1" hangingPunct="1">
              <a:buFontTx/>
              <a:buChar char="-"/>
            </a:pPr>
            <a:r>
              <a:rPr lang="en-US" sz="2400">
                <a:ea typeface="Times New Roman" pitchFamily="-105" charset="0"/>
                <a:cs typeface="Times New Roman" pitchFamily="-105" charset="0"/>
              </a:rPr>
              <a:t>Target language is </a:t>
            </a:r>
            <a:r>
              <a:rPr lang="en-US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first/only 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language of</a:t>
            </a:r>
          </a:p>
          <a:p>
            <a:pPr marL="457200" indent="-457200" algn="just" eaLnBrk="1" hangingPunct="1"/>
            <a:r>
              <a:rPr lang="en-US" sz="2400">
                <a:ea typeface="Times New Roman" pitchFamily="-105" charset="0"/>
                <a:cs typeface="Times New Roman" pitchFamily="-105" charset="0"/>
              </a:rPr>
              <a:t>         informant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0105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C9E5A59-4C24-BB47-A9AF-A56160E37D15}" type="slidenum">
              <a:rPr lang="en-US" smtClean="0"/>
              <a:pPr/>
              <a:t>280</a:t>
            </a:fld>
            <a:endParaRPr lang="en-US" smtClean="0"/>
          </a:p>
        </p:txBody>
      </p:sp>
      <p:sp>
        <p:nvSpPr>
          <p:cNvPr id="301060" name="Rectangle 2"/>
          <p:cNvSpPr>
            <a:spLocks noChangeArrowheads="1"/>
          </p:cNvSpPr>
          <p:nvPr/>
        </p:nvSpPr>
        <p:spPr bwMode="auto">
          <a:xfrm>
            <a:off x="3175" y="26988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301061" name="Rectangle 4"/>
          <p:cNvSpPr>
            <a:spLocks noChangeArrowheads="1"/>
          </p:cNvSpPr>
          <p:nvPr/>
        </p:nvSpPr>
        <p:spPr bwMode="auto">
          <a:xfrm>
            <a:off x="3175" y="6070600"/>
            <a:ext cx="9144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301062" name="Rectangle 5"/>
          <p:cNvSpPr>
            <a:spLocks noChangeArrowheads="1"/>
          </p:cNvSpPr>
          <p:nvPr/>
        </p:nvSpPr>
        <p:spPr bwMode="auto">
          <a:xfrm>
            <a:off x="3175" y="346075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301063" name="Rectangle 6"/>
          <p:cNvSpPr>
            <a:spLocks noChangeArrowheads="1"/>
          </p:cNvSpPr>
          <p:nvPr/>
        </p:nvSpPr>
        <p:spPr bwMode="auto">
          <a:xfrm>
            <a:off x="3175" y="587216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301064" name="Rectangle 7"/>
          <p:cNvSpPr>
            <a:spLocks noChangeArrowheads="1"/>
          </p:cNvSpPr>
          <p:nvPr/>
        </p:nvSpPr>
        <p:spPr bwMode="auto">
          <a:xfrm>
            <a:off x="3175" y="13335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301065" name="Rectangle 8"/>
          <p:cNvSpPr>
            <a:spLocks noChangeArrowheads="1"/>
          </p:cNvSpPr>
          <p:nvPr/>
        </p:nvSpPr>
        <p:spPr bwMode="auto">
          <a:xfrm>
            <a:off x="3175" y="5992813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aphicFrame>
        <p:nvGraphicFramePr>
          <p:cNvPr id="241712" name="Group 48"/>
          <p:cNvGraphicFramePr>
            <a:graphicFrameLocks noGrp="1"/>
          </p:cNvGraphicFramePr>
          <p:nvPr>
            <p:ph/>
          </p:nvPr>
        </p:nvGraphicFramePr>
        <p:xfrm>
          <a:off x="800100" y="2349500"/>
          <a:ext cx="8020050" cy="3492502"/>
        </p:xfrm>
        <a:graphic>
          <a:graphicData uri="http://schemas.openxmlformats.org/drawingml/2006/table">
            <a:tbl>
              <a:tblPr/>
              <a:tblGrid>
                <a:gridCol w="1951038"/>
                <a:gridCol w="1951037"/>
                <a:gridCol w="1951038"/>
                <a:gridCol w="2166937"/>
              </a:tblGrid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-105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QI - QB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GC - GR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OS – OT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N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54%: 56 – 47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37%: 34 – 47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41%: 40 – 42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18%: 19 – 12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18%: 17 – 21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5%:   4 –   5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9%:   9 – 10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8%:   8 -   9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2%:   2 –   2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Adpos</a:t>
                      </a:r>
                      <a:endParaRPr kumimoji="0" lang="en-GB" sz="2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</a:t>
                      </a: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1%:   1 –   1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1%:   1 –   0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 21%: 18 – 26</a:t>
                      </a:r>
                      <a:endParaRPr kumimoji="0" lang="en-GB" sz="2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DefArt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0%:   0 –   0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19%: 23 – 12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0%:   0 –   0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1103" name="Text Box 47"/>
          <p:cNvSpPr txBox="1">
            <a:spLocks noChangeArrowheads="1"/>
          </p:cNvSpPr>
          <p:nvPr/>
        </p:nvSpPr>
        <p:spPr bwMode="auto">
          <a:xfrm>
            <a:off x="6494463" y="4638675"/>
            <a:ext cx="5984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/>
              <a:t>&lt;</a:t>
            </a:r>
          </a:p>
        </p:txBody>
      </p:sp>
      <p:sp>
        <p:nvSpPr>
          <p:cNvPr id="301104" name="Text Box 49"/>
          <p:cNvSpPr txBox="1">
            <a:spLocks noChangeArrowheads="1"/>
          </p:cNvSpPr>
          <p:nvPr/>
        </p:nvSpPr>
        <p:spPr bwMode="auto">
          <a:xfrm>
            <a:off x="1368425" y="1019175"/>
            <a:ext cx="5364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4000" b="0">
                <a:solidFill>
                  <a:schemeClr val="tx2"/>
                </a:solidFill>
              </a:rPr>
              <a:t>Stability across dialects</a:t>
            </a:r>
            <a:endParaRPr lang="nl-NL" sz="4000" b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0208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186471-3E57-6144-97C2-D21F4E114107}" type="slidenum">
              <a:rPr lang="en-US" smtClean="0"/>
              <a:pPr/>
              <a:t>281</a:t>
            </a:fld>
            <a:endParaRPr lang="en-US" smtClean="0"/>
          </a:p>
        </p:txBody>
      </p:sp>
      <p:sp>
        <p:nvSpPr>
          <p:cNvPr id="302084" name="Rectangle 2"/>
          <p:cNvSpPr>
            <a:spLocks noChangeArrowheads="1"/>
          </p:cNvSpPr>
          <p:nvPr/>
        </p:nvSpPr>
        <p:spPr bwMode="auto">
          <a:xfrm>
            <a:off x="3175" y="26988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302085" name="Rectangle 3"/>
          <p:cNvSpPr>
            <a:spLocks noChangeArrowheads="1"/>
          </p:cNvSpPr>
          <p:nvPr/>
        </p:nvSpPr>
        <p:spPr bwMode="auto">
          <a:xfrm>
            <a:off x="3175" y="147638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302086" name="Rectangle 4"/>
          <p:cNvSpPr>
            <a:spLocks noChangeArrowheads="1"/>
          </p:cNvSpPr>
          <p:nvPr/>
        </p:nvSpPr>
        <p:spPr bwMode="auto">
          <a:xfrm>
            <a:off x="3175" y="6070600"/>
            <a:ext cx="9144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302087" name="Rectangle 5"/>
          <p:cNvSpPr>
            <a:spLocks noChangeArrowheads="1"/>
          </p:cNvSpPr>
          <p:nvPr/>
        </p:nvSpPr>
        <p:spPr bwMode="auto">
          <a:xfrm>
            <a:off x="3175" y="346075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000" b="0">
                <a:latin typeface="Courier New" pitchFamily="-105" charset="0"/>
                <a:ea typeface="MS Mincho" pitchFamily="49" charset="-128"/>
                <a:cs typeface="MS Mincho" pitchFamily="49" charset="-128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302088" name="Rectangle 6"/>
          <p:cNvSpPr>
            <a:spLocks noChangeArrowheads="1"/>
          </p:cNvSpPr>
          <p:nvPr/>
        </p:nvSpPr>
        <p:spPr bwMode="auto">
          <a:xfrm>
            <a:off x="3175" y="587216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200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302089" name="Rectangle 7"/>
          <p:cNvSpPr>
            <a:spLocks noChangeArrowheads="1"/>
          </p:cNvSpPr>
          <p:nvPr/>
        </p:nvSpPr>
        <p:spPr bwMode="auto">
          <a:xfrm>
            <a:off x="3175" y="13335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latin typeface="Times New Roman" pitchFamily="-105" charset="0"/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000" b="0">
              <a:latin typeface="Courier New" pitchFamily="-105" charset="0"/>
              <a:ea typeface="Courier New" pitchFamily="-105" charset="0"/>
              <a:cs typeface="Courier New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sp>
        <p:nvSpPr>
          <p:cNvPr id="302090" name="Rectangle 8"/>
          <p:cNvSpPr>
            <a:spLocks noChangeArrowheads="1"/>
          </p:cNvSpPr>
          <p:nvPr/>
        </p:nvSpPr>
        <p:spPr bwMode="auto">
          <a:xfrm>
            <a:off x="3175" y="5992813"/>
            <a:ext cx="91440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b="0">
                <a:ea typeface="Times New Roman" pitchFamily="-105" charset="0"/>
                <a:cs typeface="Times New Roman" pitchFamily="-105" charset="0"/>
              </a:rPr>
              <a:t> </a:t>
            </a:r>
            <a:endParaRPr lang="nl-NL" sz="1200" b="0">
              <a:latin typeface="Times New Roman" pitchFamily="-105" charset="0"/>
              <a:ea typeface="Times New Roman" pitchFamily="-105" charset="0"/>
              <a:cs typeface="Times New Roman" pitchFamily="-105" charset="0"/>
            </a:endParaRPr>
          </a:p>
          <a:p>
            <a:endParaRPr lang="nl-NL" sz="2400" b="0">
              <a:latin typeface="Times New Roman" pitchFamily="-105" charset="0"/>
            </a:endParaRPr>
          </a:p>
        </p:txBody>
      </p:sp>
      <p:graphicFrame>
        <p:nvGraphicFramePr>
          <p:cNvPr id="242698" name="Group 10"/>
          <p:cNvGraphicFramePr>
            <a:graphicFrameLocks noGrp="1"/>
          </p:cNvGraphicFramePr>
          <p:nvPr>
            <p:ph/>
          </p:nvPr>
        </p:nvGraphicFramePr>
        <p:xfrm>
          <a:off x="800100" y="2349500"/>
          <a:ext cx="7804150" cy="3492502"/>
        </p:xfrm>
        <a:graphic>
          <a:graphicData uri="http://schemas.openxmlformats.org/drawingml/2006/table">
            <a:tbl>
              <a:tblPr/>
              <a:tblGrid>
                <a:gridCol w="1951038"/>
                <a:gridCol w="1951037"/>
                <a:gridCol w="1951038"/>
                <a:gridCol w="1951037"/>
              </a:tblGrid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-105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QI - QB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GC - GR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OS – OT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N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54%: 56 – 47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37%: 34 – 47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41%: 40 – 42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V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18%: 19 – 12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18%: 17 – 21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5%:   4 –   5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9%:   9 – 10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8%:   8 -   9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2%:   2 –   2</a:t>
                      </a:r>
                      <a:endParaRPr kumimoji="0" lang="fr-F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Adpos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1%:   1 –   1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1%:   1 –   0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21%: 18 – 26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DefArt</a:t>
                      </a:r>
                      <a:endParaRPr kumimoji="0" lang="en-GB" sz="2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</a:t>
                      </a: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0%:   0 –   0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19%: 23 – 12</a:t>
                      </a:r>
                      <a:endParaRPr kumimoji="0" lang="en-GB" sz="2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     </a:t>
                      </a: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-105" charset="0"/>
                          <a:ea typeface="Times New Roman" pitchFamily="-105" charset="0"/>
                          <a:cs typeface="Times New Roman" pitchFamily="-105" charset="0"/>
                        </a:rPr>
                        <a:t>0%:   0 –   0</a:t>
                      </a:r>
                      <a:endParaRPr kumimoji="0" lang="en-GB" sz="2000" b="0" i="0" u="none" strike="noStrike" cap="none" normalizeH="0" baseline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pitchFamily="-10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2128" name="Text Box 47"/>
          <p:cNvSpPr txBox="1">
            <a:spLocks noChangeArrowheads="1"/>
          </p:cNvSpPr>
          <p:nvPr/>
        </p:nvSpPr>
        <p:spPr bwMode="auto">
          <a:xfrm>
            <a:off x="6494463" y="5214938"/>
            <a:ext cx="5984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/>
              <a:t>&gt;  </a:t>
            </a:r>
          </a:p>
        </p:txBody>
      </p:sp>
      <p:sp>
        <p:nvSpPr>
          <p:cNvPr id="302129" name="Text Box 48"/>
          <p:cNvSpPr txBox="1">
            <a:spLocks noChangeArrowheads="1"/>
          </p:cNvSpPr>
          <p:nvPr/>
        </p:nvSpPr>
        <p:spPr bwMode="auto">
          <a:xfrm>
            <a:off x="4211638" y="5229225"/>
            <a:ext cx="5984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2800"/>
              <a:t>&lt;</a:t>
            </a:r>
          </a:p>
        </p:txBody>
      </p:sp>
      <p:sp>
        <p:nvSpPr>
          <p:cNvPr id="302130" name="Text Box 49"/>
          <p:cNvSpPr txBox="1">
            <a:spLocks noChangeArrowheads="1"/>
          </p:cNvSpPr>
          <p:nvPr/>
        </p:nvSpPr>
        <p:spPr bwMode="auto">
          <a:xfrm>
            <a:off x="1368425" y="1019175"/>
            <a:ext cx="5364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4000" b="0">
                <a:solidFill>
                  <a:schemeClr val="tx2"/>
                </a:solidFill>
              </a:rPr>
              <a:t>Stability across dialects</a:t>
            </a:r>
            <a:endParaRPr lang="nl-NL" sz="4000" b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7750" y="2133600"/>
            <a:ext cx="7772400" cy="1143000"/>
          </a:xfrm>
        </p:spPr>
        <p:txBody>
          <a:bodyPr/>
          <a:lstStyle/>
          <a:p>
            <a:pPr marL="838200" indent="-838200" eaLnBrk="1" hangingPunct="1"/>
            <a:r>
              <a:rPr lang="en-US" b="1"/>
              <a:t>6. Conclusion</a:t>
            </a:r>
            <a:endParaRPr lang="nl-NL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0413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29C5CF4-E25A-7E42-A41B-4301E8A0BA0E}" type="slidenum">
              <a:rPr lang="en-US" smtClean="0"/>
              <a:pPr/>
              <a:t>283</a:t>
            </a:fld>
            <a:endParaRPr lang="en-US" smtClean="0"/>
          </a:p>
        </p:txBody>
      </p:sp>
      <p:sp>
        <p:nvSpPr>
          <p:cNvPr id="3041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Specific Hypotheses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0515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EEFA3C-E933-D94B-8BBE-C9C37D8F4D82}" type="slidenum">
              <a:rPr lang="en-US" smtClean="0"/>
              <a:pPr/>
              <a:t>284</a:t>
            </a:fld>
            <a:endParaRPr lang="en-US" smtClean="0"/>
          </a:p>
        </p:txBody>
      </p:sp>
      <p:sp>
        <p:nvSpPr>
          <p:cNvPr id="305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Specific Hypotheses</a:t>
            </a:r>
          </a:p>
        </p:txBody>
      </p:sp>
      <p:sp>
        <p:nvSpPr>
          <p:cNvPr id="305157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558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1. Discourse marker &gt; Case marker</a:t>
            </a:r>
            <a:endParaRPr lang="en-GB" sz="24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0617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F250BF-EF9A-2E42-BABE-6BE77AF456F3}" type="slidenum">
              <a:rPr lang="en-US" smtClean="0"/>
              <a:pPr/>
              <a:t>285</a:t>
            </a:fld>
            <a:endParaRPr lang="en-US" smtClean="0"/>
          </a:p>
        </p:txBody>
      </p:sp>
      <p:sp>
        <p:nvSpPr>
          <p:cNvPr id="3061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Specific Hypotheses</a:t>
            </a:r>
          </a:p>
        </p:txBody>
      </p:sp>
      <p:sp>
        <p:nvSpPr>
          <p:cNvPr id="306181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609123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1. Discourse marker &gt; Case marker</a:t>
            </a:r>
            <a:endParaRPr lang="en-US" sz="2400">
              <a:solidFill>
                <a:schemeClr val="hlink"/>
              </a:solidFill>
            </a:endParaRPr>
          </a:p>
          <a:p>
            <a:pPr marL="457200" indent="-457200" eaLnBrk="1" hangingPunct="1"/>
            <a:endParaRPr lang="en-GB" sz="2400">
              <a:solidFill>
                <a:schemeClr val="hlink"/>
              </a:solidFill>
            </a:endParaRPr>
          </a:p>
          <a:p>
            <a:pPr marL="457200" indent="-457200" eaLnBrk="1" hangingPunct="1"/>
            <a:r>
              <a:rPr lang="en-GB" sz="2400">
                <a:solidFill>
                  <a:schemeClr val="hlink"/>
                </a:solidFill>
              </a:rPr>
              <a:t>YES: Guaraní borrows Spanish Def Art,</a:t>
            </a:r>
          </a:p>
          <a:p>
            <a:pPr marL="457200" indent="-457200" eaLnBrk="1" hangingPunct="1"/>
            <a:r>
              <a:rPr lang="en-GB" sz="2400">
                <a:solidFill>
                  <a:schemeClr val="hlink"/>
                </a:solidFill>
              </a:rPr>
              <a:t>         interpreted as TOPIC marker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0720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7A3B9A-B606-0F48-9F5F-DC71DB3F5C5B}" type="slidenum">
              <a:rPr lang="en-US" smtClean="0"/>
              <a:pPr/>
              <a:t>286</a:t>
            </a:fld>
            <a:endParaRPr lang="en-US" smtClean="0"/>
          </a:p>
        </p:txBody>
      </p:sp>
      <p:sp>
        <p:nvSpPr>
          <p:cNvPr id="307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Specific Hypotheses</a:t>
            </a:r>
          </a:p>
        </p:txBody>
      </p:sp>
      <p:sp>
        <p:nvSpPr>
          <p:cNvPr id="307205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7175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/>
              <a:t>1. Discourse marker &gt; Case marker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  <a:endParaRPr lang="nl-NL" sz="2400">
              <a:solidFill>
                <a:srgbClr val="00AB7E"/>
              </a:solidFill>
            </a:endParaRPr>
          </a:p>
          <a:p>
            <a:pPr marL="457200" indent="-457200" eaLnBrk="1" hangingPunct="1"/>
            <a:endParaRPr lang="nl-NL" sz="2400"/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2. N &gt; V &gt; A</a:t>
            </a:r>
            <a:endParaRPr lang="en-GB" sz="24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082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2F606D6-BF80-0347-A84A-48706D311E9E}" type="slidenum">
              <a:rPr lang="en-US" smtClean="0"/>
              <a:pPr/>
              <a:t>287</a:t>
            </a:fld>
            <a:endParaRPr lang="en-US" smtClean="0"/>
          </a:p>
        </p:txBody>
      </p:sp>
      <p:sp>
        <p:nvSpPr>
          <p:cNvPr id="3082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Specific Hypotheses</a:t>
            </a:r>
          </a:p>
        </p:txBody>
      </p:sp>
      <p:sp>
        <p:nvSpPr>
          <p:cNvPr id="308229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749935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/>
              <a:t>1. Discourse marker &gt; Case marker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  <a:endParaRPr lang="nl-NL" sz="2400">
              <a:solidFill>
                <a:srgbClr val="20AC6F"/>
              </a:solidFill>
            </a:endParaRPr>
          </a:p>
          <a:p>
            <a:pPr marL="457200" indent="-457200" eaLnBrk="1" hangingPunct="1"/>
            <a:endParaRPr lang="nl-NL" sz="2400"/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2. N &gt; V &gt; A</a:t>
            </a:r>
            <a:endParaRPr lang="en-US" sz="2400">
              <a:solidFill>
                <a:schemeClr val="hlink"/>
              </a:solidFill>
            </a:endParaRPr>
          </a:p>
          <a:p>
            <a:pPr marL="457200" indent="-457200" eaLnBrk="1" hangingPunct="1"/>
            <a:endParaRPr lang="en-US" sz="2400">
              <a:solidFill>
                <a:schemeClr val="hlink"/>
              </a:solidFill>
            </a:endParaRPr>
          </a:p>
          <a:p>
            <a:pPr marL="457200" indent="-457200" eaLnBrk="1" hangingPunct="1"/>
            <a:r>
              <a:rPr lang="en-US" sz="2400">
                <a:solidFill>
                  <a:schemeClr val="hlink"/>
                </a:solidFill>
              </a:rPr>
              <a:t>YES: for all 3 languages, but V &amp; A type specific</a:t>
            </a:r>
            <a:endParaRPr lang="en-GB" sz="24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0925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4C9906-940B-734C-9AE5-B59D351B644D}" type="slidenum">
              <a:rPr lang="en-US" smtClean="0"/>
              <a:pPr/>
              <a:t>288</a:t>
            </a:fld>
            <a:endParaRPr lang="en-US" smtClean="0"/>
          </a:p>
        </p:txBody>
      </p:sp>
      <p:sp>
        <p:nvSpPr>
          <p:cNvPr id="309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Specific Hypotheses</a:t>
            </a:r>
          </a:p>
        </p:txBody>
      </p:sp>
      <p:sp>
        <p:nvSpPr>
          <p:cNvPr id="309253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72548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/>
              <a:t>1. Discourse marker &gt; Case marker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  <a:endParaRPr lang="nl-NL" sz="2400">
              <a:solidFill>
                <a:srgbClr val="10D419"/>
              </a:solidFill>
            </a:endParaRPr>
          </a:p>
          <a:p>
            <a:pPr marL="457200" indent="-457200" eaLnBrk="1" hangingPunct="1"/>
            <a:r>
              <a:rPr lang="nl-NL" sz="2400"/>
              <a:t>2. N &gt; V &gt; A			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</a:p>
          <a:p>
            <a:pPr marL="457200" indent="-457200" eaLnBrk="1" hangingPunct="1"/>
            <a:endParaRPr lang="nl-NL" sz="2400"/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3.a N &gt; Adpos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1027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80004FE-958D-6B49-9B93-B349DFDC60B2}" type="slidenum">
              <a:rPr lang="en-US" smtClean="0"/>
              <a:pPr/>
              <a:t>289</a:t>
            </a:fld>
            <a:endParaRPr lang="en-US" smtClean="0"/>
          </a:p>
        </p:txBody>
      </p:sp>
      <p:sp>
        <p:nvSpPr>
          <p:cNvPr id="3102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Specific Hypotheses</a:t>
            </a:r>
          </a:p>
        </p:txBody>
      </p:sp>
      <p:sp>
        <p:nvSpPr>
          <p:cNvPr id="310277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73294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/>
              <a:t>1. Discourse marker &gt; Case marker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  <a:endParaRPr lang="nl-NL" sz="2400">
              <a:solidFill>
                <a:srgbClr val="10D419"/>
              </a:solidFill>
            </a:endParaRPr>
          </a:p>
          <a:p>
            <a:pPr marL="457200" indent="-457200" eaLnBrk="1" hangingPunct="1"/>
            <a:r>
              <a:rPr lang="nl-NL" sz="2400"/>
              <a:t>2. N &gt; V &gt; A			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</a:p>
          <a:p>
            <a:pPr marL="457200" indent="-457200" eaLnBrk="1" hangingPunct="1"/>
            <a:endParaRPr lang="nl-NL" sz="2400"/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3.a N &gt; Adpos</a:t>
            </a:r>
          </a:p>
          <a:p>
            <a:pPr marL="457200" indent="-457200" eaLnBrk="1" hangingPunct="1"/>
            <a:endParaRPr lang="nl-NL" sz="2400">
              <a:solidFill>
                <a:schemeClr val="hlink"/>
              </a:solidFill>
            </a:endParaRPr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YES, but different for different language types</a:t>
            </a:r>
            <a:endParaRPr lang="en-GB" sz="24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4505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0C2023E-428B-4C41-8CAE-2C2102840F59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45061" name="Rectangle 3"/>
          <p:cNvSpPr>
            <a:spLocks noChangeArrowheads="1"/>
          </p:cNvSpPr>
          <p:nvPr/>
        </p:nvSpPr>
        <p:spPr bwMode="auto">
          <a:xfrm>
            <a:off x="685800" y="2336800"/>
            <a:ext cx="7772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 </a:t>
            </a:r>
            <a:r>
              <a:rPr lang="en-GB" sz="2400" i="1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Borrowing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  versus shift-induced interference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marL="457200" indent="-457200" algn="just" eaLnBrk="1" hangingPunct="1"/>
            <a:endParaRPr lang="en-US" sz="2400">
              <a:ea typeface="Times New Roman" pitchFamily="-105" charset="0"/>
              <a:cs typeface="Times New Roman" pitchFamily="-105" charset="0"/>
            </a:endParaRPr>
          </a:p>
          <a:p>
            <a:pPr marL="457200" indent="-457200" algn="just" eaLnBrk="1" hangingPunct="1">
              <a:buFontTx/>
              <a:buChar char="-"/>
            </a:pPr>
            <a:r>
              <a:rPr lang="en-US" sz="2400">
                <a:ea typeface="Times New Roman" pitchFamily="-105" charset="0"/>
                <a:cs typeface="Times New Roman" pitchFamily="-105" charset="0"/>
              </a:rPr>
              <a:t>Target language is first/only language</a:t>
            </a:r>
          </a:p>
          <a:p>
            <a:pPr marL="457200" indent="-457200" algn="just" eaLnBrk="1" hangingPunct="1">
              <a:buFontTx/>
              <a:buChar char="-"/>
            </a:pPr>
            <a:r>
              <a:rPr lang="en-US" sz="2400">
                <a:ea typeface="Times New Roman" pitchFamily="-105" charset="0"/>
                <a:cs typeface="Times New Roman" pitchFamily="-105" charset="0"/>
              </a:rPr>
              <a:t>Target language is </a:t>
            </a:r>
            <a:r>
              <a:rPr lang="en-US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dominant 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in speech</a:t>
            </a:r>
          </a:p>
          <a:p>
            <a:pPr marL="457200" indent="-457200" algn="just" eaLnBrk="1" hangingPunct="1"/>
            <a:r>
              <a:rPr lang="en-US" sz="2400">
                <a:ea typeface="Times New Roman" pitchFamily="-105" charset="0"/>
                <a:cs typeface="Times New Roman" pitchFamily="-105" charset="0"/>
              </a:rPr>
              <a:t>         community of informant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112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AEA6B3-AD3A-7848-863A-9FF916127455}" type="slidenum">
              <a:rPr lang="en-US" smtClean="0"/>
              <a:pPr/>
              <a:t>290</a:t>
            </a:fld>
            <a:endParaRPr lang="en-US" smtClean="0"/>
          </a:p>
        </p:txBody>
      </p:sp>
      <p:sp>
        <p:nvSpPr>
          <p:cNvPr id="311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Specific Hypotheses</a:t>
            </a:r>
          </a:p>
        </p:txBody>
      </p:sp>
      <p:sp>
        <p:nvSpPr>
          <p:cNvPr id="311301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71755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/>
              <a:t>1. Discourse marker &gt; Case marker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  <a:endParaRPr lang="nl-NL" sz="2400">
              <a:solidFill>
                <a:srgbClr val="10D419"/>
              </a:solidFill>
            </a:endParaRPr>
          </a:p>
          <a:p>
            <a:pPr marL="457200" indent="-457200" eaLnBrk="1" hangingPunct="1"/>
            <a:r>
              <a:rPr lang="nl-NL" sz="2400"/>
              <a:t>2. N &gt; V &gt; A			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</a:p>
          <a:p>
            <a:pPr marL="457200" indent="-457200" eaLnBrk="1" hangingPunct="1"/>
            <a:r>
              <a:rPr lang="nl-NL" sz="2400"/>
              <a:t>3.a N &gt; Adpos			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</a:p>
          <a:p>
            <a:pPr marL="457200" indent="-457200" eaLnBrk="1" hangingPunct="1"/>
            <a:endParaRPr lang="nl-NL" sz="2400"/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3.b Adpos &gt; Aux &gt; Article</a:t>
            </a:r>
            <a:endParaRPr lang="en-GB" sz="24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1232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2EED5A-10E0-594D-A2D0-7EED65B2FC90}" type="slidenum">
              <a:rPr lang="en-US" smtClean="0"/>
              <a:pPr/>
              <a:t>291</a:t>
            </a:fld>
            <a:endParaRPr lang="en-US" smtClean="0"/>
          </a:p>
        </p:txBody>
      </p:sp>
      <p:sp>
        <p:nvSpPr>
          <p:cNvPr id="3123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Specific Hypotheses</a:t>
            </a:r>
          </a:p>
        </p:txBody>
      </p:sp>
      <p:sp>
        <p:nvSpPr>
          <p:cNvPr id="312325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717550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/>
              <a:t>1. Discourse marker &gt; Case marker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  <a:endParaRPr lang="nl-NL" sz="2400">
              <a:solidFill>
                <a:srgbClr val="10D419"/>
              </a:solidFill>
            </a:endParaRPr>
          </a:p>
          <a:p>
            <a:pPr marL="457200" indent="-457200" eaLnBrk="1" hangingPunct="1"/>
            <a:r>
              <a:rPr lang="nl-NL" sz="2400"/>
              <a:t>2. N &gt; V &gt; A			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</a:p>
          <a:p>
            <a:pPr marL="457200" indent="-457200" eaLnBrk="1" hangingPunct="1"/>
            <a:r>
              <a:rPr lang="nl-NL" sz="2400"/>
              <a:t>3.a N &gt; Adpos			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</a:p>
          <a:p>
            <a:pPr marL="457200" indent="-457200" eaLnBrk="1" hangingPunct="1"/>
            <a:endParaRPr lang="nl-NL" sz="2400"/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3.b Adpos &gt; Aux &gt; Article</a:t>
            </a:r>
            <a:endParaRPr lang="en-US" sz="2400">
              <a:solidFill>
                <a:schemeClr val="hlink"/>
              </a:solidFill>
            </a:endParaRPr>
          </a:p>
          <a:p>
            <a:pPr marL="457200" indent="-457200" eaLnBrk="1" hangingPunct="1"/>
            <a:endParaRPr lang="en-GB" sz="2400">
              <a:solidFill>
                <a:schemeClr val="hlink"/>
              </a:solidFill>
            </a:endParaRPr>
          </a:p>
          <a:p>
            <a:pPr marL="457200" indent="-457200" eaLnBrk="1" hangingPunct="1"/>
            <a:r>
              <a:rPr lang="en-GB" sz="2400">
                <a:solidFill>
                  <a:schemeClr val="hlink"/>
                </a:solidFill>
              </a:rPr>
              <a:t>Depends on type of language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1334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1F061B-E394-DF42-8BE6-FB3C764AE635}" type="slidenum">
              <a:rPr lang="en-US" smtClean="0"/>
              <a:pPr/>
              <a:t>292</a:t>
            </a:fld>
            <a:endParaRPr lang="en-US" smtClean="0"/>
          </a:p>
        </p:txBody>
      </p:sp>
      <p:sp>
        <p:nvSpPr>
          <p:cNvPr id="313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Specific Hypotheses</a:t>
            </a:r>
          </a:p>
        </p:txBody>
      </p:sp>
      <p:sp>
        <p:nvSpPr>
          <p:cNvPr id="313349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71977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/>
              <a:t>1. Discourse marker &gt; Case marker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  <a:endParaRPr lang="nl-NL" sz="2400">
              <a:solidFill>
                <a:srgbClr val="10D419"/>
              </a:solidFill>
            </a:endParaRPr>
          </a:p>
          <a:p>
            <a:pPr marL="457200" indent="-457200" eaLnBrk="1" hangingPunct="1"/>
            <a:r>
              <a:rPr lang="nl-NL" sz="2400"/>
              <a:t>2. N &gt; V &gt; A			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</a:p>
          <a:p>
            <a:pPr marL="457200" indent="-457200" eaLnBrk="1" hangingPunct="1"/>
            <a:r>
              <a:rPr lang="nl-NL" sz="2400"/>
              <a:t>3.a N &gt; Adpos 			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</a:p>
          <a:p>
            <a:pPr marL="457200" indent="-457200" eaLnBrk="1" hangingPunct="1"/>
            <a:r>
              <a:rPr lang="nl-NL" sz="2400"/>
              <a:t>3.b Adpos &gt; Aux &gt; Article			    </a:t>
            </a:r>
            <a:r>
              <a:rPr lang="nl-NL" sz="2400">
                <a:solidFill>
                  <a:schemeClr val="folHlink"/>
                </a:solidFill>
              </a:rPr>
              <a:t>T</a:t>
            </a:r>
          </a:p>
          <a:p>
            <a:pPr marL="457200" indent="-457200" eaLnBrk="1" hangingPunct="1"/>
            <a:endParaRPr lang="nl-NL" sz="2400">
              <a:solidFill>
                <a:schemeClr val="folHlink"/>
              </a:solidFill>
            </a:endParaRPr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4. Adpos &gt; Case affix</a:t>
            </a:r>
            <a:endParaRPr lang="en-US" sz="240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2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1437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C3A4DB2-07D1-7B43-A851-34D0A71E59CA}" type="slidenum">
              <a:rPr lang="en-US" smtClean="0"/>
              <a:pPr/>
              <a:t>293</a:t>
            </a:fld>
            <a:endParaRPr lang="en-US" smtClean="0"/>
          </a:p>
        </p:txBody>
      </p:sp>
      <p:sp>
        <p:nvSpPr>
          <p:cNvPr id="3143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Specific Hypotheses</a:t>
            </a:r>
          </a:p>
        </p:txBody>
      </p:sp>
      <p:sp>
        <p:nvSpPr>
          <p:cNvPr id="314373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7197725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/>
              <a:t>1. Discourse marker &gt; Case marker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  <a:endParaRPr lang="nl-NL" sz="2400">
              <a:solidFill>
                <a:srgbClr val="10D419"/>
              </a:solidFill>
            </a:endParaRPr>
          </a:p>
          <a:p>
            <a:pPr marL="457200" indent="-457200" eaLnBrk="1" hangingPunct="1"/>
            <a:r>
              <a:rPr lang="nl-NL" sz="2400"/>
              <a:t>2. N &gt; V &gt; A			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</a:p>
          <a:p>
            <a:pPr marL="457200" indent="-457200"/>
            <a:r>
              <a:rPr lang="nl-NL" sz="2400"/>
              <a:t>3.a N &gt; Adpos 			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</a:p>
          <a:p>
            <a:pPr marL="457200" indent="-457200"/>
            <a:r>
              <a:rPr lang="nl-NL" sz="2400"/>
              <a:t>3.b Adpos &gt; Aux &gt; Article			    </a:t>
            </a:r>
            <a:r>
              <a:rPr lang="nl-NL" sz="2400">
                <a:solidFill>
                  <a:schemeClr val="folHlink"/>
                </a:solidFill>
              </a:rPr>
              <a:t>T</a:t>
            </a:r>
          </a:p>
          <a:p>
            <a:pPr marL="457200" indent="-457200"/>
            <a:endParaRPr lang="nl-NL" sz="2400">
              <a:solidFill>
                <a:schemeClr val="hlink"/>
              </a:solidFill>
            </a:endParaRPr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4. Adpos &gt; Case affix</a:t>
            </a:r>
            <a:endParaRPr lang="en-US" sz="2400">
              <a:solidFill>
                <a:schemeClr val="hlink"/>
              </a:solidFill>
            </a:endParaRPr>
          </a:p>
          <a:p>
            <a:pPr marL="457200" indent="-457200" eaLnBrk="1" hangingPunct="1">
              <a:buFontTx/>
              <a:buChar char="•"/>
            </a:pPr>
            <a:endParaRPr lang="en-US" sz="2400">
              <a:solidFill>
                <a:schemeClr val="hlink"/>
              </a:solidFill>
            </a:endParaRPr>
          </a:p>
          <a:p>
            <a:pPr marL="457200" indent="-457200" eaLnBrk="1" hangingPunct="1"/>
            <a:r>
              <a:rPr lang="en-US" sz="2400">
                <a:solidFill>
                  <a:schemeClr val="hlink"/>
                </a:solidFill>
              </a:rPr>
              <a:t>(case not relevant for Spanish)</a:t>
            </a:r>
            <a:endParaRPr lang="nl-NL" sz="240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2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1539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E2A617A-6F9D-B849-97AE-7C21E2686CA5}" type="slidenum">
              <a:rPr lang="en-US" smtClean="0"/>
              <a:pPr/>
              <a:t>294</a:t>
            </a:fld>
            <a:endParaRPr lang="en-US" smtClean="0"/>
          </a:p>
        </p:txBody>
      </p:sp>
      <p:sp>
        <p:nvSpPr>
          <p:cNvPr id="3153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Specific Hypotheses</a:t>
            </a:r>
          </a:p>
        </p:txBody>
      </p:sp>
      <p:sp>
        <p:nvSpPr>
          <p:cNvPr id="315397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719772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/>
              <a:t>1. Discourse marker &gt; Case marker 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  <a:endParaRPr lang="nl-NL" sz="2400">
              <a:solidFill>
                <a:srgbClr val="10D419"/>
              </a:solidFill>
            </a:endParaRPr>
          </a:p>
          <a:p>
            <a:pPr marL="457200" indent="-457200" eaLnBrk="1" hangingPunct="1"/>
            <a:r>
              <a:rPr lang="nl-NL" sz="2400"/>
              <a:t>2. N &gt; V &gt; A			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</a:p>
          <a:p>
            <a:pPr marL="457200" indent="-457200"/>
            <a:r>
              <a:rPr lang="nl-NL" sz="2400"/>
              <a:t>3.a N &gt; Adpos 			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</a:p>
          <a:p>
            <a:pPr marL="457200" indent="-457200"/>
            <a:r>
              <a:rPr lang="nl-NL" sz="2400"/>
              <a:t>3.b Adpos &gt; Aux &gt; Article			    </a:t>
            </a:r>
            <a:r>
              <a:rPr lang="nl-NL" sz="2400">
                <a:solidFill>
                  <a:schemeClr val="folHlink"/>
                </a:solidFill>
              </a:rPr>
              <a:t>T</a:t>
            </a:r>
          </a:p>
          <a:p>
            <a:pPr marL="457200" indent="-457200" eaLnBrk="1" hangingPunct="1"/>
            <a:r>
              <a:rPr lang="nl-NL" sz="2400"/>
              <a:t>4. Adpos &gt; Case affix				  -</a:t>
            </a:r>
          </a:p>
          <a:p>
            <a:pPr marL="457200" indent="-457200" eaLnBrk="1" hangingPunct="1"/>
            <a:endParaRPr lang="nl-NL" sz="2400"/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5. No Preposition in Postpositional language</a:t>
            </a:r>
            <a:endParaRPr lang="en-GB" sz="240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2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164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6D2F0E-6DC1-7B48-A0FF-3AF020AAD0E0}" type="slidenum">
              <a:rPr lang="en-US" smtClean="0"/>
              <a:pPr/>
              <a:t>295</a:t>
            </a:fld>
            <a:endParaRPr lang="en-US" smtClean="0"/>
          </a:p>
        </p:txBody>
      </p:sp>
      <p:sp>
        <p:nvSpPr>
          <p:cNvPr id="3164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Specific Hypotheses</a:t>
            </a:r>
          </a:p>
        </p:txBody>
      </p:sp>
      <p:sp>
        <p:nvSpPr>
          <p:cNvPr id="316421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71977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/>
              <a:t>1. Discourse marker &gt; Case marker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  <a:endParaRPr lang="nl-NL" sz="2400">
              <a:solidFill>
                <a:srgbClr val="10D419"/>
              </a:solidFill>
            </a:endParaRPr>
          </a:p>
          <a:p>
            <a:pPr marL="457200" indent="-457200" eaLnBrk="1" hangingPunct="1"/>
            <a:r>
              <a:rPr lang="nl-NL" sz="2400"/>
              <a:t>2. N &gt; V &gt; A			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</a:p>
          <a:p>
            <a:pPr marL="457200" indent="-457200"/>
            <a:r>
              <a:rPr lang="nl-NL" sz="2400"/>
              <a:t>3.a N &gt; Adpos 			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</a:p>
          <a:p>
            <a:pPr marL="457200" indent="-457200"/>
            <a:r>
              <a:rPr lang="nl-NL" sz="2400"/>
              <a:t>3.b Adpos &gt; Aux &gt; Article			    </a:t>
            </a:r>
            <a:r>
              <a:rPr lang="nl-NL" sz="2400">
                <a:solidFill>
                  <a:schemeClr val="folHlink"/>
                </a:solidFill>
              </a:rPr>
              <a:t>T</a:t>
            </a:r>
          </a:p>
          <a:p>
            <a:pPr marL="457200" indent="-457200" eaLnBrk="1" hangingPunct="1"/>
            <a:r>
              <a:rPr lang="nl-NL" sz="2400"/>
              <a:t>4. Adpos &gt; Case affix				  -</a:t>
            </a:r>
          </a:p>
          <a:p>
            <a:pPr marL="457200" indent="-457200" eaLnBrk="1" hangingPunct="1"/>
            <a:endParaRPr lang="nl-NL" sz="2400">
              <a:solidFill>
                <a:schemeClr val="hlink"/>
              </a:solidFill>
            </a:endParaRPr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5. No Preposition in Postpositional language</a:t>
            </a:r>
            <a:endParaRPr lang="en-US" sz="2400">
              <a:solidFill>
                <a:schemeClr val="hlink"/>
              </a:solidFill>
            </a:endParaRPr>
          </a:p>
          <a:p>
            <a:pPr marL="457200" indent="-457200" eaLnBrk="1" hangingPunct="1">
              <a:buFontTx/>
              <a:buChar char="•"/>
            </a:pPr>
            <a:endParaRPr lang="en-US" sz="2400">
              <a:solidFill>
                <a:schemeClr val="hlink"/>
              </a:solidFill>
            </a:endParaRPr>
          </a:p>
          <a:p>
            <a:pPr marL="457200" indent="-457200" eaLnBrk="1" hangingPunct="1"/>
            <a:r>
              <a:rPr lang="en-GB" sz="2400">
                <a:solidFill>
                  <a:schemeClr val="hlink"/>
                </a:solidFill>
              </a:rPr>
              <a:t>YES, almost 100%</a:t>
            </a:r>
          </a:p>
        </p:txBody>
      </p:sp>
    </p:spTree>
  </p:cSld>
  <p:clrMapOvr>
    <a:masterClrMapping/>
  </p:clrMapOvr>
</p:sld>
</file>

<file path=ppt/slides/slide2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174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8FA8B2-B3E2-D541-8FDC-45182D243E79}" type="slidenum">
              <a:rPr lang="en-US" smtClean="0"/>
              <a:pPr/>
              <a:t>296</a:t>
            </a:fld>
            <a:endParaRPr lang="en-US" smtClean="0"/>
          </a:p>
        </p:txBody>
      </p:sp>
      <p:sp>
        <p:nvSpPr>
          <p:cNvPr id="3174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Specific Hypotheses</a:t>
            </a:r>
          </a:p>
        </p:txBody>
      </p:sp>
      <p:sp>
        <p:nvSpPr>
          <p:cNvPr id="317445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719772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/>
              <a:t>1. Discourse marker &gt; Case marker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  <a:endParaRPr lang="nl-NL" sz="2400">
              <a:solidFill>
                <a:srgbClr val="10D419"/>
              </a:solidFill>
            </a:endParaRPr>
          </a:p>
          <a:p>
            <a:pPr marL="457200" indent="-457200" eaLnBrk="1" hangingPunct="1"/>
            <a:r>
              <a:rPr lang="nl-NL" sz="2400"/>
              <a:t>2. N &gt; V &gt; A			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</a:p>
          <a:p>
            <a:pPr marL="457200" indent="-457200"/>
            <a:r>
              <a:rPr lang="nl-NL" sz="2400"/>
              <a:t>3.a N &gt; Adpos 			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</a:p>
          <a:p>
            <a:pPr marL="457200" indent="-457200"/>
            <a:r>
              <a:rPr lang="nl-NL" sz="2400"/>
              <a:t>3.b Adpos &gt; Aux &gt; Article			    </a:t>
            </a:r>
            <a:r>
              <a:rPr lang="nl-NL" sz="2400">
                <a:solidFill>
                  <a:schemeClr val="folHlink"/>
                </a:solidFill>
              </a:rPr>
              <a:t>T</a:t>
            </a:r>
          </a:p>
          <a:p>
            <a:pPr marL="457200" indent="-457200" eaLnBrk="1" hangingPunct="1"/>
            <a:r>
              <a:rPr lang="nl-NL" sz="2400"/>
              <a:t>4. Adpos &gt; Case affix				  -</a:t>
            </a:r>
          </a:p>
          <a:p>
            <a:pPr marL="457200" indent="-457200" eaLnBrk="1" hangingPunct="1"/>
            <a:r>
              <a:rPr lang="nl-NL" sz="2400"/>
              <a:t>5. No Prep in Post language			</a:t>
            </a:r>
            <a:r>
              <a:rPr lang="nl-NL" sz="2400">
                <a:solidFill>
                  <a:srgbClr val="10D419"/>
                </a:solidFill>
              </a:rPr>
              <a:t>Y</a:t>
            </a:r>
            <a:r>
              <a:rPr lang="nl-NL" sz="2400"/>
              <a:t>-</a:t>
            </a:r>
            <a:r>
              <a:rPr lang="nl-NL" sz="2400">
                <a:solidFill>
                  <a:schemeClr val="folHlink"/>
                </a:solidFill>
              </a:rPr>
              <a:t>T</a:t>
            </a:r>
            <a:endParaRPr lang="en-US" sz="2400">
              <a:solidFill>
                <a:schemeClr val="folHlink"/>
              </a:solidFill>
            </a:endParaRPr>
          </a:p>
          <a:p>
            <a:pPr marL="457200" indent="-457200" eaLnBrk="1" hangingPunct="1">
              <a:buFontTx/>
              <a:buChar char="•"/>
            </a:pPr>
            <a:endParaRPr lang="en-GB" sz="2400">
              <a:solidFill>
                <a:schemeClr val="hlink"/>
              </a:solidFill>
            </a:endParaRPr>
          </a:p>
        </p:txBody>
      </p:sp>
      <p:sp>
        <p:nvSpPr>
          <p:cNvPr id="317446" name="Rectangle 4"/>
          <p:cNvSpPr>
            <a:spLocks noChangeArrowheads="1"/>
          </p:cNvSpPr>
          <p:nvPr/>
        </p:nvSpPr>
        <p:spPr bwMode="auto">
          <a:xfrm>
            <a:off x="7380288" y="2133600"/>
            <a:ext cx="1223962" cy="273526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184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B13978-6FAF-A74E-B4E8-8495ED91FCCB}" type="slidenum">
              <a:rPr lang="en-US" smtClean="0"/>
              <a:pPr/>
              <a:t>297</a:t>
            </a:fld>
            <a:endParaRPr lang="en-US" smtClean="0"/>
          </a:p>
        </p:txBody>
      </p:sp>
      <p:sp>
        <p:nvSpPr>
          <p:cNvPr id="3184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General observations</a:t>
            </a:r>
            <a:endParaRPr lang="nl-NL"/>
          </a:p>
        </p:txBody>
      </p:sp>
    </p:spTree>
  </p:cSld>
  <p:clrMapOvr>
    <a:masterClrMapping/>
  </p:clrMapOvr>
</p:sld>
</file>

<file path=ppt/slides/slide2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1949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A68F60-28D1-5544-B0EE-E075807B6BF8}" type="slidenum">
              <a:rPr lang="en-US" smtClean="0"/>
              <a:pPr/>
              <a:t>298</a:t>
            </a:fld>
            <a:endParaRPr lang="en-US" smtClean="0"/>
          </a:p>
        </p:txBody>
      </p:sp>
      <p:sp>
        <p:nvSpPr>
          <p:cNvPr id="3194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General observations</a:t>
            </a:r>
            <a:endParaRPr lang="nl-NL"/>
          </a:p>
        </p:txBody>
      </p:sp>
      <p:sp>
        <p:nvSpPr>
          <p:cNvPr id="319493" name="Text Box 3"/>
          <p:cNvSpPr txBox="1">
            <a:spLocks noChangeArrowheads="1"/>
          </p:cNvSpPr>
          <p:nvPr/>
        </p:nvSpPr>
        <p:spPr bwMode="auto">
          <a:xfrm>
            <a:off x="1066800" y="1916113"/>
            <a:ext cx="70231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>
                <a:solidFill>
                  <a:schemeClr val="hlink"/>
                </a:solidFill>
              </a:rPr>
              <a:t>1. Simple borrowing hierarchies (N &gt; V &gt; A) </a:t>
            </a:r>
          </a:p>
          <a:p>
            <a:pPr marL="457200" indent="-457200" eaLnBrk="1" hangingPunct="1"/>
            <a:r>
              <a:rPr lang="en-US" sz="2400">
                <a:solidFill>
                  <a:schemeClr val="hlink"/>
                </a:solidFill>
              </a:rPr>
              <a:t>    do not work straightforwardly</a:t>
            </a:r>
          </a:p>
          <a:p>
            <a:pPr marL="457200" indent="-457200" eaLnBrk="1" hangingPunct="1"/>
            <a:endParaRPr lang="nl-NL" sz="240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2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2051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961328A-6D74-C647-962C-2AFFE7358396}" type="slidenum">
              <a:rPr lang="en-US" smtClean="0"/>
              <a:pPr/>
              <a:t>299</a:t>
            </a:fld>
            <a:endParaRPr lang="en-US" smtClean="0"/>
          </a:p>
        </p:txBody>
      </p:sp>
      <p:sp>
        <p:nvSpPr>
          <p:cNvPr id="3205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General observations</a:t>
            </a:r>
            <a:endParaRPr lang="nl-NL"/>
          </a:p>
        </p:txBody>
      </p:sp>
      <p:sp>
        <p:nvSpPr>
          <p:cNvPr id="320517" name="Text Box 3"/>
          <p:cNvSpPr txBox="1">
            <a:spLocks noChangeArrowheads="1"/>
          </p:cNvSpPr>
          <p:nvPr/>
        </p:nvSpPr>
        <p:spPr bwMode="auto">
          <a:xfrm>
            <a:off x="1066800" y="1916113"/>
            <a:ext cx="70231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/>
              <a:t>1. Simple borrowing hierarchies (N &gt; V &gt; A) </a:t>
            </a:r>
          </a:p>
          <a:p>
            <a:pPr marL="457200" indent="-457200" eaLnBrk="1" hangingPunct="1"/>
            <a:r>
              <a:rPr lang="en-US" sz="2400"/>
              <a:t>    do not work straightforwardly</a:t>
            </a:r>
          </a:p>
          <a:p>
            <a:pPr marL="457200" indent="-457200" eaLnBrk="1" hangingPunct="1"/>
            <a:endParaRPr lang="en-US" sz="2400"/>
          </a:p>
          <a:p>
            <a:pPr marL="457200" indent="-457200" eaLnBrk="1" hangingPunct="1"/>
            <a:r>
              <a:rPr lang="en-US" sz="2400">
                <a:solidFill>
                  <a:schemeClr val="hlink"/>
                </a:solidFill>
              </a:rPr>
              <a:t>2. N is foremost, and continues over time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843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35F2AD-8D0F-5D4E-A557-BD621FB36E7E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8436" name="Text Box 2"/>
          <p:cNvSpPr txBox="1">
            <a:spLocks noChangeArrowheads="1"/>
          </p:cNvSpPr>
          <p:nvPr/>
        </p:nvSpPr>
        <p:spPr bwMode="auto">
          <a:xfrm>
            <a:off x="838200" y="1916113"/>
            <a:ext cx="813276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2400"/>
              <a:t>Between languages, </a:t>
            </a:r>
            <a:r>
              <a:rPr lang="en-GB" sz="2400">
                <a:solidFill>
                  <a:schemeClr val="hlink"/>
                </a:solidFill>
              </a:rPr>
              <a:t>anything</a:t>
            </a:r>
            <a:r>
              <a:rPr lang="en-GB" sz="2400"/>
              <a:t> may be </a:t>
            </a:r>
            <a:r>
              <a:rPr lang="en-GB" sz="2400">
                <a:solidFill>
                  <a:schemeClr val="hlink"/>
                </a:solidFill>
              </a:rPr>
              <a:t>borrowed</a:t>
            </a:r>
          </a:p>
          <a:p>
            <a:pPr eaLnBrk="1" hangingPunct="1"/>
            <a:endParaRPr lang="en-GB" sz="2400">
              <a:solidFill>
                <a:schemeClr val="hlink"/>
              </a:solidFill>
            </a:endParaRPr>
          </a:p>
          <a:p>
            <a:r>
              <a:rPr lang="en-GB" sz="2400">
                <a:solidFill>
                  <a:schemeClr val="folHlink"/>
                </a:solidFill>
              </a:rPr>
              <a:t>(Thomason &amp; Kaufmann 1988;</a:t>
            </a:r>
            <a:r>
              <a:rPr lang="en-GB" sz="2400" b="0">
                <a:solidFill>
                  <a:schemeClr val="folHlink"/>
                </a:solidFill>
              </a:rPr>
              <a:t> </a:t>
            </a:r>
            <a:r>
              <a:rPr lang="en-GB" sz="2400">
                <a:solidFill>
                  <a:schemeClr val="folHlink"/>
                </a:solidFill>
              </a:rPr>
              <a:t>Campbell 1989; </a:t>
            </a:r>
          </a:p>
          <a:p>
            <a:r>
              <a:rPr lang="en-GB" sz="2400">
                <a:solidFill>
                  <a:schemeClr val="folHlink"/>
                </a:solidFill>
              </a:rPr>
              <a:t>  Thomason 2001; …)</a:t>
            </a:r>
          </a:p>
          <a:p>
            <a:pPr eaLnBrk="1" hangingPunct="1"/>
            <a:endParaRPr lang="en-GB" sz="2400" i="1">
              <a:solidFill>
                <a:schemeClr val="folHlink"/>
              </a:solidFill>
            </a:endParaRPr>
          </a:p>
          <a:p>
            <a:pPr eaLnBrk="1" hangingPunct="1"/>
            <a:r>
              <a:rPr lang="en-GB" sz="2400" i="1">
                <a:solidFill>
                  <a:schemeClr val="hlink"/>
                </a:solidFill>
              </a:rPr>
              <a:t>BUT  …</a:t>
            </a:r>
          </a:p>
          <a:p>
            <a:pPr eaLnBrk="1" hangingPunct="1"/>
            <a:endParaRPr lang="en-GB" sz="2400"/>
          </a:p>
          <a:p>
            <a:pPr eaLnBrk="1" hangingPunct="1"/>
            <a:r>
              <a:rPr lang="en-GB" sz="2400">
                <a:solidFill>
                  <a:schemeClr val="hlink"/>
                </a:solidFill>
              </a:rPr>
              <a:t>Typological differences</a:t>
            </a:r>
            <a:r>
              <a:rPr lang="en-GB" sz="2400"/>
              <a:t> between source language</a:t>
            </a:r>
          </a:p>
          <a:p>
            <a:pPr eaLnBrk="1" hangingPunct="1"/>
            <a:r>
              <a:rPr lang="en-GB" sz="2400"/>
              <a:t>and target language put </a:t>
            </a:r>
            <a:r>
              <a:rPr lang="en-GB" sz="2400">
                <a:solidFill>
                  <a:schemeClr val="hlink"/>
                </a:solidFill>
              </a:rPr>
              <a:t>quantitative </a:t>
            </a:r>
            <a:r>
              <a:rPr lang="en-GB" sz="2400"/>
              <a:t>(and</a:t>
            </a:r>
            <a:r>
              <a:rPr lang="en-GB" sz="2400">
                <a:solidFill>
                  <a:schemeClr val="hlink"/>
                </a:solidFill>
              </a:rPr>
              <a:t> </a:t>
            </a:r>
          </a:p>
          <a:p>
            <a:pPr eaLnBrk="1" hangingPunct="1"/>
            <a:r>
              <a:rPr lang="en-GB" sz="2400">
                <a:solidFill>
                  <a:schemeClr val="hlink"/>
                </a:solidFill>
              </a:rPr>
              <a:t>qualitative?</a:t>
            </a:r>
            <a:r>
              <a:rPr lang="en-GB" sz="2400"/>
              <a:t>)</a:t>
            </a:r>
            <a:r>
              <a:rPr lang="en-GB" sz="2400">
                <a:solidFill>
                  <a:schemeClr val="hlink"/>
                </a:solidFill>
              </a:rPr>
              <a:t> constraints </a:t>
            </a:r>
            <a:r>
              <a:rPr lang="en-GB" sz="2400"/>
              <a:t>on what may be borrowed</a:t>
            </a:r>
          </a:p>
          <a:p>
            <a:pPr eaLnBrk="1" hangingPunct="1"/>
            <a:r>
              <a:rPr lang="en-GB" sz="2400">
                <a:solidFill>
                  <a:srgbClr val="0D0D0D"/>
                </a:solidFill>
              </a:rPr>
              <a:t>at any stage.</a:t>
            </a:r>
          </a:p>
          <a:p>
            <a:pPr eaLnBrk="1" hangingPunct="1"/>
            <a:r>
              <a:rPr lang="en-GB" sz="2400">
                <a:solidFill>
                  <a:schemeClr val="hlink"/>
                </a:solidFill>
              </a:rPr>
              <a:t>	</a:t>
            </a:r>
            <a:r>
              <a:rPr lang="en-GB" sz="2400">
                <a:solidFill>
                  <a:schemeClr val="folHlink"/>
                </a:solidFill>
              </a:rPr>
              <a:t>(cf. Bakker, Hekking &amp; G</a:t>
            </a:r>
            <a:r>
              <a:rPr lang="en-US" sz="2400">
                <a:solidFill>
                  <a:schemeClr val="folHlink"/>
                </a:solidFill>
              </a:rPr>
              <a:t>ó</a:t>
            </a:r>
            <a:r>
              <a:rPr lang="en-GB" sz="2400">
                <a:solidFill>
                  <a:schemeClr val="folHlink"/>
                </a:solidFill>
              </a:rPr>
              <a:t>mez 2008)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4608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E7C7F5-9254-7E45-B461-55C6675CF3CC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46085" name="Rectangle 3"/>
          <p:cNvSpPr>
            <a:spLocks noChangeArrowheads="1"/>
          </p:cNvSpPr>
          <p:nvPr/>
        </p:nvSpPr>
        <p:spPr bwMode="auto">
          <a:xfrm>
            <a:off x="685800" y="2336800"/>
            <a:ext cx="7772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 </a:t>
            </a:r>
            <a:r>
              <a:rPr lang="en-GB" sz="2400" i="1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Borrowing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 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 versus shift-induced interference</a:t>
            </a:r>
            <a:endParaRPr lang="en-GB" sz="2400" i="1">
              <a:ea typeface="Times New Roman" pitchFamily="-105" charset="0"/>
              <a:cs typeface="Times New Roman" pitchFamily="-105" charset="0"/>
            </a:endParaRPr>
          </a:p>
          <a:p>
            <a:pPr marL="457200" indent="-457200" algn="just" eaLnBrk="1" hangingPunct="1"/>
            <a:endParaRPr lang="en-US" sz="2400" i="1">
              <a:ea typeface="Times New Roman" pitchFamily="-105" charset="0"/>
              <a:cs typeface="Times New Roman" pitchFamily="-105" charset="0"/>
            </a:endParaRPr>
          </a:p>
          <a:p>
            <a:pPr marL="457200" indent="-457200" algn="just" eaLnBrk="1" hangingPunct="1">
              <a:buFontTx/>
              <a:buChar char="-"/>
            </a:pPr>
            <a:r>
              <a:rPr lang="en-US" sz="2400">
                <a:ea typeface="Times New Roman" pitchFamily="-105" charset="0"/>
                <a:cs typeface="Times New Roman" pitchFamily="-105" charset="0"/>
              </a:rPr>
              <a:t>Target language is first/only language</a:t>
            </a:r>
          </a:p>
          <a:p>
            <a:pPr marL="457200" indent="-457200" algn="just" eaLnBrk="1" hangingPunct="1">
              <a:buFontTx/>
              <a:buChar char="-"/>
            </a:pPr>
            <a:r>
              <a:rPr lang="en-US" sz="2400">
                <a:ea typeface="Times New Roman" pitchFamily="-105" charset="0"/>
                <a:cs typeface="Times New Roman" pitchFamily="-105" charset="0"/>
              </a:rPr>
              <a:t>Target language is dominant in community</a:t>
            </a:r>
          </a:p>
          <a:p>
            <a:pPr marL="457200" indent="-457200" algn="just" eaLnBrk="1" hangingPunct="1">
              <a:buFontTx/>
              <a:buChar char="-"/>
            </a:pPr>
            <a:r>
              <a:rPr lang="en-US" sz="2400">
                <a:solidFill>
                  <a:srgbClr val="FF0000"/>
                </a:solidFill>
                <a:ea typeface="Times New Roman" pitchFamily="-105" charset="0"/>
                <a:cs typeface="Times New Roman" pitchFamily="-105" charset="0"/>
              </a:rPr>
              <a:t>Distribution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 of borrowings</a:t>
            </a:r>
            <a:r>
              <a:rPr lang="en-US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 among informants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2153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02961E-27B5-0A45-BB48-F877AE6963F4}" type="slidenum">
              <a:rPr lang="en-US" smtClean="0"/>
              <a:pPr/>
              <a:t>300</a:t>
            </a:fld>
            <a:endParaRPr lang="en-US" smtClean="0"/>
          </a:p>
        </p:txBody>
      </p:sp>
      <p:sp>
        <p:nvSpPr>
          <p:cNvPr id="3215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General observations</a:t>
            </a:r>
            <a:endParaRPr lang="nl-NL"/>
          </a:p>
        </p:txBody>
      </p:sp>
      <p:sp>
        <p:nvSpPr>
          <p:cNvPr id="321541" name="Text Box 3"/>
          <p:cNvSpPr txBox="1">
            <a:spLocks noChangeArrowheads="1"/>
          </p:cNvSpPr>
          <p:nvPr/>
        </p:nvSpPr>
        <p:spPr bwMode="auto">
          <a:xfrm>
            <a:off x="1066800" y="1916113"/>
            <a:ext cx="73533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/>
              <a:t>1. Simple borrowing hierarchies (N &gt; V &gt; A) </a:t>
            </a:r>
          </a:p>
          <a:p>
            <a:pPr marL="457200" indent="-457200" eaLnBrk="1" hangingPunct="1"/>
            <a:r>
              <a:rPr lang="en-US" sz="2400"/>
              <a:t>    do not work straightforwardly</a:t>
            </a:r>
          </a:p>
          <a:p>
            <a:pPr marL="457200" indent="-457200" eaLnBrk="1" hangingPunct="1"/>
            <a:r>
              <a:rPr lang="en-US" sz="2400"/>
              <a:t>2. N is foremost, and continues over time</a:t>
            </a:r>
          </a:p>
          <a:p>
            <a:pPr marL="457200" indent="-457200" eaLnBrk="1" hangingPunct="1"/>
            <a:endParaRPr lang="en-US" sz="2400"/>
          </a:p>
          <a:p>
            <a:pPr marL="457200" indent="-457200" eaLnBrk="1" hangingPunct="1"/>
            <a:r>
              <a:rPr lang="en-US" sz="2400">
                <a:solidFill>
                  <a:schemeClr val="hlink"/>
                </a:solidFill>
              </a:rPr>
              <a:t>3. Other lexical PoS depend (also) on typology</a:t>
            </a:r>
          </a:p>
        </p:txBody>
      </p:sp>
    </p:spTree>
  </p:cSld>
  <p:clrMapOvr>
    <a:masterClrMapping/>
  </p:clrMapOvr>
</p:sld>
</file>

<file path=ppt/slides/slide3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2256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795352-C27E-6846-84FC-59F76C8E1FBE}" type="slidenum">
              <a:rPr lang="en-US" smtClean="0"/>
              <a:pPr/>
              <a:t>301</a:t>
            </a:fld>
            <a:endParaRPr lang="en-US" smtClean="0"/>
          </a:p>
        </p:txBody>
      </p:sp>
      <p:sp>
        <p:nvSpPr>
          <p:cNvPr id="3225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General observations</a:t>
            </a:r>
            <a:endParaRPr lang="nl-NL"/>
          </a:p>
        </p:txBody>
      </p:sp>
      <p:sp>
        <p:nvSpPr>
          <p:cNvPr id="322565" name="Text Box 3"/>
          <p:cNvSpPr txBox="1">
            <a:spLocks noChangeArrowheads="1"/>
          </p:cNvSpPr>
          <p:nvPr/>
        </p:nvSpPr>
        <p:spPr bwMode="auto">
          <a:xfrm>
            <a:off x="1066800" y="1916113"/>
            <a:ext cx="74231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/>
              <a:t>1. Simple borrowing hierarchies (N &gt; V &gt; A) </a:t>
            </a:r>
          </a:p>
          <a:p>
            <a:pPr marL="457200" indent="-457200" eaLnBrk="1" hangingPunct="1"/>
            <a:r>
              <a:rPr lang="en-US" sz="2400"/>
              <a:t>    do not work straightforwardly</a:t>
            </a:r>
          </a:p>
          <a:p>
            <a:pPr marL="457200" indent="-457200" eaLnBrk="1" hangingPunct="1"/>
            <a:r>
              <a:rPr lang="en-US" sz="2400"/>
              <a:t>2. N is foremost, and continues over time</a:t>
            </a:r>
          </a:p>
          <a:p>
            <a:pPr marL="457200" indent="-457200" eaLnBrk="1" hangingPunct="1"/>
            <a:r>
              <a:rPr lang="en-US" sz="2400"/>
              <a:t>3. Other lexical PoS depend on typology</a:t>
            </a:r>
          </a:p>
          <a:p>
            <a:pPr marL="457200" indent="-457200" eaLnBrk="1" hangingPunct="1"/>
            <a:endParaRPr lang="en-US" sz="2400"/>
          </a:p>
          <a:p>
            <a:pPr marL="457200" indent="-457200" eaLnBrk="1" hangingPunct="1"/>
            <a:r>
              <a:rPr lang="en-US" sz="2400">
                <a:solidFill>
                  <a:schemeClr val="hlink"/>
                </a:solidFill>
              </a:rPr>
              <a:t>4. Adpos: function in target language +</a:t>
            </a:r>
          </a:p>
          <a:p>
            <a:pPr marL="457200" indent="-457200" eaLnBrk="1" hangingPunct="1"/>
            <a:r>
              <a:rPr lang="en-US" sz="2400">
                <a:solidFill>
                  <a:schemeClr val="hlink"/>
                </a:solidFill>
              </a:rPr>
              <a:t>                 subcategorization in source language</a:t>
            </a:r>
          </a:p>
        </p:txBody>
      </p:sp>
    </p:spTree>
  </p:cSld>
  <p:clrMapOvr>
    <a:masterClrMapping/>
  </p:clrMapOvr>
</p:sld>
</file>

<file path=ppt/slides/slide3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2358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2CBC08-5984-A84D-AF96-C294233DB808}" type="slidenum">
              <a:rPr lang="en-US" smtClean="0"/>
              <a:pPr/>
              <a:t>302</a:t>
            </a:fld>
            <a:endParaRPr lang="en-US" smtClean="0"/>
          </a:p>
        </p:txBody>
      </p:sp>
      <p:sp>
        <p:nvSpPr>
          <p:cNvPr id="3235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General observations</a:t>
            </a:r>
            <a:endParaRPr lang="nl-NL"/>
          </a:p>
        </p:txBody>
      </p:sp>
      <p:sp>
        <p:nvSpPr>
          <p:cNvPr id="323589" name="Text Box 3"/>
          <p:cNvSpPr txBox="1">
            <a:spLocks noChangeArrowheads="1"/>
          </p:cNvSpPr>
          <p:nvPr/>
        </p:nvSpPr>
        <p:spPr bwMode="auto">
          <a:xfrm>
            <a:off x="1066800" y="1916113"/>
            <a:ext cx="742315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/>
              <a:t>1. Simple borrowing hierarchies (N &gt; V &gt; A) </a:t>
            </a:r>
          </a:p>
          <a:p>
            <a:pPr marL="457200" indent="-457200" eaLnBrk="1" hangingPunct="1"/>
            <a:r>
              <a:rPr lang="en-US" sz="2400"/>
              <a:t>    do not work straightforwardly</a:t>
            </a:r>
          </a:p>
          <a:p>
            <a:pPr marL="457200" indent="-457200" eaLnBrk="1" hangingPunct="1"/>
            <a:r>
              <a:rPr lang="en-US" sz="2400"/>
              <a:t>2. N is foremost, and continues over time</a:t>
            </a:r>
          </a:p>
          <a:p>
            <a:pPr marL="457200" indent="-457200" eaLnBrk="1" hangingPunct="1"/>
            <a:r>
              <a:rPr lang="en-US" sz="2400"/>
              <a:t>3. Other lexical PoS depend on typology</a:t>
            </a:r>
          </a:p>
          <a:p>
            <a:pPr marL="457200" indent="-457200" eaLnBrk="1" hangingPunct="1"/>
            <a:r>
              <a:rPr lang="en-US" sz="2400"/>
              <a:t>4. Adpos: function in target language +</a:t>
            </a:r>
          </a:p>
          <a:p>
            <a:pPr marL="457200" indent="-457200" eaLnBrk="1" hangingPunct="1"/>
            <a:r>
              <a:rPr lang="en-US" sz="2400"/>
              <a:t>                 subcategorization in source language</a:t>
            </a:r>
          </a:p>
          <a:p>
            <a:pPr marL="457200" indent="-457200" eaLnBrk="1" hangingPunct="1"/>
            <a:endParaRPr lang="en-GB" sz="2400"/>
          </a:p>
          <a:p>
            <a:pPr marL="457200" indent="-457200" eaLnBrk="1" hangingPunct="1"/>
            <a:r>
              <a:rPr lang="en-GB" sz="2400">
                <a:solidFill>
                  <a:schemeClr val="hlink"/>
                </a:solidFill>
              </a:rPr>
              <a:t>5. Article: (re)interpreted as discourse marker</a:t>
            </a:r>
            <a:endParaRPr lang="en-US" sz="240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3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246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E1608E-9B4A-EC48-92D8-66520E30BC30}" type="slidenum">
              <a:rPr lang="en-US" smtClean="0"/>
              <a:pPr/>
              <a:t>303</a:t>
            </a:fld>
            <a:endParaRPr lang="en-US" smtClean="0"/>
          </a:p>
        </p:txBody>
      </p:sp>
      <p:sp>
        <p:nvSpPr>
          <p:cNvPr id="3246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General observations</a:t>
            </a:r>
            <a:endParaRPr lang="nl-NL"/>
          </a:p>
        </p:txBody>
      </p:sp>
      <p:sp>
        <p:nvSpPr>
          <p:cNvPr id="324613" name="Text Box 3"/>
          <p:cNvSpPr txBox="1">
            <a:spLocks noChangeArrowheads="1"/>
          </p:cNvSpPr>
          <p:nvPr/>
        </p:nvSpPr>
        <p:spPr bwMode="auto">
          <a:xfrm>
            <a:off x="1066800" y="1871663"/>
            <a:ext cx="7862888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/>
              <a:t>1. Simple borrowing hierarchies (N &gt; V &gt; A) </a:t>
            </a:r>
          </a:p>
          <a:p>
            <a:pPr marL="457200" indent="-457200" eaLnBrk="1" hangingPunct="1"/>
            <a:r>
              <a:rPr lang="en-US" sz="2400"/>
              <a:t>    do not work straightforwardly</a:t>
            </a:r>
          </a:p>
          <a:p>
            <a:pPr marL="457200" indent="-457200" eaLnBrk="1" hangingPunct="1"/>
            <a:r>
              <a:rPr lang="en-US" sz="2400"/>
              <a:t>2. N is foremost, and continues over time</a:t>
            </a:r>
          </a:p>
          <a:p>
            <a:pPr marL="457200" indent="-457200" eaLnBrk="1" hangingPunct="1"/>
            <a:r>
              <a:rPr lang="en-US" sz="2400"/>
              <a:t>3. Other lexical PoS depend on typology</a:t>
            </a:r>
          </a:p>
          <a:p>
            <a:pPr marL="457200" indent="-457200" eaLnBrk="1" hangingPunct="1"/>
            <a:r>
              <a:rPr lang="en-US" sz="2400"/>
              <a:t>4. Adpos: function in target language +</a:t>
            </a:r>
          </a:p>
          <a:p>
            <a:pPr marL="457200" indent="-457200" eaLnBrk="1" hangingPunct="1"/>
            <a:r>
              <a:rPr lang="en-US" sz="2400"/>
              <a:t>                 subcategorization in source language</a:t>
            </a:r>
          </a:p>
          <a:p>
            <a:pPr marL="457200" indent="-457200" eaLnBrk="1" hangingPunct="1"/>
            <a:r>
              <a:rPr lang="en-GB" sz="2400"/>
              <a:t>5. Article: (re)interpreted as discourse marker</a:t>
            </a:r>
            <a:endParaRPr lang="en-US" sz="2400"/>
          </a:p>
          <a:p>
            <a:pPr marL="457200" indent="-457200" eaLnBrk="1" hangingPunct="1"/>
            <a:endParaRPr lang="en-US" sz="2400"/>
          </a:p>
          <a:p>
            <a:pPr marL="457200" indent="-457200" eaLnBrk="1" hangingPunct="1"/>
            <a:r>
              <a:rPr lang="en-US" sz="2800">
                <a:solidFill>
                  <a:schemeClr val="hlink"/>
                </a:solidFill>
              </a:rPr>
              <a:t>6. Borrowing hierarchies should be refined</a:t>
            </a:r>
          </a:p>
          <a:p>
            <a:pPr marL="457200" indent="-457200" eaLnBrk="1" hangingPunct="1"/>
            <a:r>
              <a:rPr lang="en-US" sz="2800">
                <a:solidFill>
                  <a:schemeClr val="hlink"/>
                </a:solidFill>
              </a:rPr>
              <a:t>on the basis of </a:t>
            </a:r>
            <a:r>
              <a:rPr lang="en-US" sz="2800" i="1"/>
              <a:t>typological </a:t>
            </a:r>
            <a:r>
              <a:rPr lang="en-US" sz="2800">
                <a:solidFill>
                  <a:schemeClr val="hlink"/>
                </a:solidFill>
              </a:rPr>
              <a:t>characteristics</a:t>
            </a:r>
          </a:p>
          <a:p>
            <a:pPr marL="457200" indent="-457200" eaLnBrk="1" hangingPunct="1"/>
            <a:r>
              <a:rPr lang="en-GB" sz="2800">
                <a:solidFill>
                  <a:schemeClr val="hlink"/>
                </a:solidFill>
              </a:rPr>
              <a:t>of the </a:t>
            </a:r>
            <a:r>
              <a:rPr lang="en-GB" sz="2800"/>
              <a:t>source</a:t>
            </a:r>
            <a:r>
              <a:rPr lang="en-GB" sz="2800">
                <a:solidFill>
                  <a:schemeClr val="hlink"/>
                </a:solidFill>
              </a:rPr>
              <a:t> and </a:t>
            </a:r>
            <a:r>
              <a:rPr lang="en-GB" sz="2800"/>
              <a:t>target</a:t>
            </a:r>
            <a:r>
              <a:rPr lang="en-GB" sz="2800">
                <a:solidFill>
                  <a:schemeClr val="hlink"/>
                </a:solidFill>
              </a:rPr>
              <a:t> language</a:t>
            </a:r>
            <a:endParaRPr lang="en-US" sz="2800">
              <a:solidFill>
                <a:schemeClr val="hlink"/>
              </a:solidFill>
            </a:endParaRPr>
          </a:p>
        </p:txBody>
      </p:sp>
      <p:sp>
        <p:nvSpPr>
          <p:cNvPr id="324614" name="AutoShape 4"/>
          <p:cNvSpPr>
            <a:spLocks noChangeArrowheads="1"/>
          </p:cNvSpPr>
          <p:nvPr/>
        </p:nvSpPr>
        <p:spPr bwMode="auto">
          <a:xfrm>
            <a:off x="34925" y="4868863"/>
            <a:ext cx="792163" cy="1223962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4615" name="Rectangle 5"/>
          <p:cNvSpPr>
            <a:spLocks noChangeArrowheads="1"/>
          </p:cNvSpPr>
          <p:nvPr/>
        </p:nvSpPr>
        <p:spPr bwMode="auto">
          <a:xfrm>
            <a:off x="900113" y="4652963"/>
            <a:ext cx="8064500" cy="1800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0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2563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E1F26E-D4E5-7B4C-A4BE-8324027C207E}" type="slidenum">
              <a:rPr lang="en-US" smtClean="0"/>
              <a:pPr/>
              <a:t>304</a:t>
            </a:fld>
            <a:endParaRPr lang="en-US" smtClean="0"/>
          </a:p>
        </p:txBody>
      </p:sp>
      <p:sp>
        <p:nvSpPr>
          <p:cNvPr id="3256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General observations</a:t>
            </a:r>
            <a:endParaRPr lang="nl-NL"/>
          </a:p>
        </p:txBody>
      </p:sp>
      <p:sp>
        <p:nvSpPr>
          <p:cNvPr id="325637" name="Text Box 3"/>
          <p:cNvSpPr txBox="1">
            <a:spLocks noChangeArrowheads="1"/>
          </p:cNvSpPr>
          <p:nvPr/>
        </p:nvSpPr>
        <p:spPr bwMode="auto">
          <a:xfrm>
            <a:off x="1066800" y="1871663"/>
            <a:ext cx="7497763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en-US" sz="2400"/>
              <a:t>1. Simple borrowing hierarchies (N &gt; V &gt; A) </a:t>
            </a:r>
          </a:p>
          <a:p>
            <a:pPr marL="457200" indent="-457200" eaLnBrk="1" hangingPunct="1"/>
            <a:r>
              <a:rPr lang="en-US" sz="2400"/>
              <a:t>    do not work straightforwardly</a:t>
            </a:r>
          </a:p>
          <a:p>
            <a:pPr marL="457200" indent="-457200" eaLnBrk="1" hangingPunct="1"/>
            <a:r>
              <a:rPr lang="en-US" sz="2400"/>
              <a:t>2. N is foremost, and continues over time</a:t>
            </a:r>
          </a:p>
          <a:p>
            <a:pPr marL="457200" indent="-457200" eaLnBrk="1" hangingPunct="1"/>
            <a:r>
              <a:rPr lang="en-US" sz="2400"/>
              <a:t>3. Other lexical PoS depend on typology</a:t>
            </a:r>
          </a:p>
          <a:p>
            <a:pPr marL="457200" indent="-457200" eaLnBrk="1" hangingPunct="1"/>
            <a:r>
              <a:rPr lang="en-US" sz="2400"/>
              <a:t>4. Adpos: function in target language +</a:t>
            </a:r>
          </a:p>
          <a:p>
            <a:pPr marL="457200" indent="-457200" eaLnBrk="1" hangingPunct="1"/>
            <a:r>
              <a:rPr lang="en-US" sz="2400"/>
              <a:t>                 subcategorization in source language</a:t>
            </a:r>
          </a:p>
          <a:p>
            <a:pPr marL="457200" indent="-457200" eaLnBrk="1" hangingPunct="1"/>
            <a:r>
              <a:rPr lang="en-GB" sz="2400"/>
              <a:t>5. Article: (re)interpreted as discourse marker</a:t>
            </a:r>
            <a:endParaRPr lang="en-US" sz="2400"/>
          </a:p>
          <a:p>
            <a:pPr marL="457200" indent="-457200" eaLnBrk="1" hangingPunct="1"/>
            <a:endParaRPr lang="en-US" sz="2400"/>
          </a:p>
          <a:p>
            <a:pPr marL="457200" indent="-457200" eaLnBrk="1" hangingPunct="1"/>
            <a:r>
              <a:rPr lang="en-GB" sz="4800">
                <a:solidFill>
                  <a:schemeClr val="hlink"/>
                </a:solidFill>
              </a:rPr>
              <a:t>              </a:t>
            </a:r>
            <a:r>
              <a:rPr lang="en-GB" sz="6000">
                <a:solidFill>
                  <a:schemeClr val="hlink"/>
                </a:solidFill>
              </a:rPr>
              <a:t>Q</a:t>
            </a:r>
            <a:r>
              <a:rPr lang="en-GB" sz="6000"/>
              <a:t>.</a:t>
            </a:r>
            <a:r>
              <a:rPr lang="en-GB" sz="6000">
                <a:solidFill>
                  <a:schemeClr val="hlink"/>
                </a:solidFill>
              </a:rPr>
              <a:t>E</a:t>
            </a:r>
            <a:r>
              <a:rPr lang="en-GB" sz="6000">
                <a:solidFill>
                  <a:srgbClr val="000000"/>
                </a:solidFill>
              </a:rPr>
              <a:t>.</a:t>
            </a:r>
            <a:r>
              <a:rPr lang="en-GB" sz="6000">
                <a:solidFill>
                  <a:schemeClr val="hlink"/>
                </a:solidFill>
              </a:rPr>
              <a:t>D</a:t>
            </a:r>
            <a:r>
              <a:rPr lang="en-GB" sz="6000">
                <a:solidFill>
                  <a:srgbClr val="000000"/>
                </a:solidFill>
              </a:rPr>
              <a:t>.</a:t>
            </a:r>
            <a:endParaRPr lang="en-US" sz="6000">
              <a:solidFill>
                <a:srgbClr val="000000"/>
              </a:solidFill>
            </a:endParaRPr>
          </a:p>
        </p:txBody>
      </p:sp>
      <p:sp>
        <p:nvSpPr>
          <p:cNvPr id="325638" name="AutoShape 4"/>
          <p:cNvSpPr>
            <a:spLocks noChangeArrowheads="1"/>
          </p:cNvSpPr>
          <p:nvPr/>
        </p:nvSpPr>
        <p:spPr bwMode="auto">
          <a:xfrm>
            <a:off x="34925" y="4868863"/>
            <a:ext cx="792163" cy="1223962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5639" name="Rectangle 5"/>
          <p:cNvSpPr>
            <a:spLocks noChangeArrowheads="1"/>
          </p:cNvSpPr>
          <p:nvPr/>
        </p:nvSpPr>
        <p:spPr bwMode="auto">
          <a:xfrm>
            <a:off x="900113" y="4652963"/>
            <a:ext cx="8064500" cy="1800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0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2665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B8442F-1BA9-A247-8D9C-61489A88E07B}" type="slidenum">
              <a:rPr lang="en-US" smtClean="0"/>
              <a:pPr/>
              <a:t>305</a:t>
            </a:fld>
            <a:endParaRPr lang="en-US" smtClean="0"/>
          </a:p>
        </p:txBody>
      </p:sp>
      <p:sp>
        <p:nvSpPr>
          <p:cNvPr id="3266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Reference</a:t>
            </a:r>
            <a:endParaRPr lang="nl-NL"/>
          </a:p>
        </p:txBody>
      </p:sp>
      <p:sp>
        <p:nvSpPr>
          <p:cNvPr id="326661" name="Text Box 4"/>
          <p:cNvSpPr txBox="1">
            <a:spLocks noChangeArrowheads="1"/>
          </p:cNvSpPr>
          <p:nvPr/>
        </p:nvSpPr>
        <p:spPr bwMode="auto">
          <a:xfrm>
            <a:off x="784225" y="2133600"/>
            <a:ext cx="8054975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600" b="0"/>
              <a:t>Bakker, Dik, Jorge Gómez-Rendón &amp; Ewald Hekking (2008). </a:t>
            </a:r>
            <a:r>
              <a:rPr lang="en-US" sz="1600" b="0"/>
              <a:t>‘</a:t>
            </a:r>
            <a:r>
              <a:rPr lang="en-GB" sz="1600" b="0"/>
              <a:t>Spanish meets Guaraní, </a:t>
            </a:r>
          </a:p>
          <a:p>
            <a:r>
              <a:rPr lang="en-GB" sz="1600" b="0"/>
              <a:t>	Otomí and Quichua: a multilingual confrontation’. In Thomas </a:t>
            </a:r>
            <a:r>
              <a:rPr lang="en-US" sz="1600" b="0"/>
              <a:t>Stolz, </a:t>
            </a:r>
          </a:p>
          <a:p>
            <a:r>
              <a:rPr lang="en-US" sz="1600" b="0"/>
              <a:t>	Dik Bakker &amp; Rosa Palomo (eds) A</a:t>
            </a:r>
            <a:r>
              <a:rPr lang="en-US" sz="1600" b="0" i="1"/>
              <a:t>spects of Language Contact</a:t>
            </a:r>
            <a:r>
              <a:rPr lang="en-US" sz="1600" b="0"/>
              <a:t>. </a:t>
            </a:r>
          </a:p>
          <a:p>
            <a:r>
              <a:rPr lang="en-US" sz="1600" b="0"/>
              <a:t>	Mouton de Gruyter, 165-238.</a:t>
            </a:r>
          </a:p>
          <a:p>
            <a:r>
              <a:rPr lang="en-GB" sz="1600" b="0"/>
              <a:t>Bakker, Dik &amp; Ewald Hekking (2010).</a:t>
            </a:r>
            <a:r>
              <a:rPr lang="da-DK" sz="1600" b="0"/>
              <a:t>’</a:t>
            </a:r>
            <a:r>
              <a:rPr lang="en-US" sz="1600" b="0"/>
              <a:t>Is Otomí creating a new lexical class for the </a:t>
            </a:r>
          </a:p>
          <a:p>
            <a:r>
              <a:rPr lang="en-US" sz="1600" b="0"/>
              <a:t>	modification</a:t>
            </a:r>
            <a:r>
              <a:rPr lang="en-GB" sz="1600" b="0"/>
              <a:t> </a:t>
            </a:r>
            <a:r>
              <a:rPr lang="en-US" sz="1600" b="0"/>
              <a:t>of noun phrases as a result of the contact with Spanish?’. </a:t>
            </a:r>
          </a:p>
          <a:p>
            <a:r>
              <a:rPr lang="en-US" sz="1600" b="0" i="1"/>
              <a:t>	STUF</a:t>
            </a:r>
            <a:r>
              <a:rPr lang="en-US" sz="1600" b="0"/>
              <a:t> 63, 5-19. </a:t>
            </a:r>
          </a:p>
          <a:p>
            <a:r>
              <a:rPr lang="en-US" sz="1600" b="0"/>
              <a:t>Buck, Carl D. (1987 [1949]): A dictionary of selected synonyms in the principal Indo-</a:t>
            </a:r>
            <a:endParaRPr lang="en-GB" sz="1600" b="0"/>
          </a:p>
          <a:p>
            <a:r>
              <a:rPr lang="en-US" sz="1600" b="0"/>
              <a:t>	european languages. Chicago &amp; London: The University of Chicago Press.</a:t>
            </a:r>
          </a:p>
          <a:p>
            <a:r>
              <a:rPr lang="es-ES" sz="1600" b="0"/>
              <a:t>Campbell, Lyle (</a:t>
            </a:r>
            <a:r>
              <a:rPr lang="en-GB" sz="1600" b="0"/>
              <a:t>1989). On proposed universals of grammatical borrowing. In</a:t>
            </a:r>
          </a:p>
          <a:p>
            <a:r>
              <a:rPr lang="en-GB" sz="1600" b="0"/>
              <a:t>	</a:t>
            </a:r>
            <a:r>
              <a:rPr lang="en-GB" sz="1600" b="0" i="1"/>
              <a:t>Papers from the 9th international conference on historical linguistics,</a:t>
            </a:r>
          </a:p>
          <a:p>
            <a:r>
              <a:rPr lang="en-GB" sz="1600" b="0" i="1"/>
              <a:t>	 </a:t>
            </a:r>
            <a:r>
              <a:rPr lang="en-GB" sz="1600" b="0"/>
              <a:t>Henk Aertsen, and Robert J. Jeffers (eds), 91–109. </a:t>
            </a:r>
          </a:p>
          <a:p>
            <a:r>
              <a:rPr lang="en-GB" sz="1600" b="0"/>
              <a:t>	A</a:t>
            </a:r>
            <a:r>
              <a:rPr lang="es-ES" sz="1600" b="0"/>
              <a:t>msterdam: John Benjamins.</a:t>
            </a:r>
          </a:p>
          <a:p>
            <a:r>
              <a:rPr lang="en-GB" sz="1600" b="0"/>
              <a:t>Croft, William (1991). </a:t>
            </a:r>
            <a:r>
              <a:rPr lang="en-US" sz="1600" b="0"/>
              <a:t>Syntactic categories and grammatical relations: The cognitive</a:t>
            </a:r>
          </a:p>
          <a:p>
            <a:r>
              <a:rPr lang="en-US" sz="1600" b="0"/>
              <a:t>	organization of information. Chicago: Chicago University Press</a:t>
            </a:r>
            <a:endParaRPr lang="es-ES" sz="1600" b="0"/>
          </a:p>
          <a:p>
            <a:r>
              <a:rPr lang="en-US" sz="1600" b="0"/>
              <a:t>Heine, Bernd &amp; Kuteva,Tania (2005). Language contact and grammatical change. </a:t>
            </a:r>
          </a:p>
          <a:p>
            <a:r>
              <a:rPr lang="en-US" sz="1600" b="0"/>
              <a:t>	Cambridge: Cam- bridge University Press. </a:t>
            </a:r>
          </a:p>
        </p:txBody>
      </p:sp>
    </p:spTree>
  </p:cSld>
  <p:clrMapOvr>
    <a:masterClrMapping/>
  </p:clrMapOvr>
</p:sld>
</file>

<file path=ppt/slides/slide30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2768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119C14-F18F-DF43-A8AC-3549A22A9D5F}" type="slidenum">
              <a:rPr lang="en-US" smtClean="0"/>
              <a:pPr/>
              <a:t>306</a:t>
            </a:fld>
            <a:endParaRPr lang="en-US" smtClean="0"/>
          </a:p>
        </p:txBody>
      </p:sp>
      <p:sp>
        <p:nvSpPr>
          <p:cNvPr id="327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Reference</a:t>
            </a:r>
            <a:endParaRPr lang="nl-NL"/>
          </a:p>
        </p:txBody>
      </p:sp>
      <p:sp>
        <p:nvSpPr>
          <p:cNvPr id="327685" name="Text Box 4"/>
          <p:cNvSpPr txBox="1">
            <a:spLocks noChangeArrowheads="1"/>
          </p:cNvSpPr>
          <p:nvPr/>
        </p:nvSpPr>
        <p:spPr bwMode="auto">
          <a:xfrm>
            <a:off x="784225" y="2133600"/>
            <a:ext cx="85883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b="0"/>
              <a:t>Hengeveld, Kees, Jan Rijkhoff, and Anna Siewierska (2004): Parts-of-speech systems</a:t>
            </a:r>
            <a:endParaRPr lang="en-GB" sz="1600" b="0"/>
          </a:p>
          <a:p>
            <a:r>
              <a:rPr lang="en-US" sz="1600" b="0"/>
              <a:t>	and word order, in: Journal of Linguistics 40.3, 527-570.</a:t>
            </a:r>
            <a:endParaRPr lang="en-GB" sz="1600" b="0"/>
          </a:p>
          <a:p>
            <a:r>
              <a:rPr lang="en-GB" sz="1600" b="0"/>
              <a:t>Moravcsik, Edith (1978). Universals of language contact. In </a:t>
            </a:r>
            <a:r>
              <a:rPr lang="en-GB" sz="1600" b="0" i="1"/>
              <a:t>Universals of</a:t>
            </a:r>
          </a:p>
          <a:p>
            <a:r>
              <a:rPr lang="en-GB" sz="1600" b="0" i="1"/>
              <a:t>	language, Vol I, Method and theory,</a:t>
            </a:r>
            <a:r>
              <a:rPr lang="en-GB" sz="1600" b="0"/>
              <a:t> Joseph Greenberg (ed.), 95–122.</a:t>
            </a:r>
          </a:p>
          <a:p>
            <a:r>
              <a:rPr lang="en-GB" sz="1600" b="0"/>
              <a:t>	</a:t>
            </a:r>
            <a:r>
              <a:rPr lang="es-ES" sz="1600" b="0"/>
              <a:t>USA: Stanford University Press.</a:t>
            </a:r>
            <a:endParaRPr lang="en-GB" sz="1600" b="0"/>
          </a:p>
          <a:p>
            <a:r>
              <a:rPr lang="en-GB" sz="1600" b="0"/>
              <a:t>Thomason, Sarah G. (2001). </a:t>
            </a:r>
            <a:r>
              <a:rPr lang="en-GB" sz="1600" b="0" i="1"/>
              <a:t>Language contact. An introduction</a:t>
            </a:r>
            <a:r>
              <a:rPr lang="en-GB" sz="1600" b="0"/>
              <a:t>. </a:t>
            </a:r>
          </a:p>
          <a:p>
            <a:r>
              <a:rPr lang="en-GB" sz="1600" b="0"/>
              <a:t>	Edinburgh: Edinburgh University Press.</a:t>
            </a:r>
            <a:endParaRPr lang="en-US" sz="1600" b="0"/>
          </a:p>
        </p:txBody>
      </p:sp>
    </p:spTree>
  </p:cSld>
  <p:clrMapOvr>
    <a:masterClrMapping/>
  </p:clrMapOvr>
</p:sld>
</file>

<file path=ppt/slides/slide30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32870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5DCFC8-C1A0-8A46-8387-54479A2352EE}" type="slidenum">
              <a:rPr lang="en-US" smtClean="0"/>
              <a:pPr/>
              <a:t>307</a:t>
            </a:fld>
            <a:endParaRPr lang="en-US" smtClean="0"/>
          </a:p>
        </p:txBody>
      </p:sp>
      <p:sp>
        <p:nvSpPr>
          <p:cNvPr id="328708" name="Text Box 2"/>
          <p:cNvSpPr txBox="1">
            <a:spLocks noChangeArrowheads="1"/>
          </p:cNvSpPr>
          <p:nvPr/>
        </p:nvSpPr>
        <p:spPr bwMode="auto">
          <a:xfrm>
            <a:off x="4191000" y="2940050"/>
            <a:ext cx="8747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9600">
                <a:solidFill>
                  <a:schemeClr val="hlink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4710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C191EF2-1B4D-8D4D-9AD8-6AF8838455AA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47109" name="Rectangle 3"/>
          <p:cNvSpPr>
            <a:spLocks noChangeArrowheads="1"/>
          </p:cNvSpPr>
          <p:nvPr/>
        </p:nvSpPr>
        <p:spPr bwMode="auto">
          <a:xfrm>
            <a:off x="685800" y="2336800"/>
            <a:ext cx="7772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 </a:t>
            </a:r>
            <a:r>
              <a:rPr lang="en-GB" sz="2400" i="1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Borrowing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 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 versus shift-induced interference</a:t>
            </a:r>
            <a:endParaRPr lang="en-GB" sz="2400" i="1">
              <a:ea typeface="Times New Roman" pitchFamily="-105" charset="0"/>
              <a:cs typeface="Times New Roman" pitchFamily="-105" charset="0"/>
            </a:endParaRPr>
          </a:p>
          <a:p>
            <a:pPr marL="457200" indent="-457200" algn="just" eaLnBrk="1" hangingPunct="1"/>
            <a:endParaRPr lang="en-US" sz="2400">
              <a:ea typeface="Times New Roman" pitchFamily="-105" charset="0"/>
              <a:cs typeface="Times New Roman" pitchFamily="-105" charset="0"/>
            </a:endParaRPr>
          </a:p>
          <a:p>
            <a:pPr marL="457200" indent="-457200" algn="just" eaLnBrk="1" hangingPunct="1">
              <a:buFontTx/>
              <a:buChar char="-"/>
            </a:pPr>
            <a:r>
              <a:rPr lang="en-US" sz="2400">
                <a:ea typeface="Times New Roman" pitchFamily="-105" charset="0"/>
                <a:cs typeface="Times New Roman" pitchFamily="-105" charset="0"/>
              </a:rPr>
              <a:t>Target language is first/only language</a:t>
            </a:r>
          </a:p>
          <a:p>
            <a:pPr marL="457200" indent="-457200" algn="just" eaLnBrk="1" hangingPunct="1">
              <a:buFontTx/>
              <a:buChar char="-"/>
            </a:pPr>
            <a:r>
              <a:rPr lang="en-US" sz="2400">
                <a:ea typeface="Times New Roman" pitchFamily="-105" charset="0"/>
                <a:cs typeface="Times New Roman" pitchFamily="-105" charset="0"/>
              </a:rPr>
              <a:t>Target language is dominant in community</a:t>
            </a:r>
          </a:p>
          <a:p>
            <a:pPr marL="457200" indent="-457200" algn="just" eaLnBrk="1" hangingPunct="1">
              <a:buFontTx/>
              <a:buChar char="-"/>
            </a:pPr>
            <a:r>
              <a:rPr lang="en-US" sz="2400">
                <a:ea typeface="Times New Roman" pitchFamily="-105" charset="0"/>
                <a:cs typeface="Times New Roman" pitchFamily="-105" charset="0"/>
              </a:rPr>
              <a:t>Distribution of borrowings among informants</a:t>
            </a:r>
          </a:p>
          <a:p>
            <a:pPr marL="457200" indent="-457200" algn="just" eaLnBrk="1" hangingPunct="1">
              <a:buFontTx/>
              <a:buChar char="-"/>
            </a:pPr>
            <a:r>
              <a:rPr lang="en-US" sz="2400">
                <a:ea typeface="Times New Roman" pitchFamily="-105" charset="0"/>
                <a:cs typeface="Times New Roman" pitchFamily="-105" charset="0"/>
              </a:rPr>
              <a:t>Exclude </a:t>
            </a:r>
            <a:r>
              <a:rPr lang="en-US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code switches</a:t>
            </a:r>
            <a:endParaRPr lang="nl-NL" sz="2400">
              <a:solidFill>
                <a:schemeClr val="hlink"/>
              </a:solidFill>
              <a:ea typeface="Times New Roman" pitchFamily="-105" charset="0"/>
              <a:cs typeface="Times New Roman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4813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15E69E-4480-894F-8E50-B12D3C618211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48133" name="Rectangle 3"/>
          <p:cNvSpPr>
            <a:spLocks noChangeArrowheads="1"/>
          </p:cNvSpPr>
          <p:nvPr/>
        </p:nvSpPr>
        <p:spPr bwMode="auto">
          <a:xfrm>
            <a:off x="685800" y="2336800"/>
            <a:ext cx="7772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 algn="just" eaLnBrk="1" hangingPunct="1">
              <a:buFontTx/>
              <a:buAutoNum type="arabicPeriod"/>
            </a:pPr>
            <a:r>
              <a:rPr lang="en-GB" sz="2400">
                <a:ea typeface="Times New Roman" pitchFamily="-105" charset="0"/>
                <a:cs typeface="Times New Roman" pitchFamily="-105" charset="0"/>
              </a:rPr>
              <a:t> Borrowing versus shift-induced interference</a:t>
            </a:r>
          </a:p>
          <a:p>
            <a:pPr marL="342900" indent="-342900" algn="just" eaLnBrk="1" hangingPunct="1"/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marL="342900" indent="-342900"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2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.</a:t>
            </a:r>
            <a:r>
              <a:rPr lang="nl-NL" sz="2400">
                <a:ea typeface="Times New Roman" pitchFamily="-105" charset="0"/>
                <a:cs typeface="Times New Roman" pitchFamily="-105" charset="0"/>
              </a:rPr>
              <a:t> </a:t>
            </a:r>
            <a:r>
              <a:rPr lang="nl-NL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One Source Language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4915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B35DC8-4DFC-EC43-8194-801DCBF72784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49157" name="Rectangle 3"/>
          <p:cNvSpPr>
            <a:spLocks noChangeArrowheads="1"/>
          </p:cNvSpPr>
          <p:nvPr/>
        </p:nvSpPr>
        <p:spPr bwMode="auto">
          <a:xfrm>
            <a:off x="685800" y="2336800"/>
            <a:ext cx="7772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 algn="just" eaLnBrk="1" hangingPunct="1">
              <a:buFontTx/>
              <a:buAutoNum type="arabicPeriod"/>
            </a:pPr>
            <a:r>
              <a:rPr lang="en-GB" sz="2400">
                <a:ea typeface="Times New Roman" pitchFamily="-105" charset="0"/>
                <a:cs typeface="Times New Roman" pitchFamily="-105" charset="0"/>
              </a:rPr>
              <a:t> Borrowing versus shift-induced interference</a:t>
            </a:r>
          </a:p>
          <a:p>
            <a:pPr marL="342900" indent="-342900" algn="just" eaLnBrk="1" hangingPunct="1"/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marL="342900" indent="-342900"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2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.</a:t>
            </a:r>
            <a:r>
              <a:rPr lang="nl-NL" sz="2400">
                <a:ea typeface="Times New Roman" pitchFamily="-105" charset="0"/>
                <a:cs typeface="Times New Roman" pitchFamily="-105" charset="0"/>
              </a:rPr>
              <a:t> </a:t>
            </a:r>
            <a:r>
              <a:rPr lang="nl-NL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One Source Language</a:t>
            </a:r>
            <a:endParaRPr lang="en-US" sz="2400">
              <a:solidFill>
                <a:schemeClr val="hlink"/>
              </a:solidFill>
              <a:ea typeface="Times New Roman" pitchFamily="-105" charset="0"/>
              <a:cs typeface="Times New Roman" pitchFamily="-105" charset="0"/>
            </a:endParaRPr>
          </a:p>
          <a:p>
            <a:pPr marL="342900" indent="-342900" algn="just"/>
            <a:endParaRPr lang="en-US" sz="2400">
              <a:ea typeface="Times New Roman" pitchFamily="-105" charset="0"/>
              <a:cs typeface="Times New Roman" pitchFamily="-105" charset="0"/>
            </a:endParaRPr>
          </a:p>
          <a:p>
            <a:pPr marL="342900" indent="-342900" algn="just"/>
            <a:r>
              <a:rPr lang="en-US" sz="2400">
                <a:ea typeface="Times New Roman" pitchFamily="-105" charset="0"/>
                <a:cs typeface="Times New Roman" pitchFamily="-105" charset="0"/>
              </a:rPr>
              <a:t>-</a:t>
            </a:r>
            <a:r>
              <a:rPr lang="en-US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   Spanish 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only source language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5017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F73AA2-0BA8-6E42-BCA4-1CD7A0C6FFE4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50181" name="Rectangle 3"/>
          <p:cNvSpPr>
            <a:spLocks noChangeArrowheads="1"/>
          </p:cNvSpPr>
          <p:nvPr/>
        </p:nvSpPr>
        <p:spPr bwMode="auto">
          <a:xfrm>
            <a:off x="685800" y="2336800"/>
            <a:ext cx="7772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Borrowing versus shift-induced interference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2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.</a:t>
            </a:r>
            <a:r>
              <a:rPr lang="nl-NL" sz="2400">
                <a:solidFill>
                  <a:srgbClr val="000000"/>
                </a:solidFill>
                <a:ea typeface="Times New Roman" pitchFamily="-105" charset="0"/>
                <a:cs typeface="Times New Roman" pitchFamily="-105" charset="0"/>
              </a:rPr>
              <a:t> One source language</a:t>
            </a:r>
          </a:p>
          <a:p>
            <a:pPr algn="just"/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3. 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Variety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 among Target Languages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5120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FF2A0C7-A590-DD4F-A96D-D15F8871950E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51205" name="Rectangle 3"/>
          <p:cNvSpPr>
            <a:spLocks noChangeArrowheads="1"/>
          </p:cNvSpPr>
          <p:nvPr/>
        </p:nvSpPr>
        <p:spPr bwMode="auto">
          <a:xfrm>
            <a:off x="685800" y="2336800"/>
            <a:ext cx="77724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Borrowing versus shift-induced interference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2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.</a:t>
            </a:r>
            <a:r>
              <a:rPr lang="nl-NL" sz="2400">
                <a:solidFill>
                  <a:srgbClr val="000000"/>
                </a:solidFill>
                <a:ea typeface="Times New Roman" pitchFamily="-105" charset="0"/>
                <a:cs typeface="Times New Roman" pitchFamily="-105" charset="0"/>
              </a:rPr>
              <a:t> One source language</a:t>
            </a:r>
          </a:p>
          <a:p>
            <a:pPr algn="just"/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3. 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Variety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 among Target Languages</a:t>
            </a:r>
          </a:p>
          <a:p>
            <a:pPr algn="just"/>
            <a:endParaRPr lang="en-GB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- 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Different genetic affiliation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 (=language family)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522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F5E41C-E142-3D40-B90B-E42FD8E7FD7C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52229" name="Rectangle 3"/>
          <p:cNvSpPr>
            <a:spLocks noChangeArrowheads="1"/>
          </p:cNvSpPr>
          <p:nvPr/>
        </p:nvSpPr>
        <p:spPr bwMode="auto">
          <a:xfrm>
            <a:off x="685800" y="2336800"/>
            <a:ext cx="77724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Borrowing versus shift-induced interference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2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.</a:t>
            </a:r>
            <a:r>
              <a:rPr lang="nl-NL" sz="2400">
                <a:solidFill>
                  <a:srgbClr val="000000"/>
                </a:solidFill>
                <a:ea typeface="Times New Roman" pitchFamily="-105" charset="0"/>
                <a:cs typeface="Times New Roman" pitchFamily="-105" charset="0"/>
              </a:rPr>
              <a:t> One source language</a:t>
            </a:r>
          </a:p>
          <a:p>
            <a:pPr algn="just"/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3. 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Variety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 among Target Languages</a:t>
            </a:r>
          </a:p>
          <a:p>
            <a:pPr algn="just"/>
            <a:endParaRPr lang="en-GB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- Different genetic affiliation</a:t>
            </a:r>
          </a:p>
          <a:p>
            <a:pPr algn="just"/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- 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Typological differences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, e.g. Word Order,</a:t>
            </a: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        Adposition type, Morphological type etc.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5325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821B637-C24C-3F4C-A60D-57D767EA0C20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53253" name="Rectangle 3"/>
          <p:cNvSpPr>
            <a:spLocks noChangeArrowheads="1"/>
          </p:cNvSpPr>
          <p:nvPr/>
        </p:nvSpPr>
        <p:spPr bwMode="auto">
          <a:xfrm>
            <a:off x="685800" y="2336800"/>
            <a:ext cx="7772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Borrowing versus shift-induced interference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2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.</a:t>
            </a:r>
            <a:r>
              <a:rPr lang="nl-NL" sz="2400">
                <a:solidFill>
                  <a:srgbClr val="000000"/>
                </a:solidFill>
                <a:ea typeface="Times New Roman" pitchFamily="-105" charset="0"/>
                <a:cs typeface="Times New Roman" pitchFamily="-105" charset="0"/>
              </a:rPr>
              <a:t> One source language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3. Typological variety among target languages</a:t>
            </a:r>
          </a:p>
          <a:p>
            <a:pPr algn="just"/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4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.</a:t>
            </a:r>
            <a:r>
              <a:rPr lang="nl-NL" sz="2400">
                <a:ea typeface="Times New Roman" pitchFamily="-105" charset="0"/>
                <a:cs typeface="Times New Roman" pitchFamily="-105" charset="0"/>
              </a:rPr>
              <a:t> </a:t>
            </a:r>
            <a:r>
              <a:rPr lang="nl-NL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More than one dialect</a:t>
            </a:r>
            <a:r>
              <a:rPr lang="nl-NL" sz="2400">
                <a:ea typeface="Times New Roman" pitchFamily="-105" charset="0"/>
                <a:cs typeface="Times New Roman" pitchFamily="-105" charset="0"/>
              </a:rPr>
              <a:t> per Target Language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5427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88D383A-E6BD-FB44-ABD2-D804C04F9FFD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54277" name="Rectangle 3"/>
          <p:cNvSpPr>
            <a:spLocks noChangeArrowheads="1"/>
          </p:cNvSpPr>
          <p:nvPr/>
        </p:nvSpPr>
        <p:spPr bwMode="auto">
          <a:xfrm>
            <a:off x="685800" y="2336800"/>
            <a:ext cx="77724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Borrowing versus shift-induced interference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2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.</a:t>
            </a:r>
            <a:r>
              <a:rPr lang="nl-NL" sz="2400">
                <a:solidFill>
                  <a:srgbClr val="000000"/>
                </a:solidFill>
                <a:ea typeface="Times New Roman" pitchFamily="-105" charset="0"/>
                <a:cs typeface="Times New Roman" pitchFamily="-105" charset="0"/>
              </a:rPr>
              <a:t> One source language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3. Typological variety among target languages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4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.</a:t>
            </a:r>
            <a:r>
              <a:rPr lang="nl-NL" sz="2400">
                <a:ea typeface="Times New Roman" pitchFamily="-105" charset="0"/>
                <a:cs typeface="Times New Roman" pitchFamily="-105" charset="0"/>
              </a:rPr>
              <a:t> More than one dialect per target language </a:t>
            </a:r>
          </a:p>
          <a:p>
            <a:pPr algn="just"/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5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.</a:t>
            </a:r>
            <a:r>
              <a:rPr lang="nl-NL" sz="2400">
                <a:ea typeface="Times New Roman" pitchFamily="-105" charset="0"/>
                <a:cs typeface="Times New Roman" pitchFamily="-105" charset="0"/>
              </a:rPr>
              <a:t> </a:t>
            </a:r>
            <a:r>
              <a:rPr lang="nl-NL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Socio-cultural </a:t>
            </a:r>
            <a:r>
              <a:rPr lang="nl-NL" sz="2400">
                <a:ea typeface="Times New Roman" pitchFamily="-105" charset="0"/>
                <a:cs typeface="Times New Roman" pitchFamily="-105" charset="0"/>
              </a:rPr>
              <a:t>aspects optimally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 </a:t>
            </a:r>
            <a:r>
              <a:rPr lang="nl-NL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constant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552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162C0D7-ADCE-DD49-85D4-04B275DD540C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55301" name="Rectangle 3"/>
          <p:cNvSpPr>
            <a:spLocks noChangeArrowheads="1"/>
          </p:cNvSpPr>
          <p:nvPr/>
        </p:nvSpPr>
        <p:spPr bwMode="auto">
          <a:xfrm>
            <a:off x="685800" y="2286000"/>
            <a:ext cx="77724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Borrowing versus shift-induced interference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2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.</a:t>
            </a:r>
            <a:r>
              <a:rPr lang="nl-NL" sz="2400">
                <a:solidFill>
                  <a:srgbClr val="000000"/>
                </a:solidFill>
                <a:ea typeface="Times New Roman" pitchFamily="-105" charset="0"/>
                <a:cs typeface="Times New Roman" pitchFamily="-105" charset="0"/>
              </a:rPr>
              <a:t> One source language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3. Typological variety among target languages</a:t>
            </a:r>
          </a:p>
          <a:p>
            <a:pPr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4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.</a:t>
            </a:r>
            <a:r>
              <a:rPr lang="nl-NL" sz="2400">
                <a:ea typeface="Times New Roman" pitchFamily="-105" charset="0"/>
                <a:cs typeface="Times New Roman" pitchFamily="-105" charset="0"/>
              </a:rPr>
              <a:t> More than one dialect per target language</a:t>
            </a:r>
          </a:p>
          <a:p>
            <a:pPr algn="just"/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5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.</a:t>
            </a:r>
            <a:r>
              <a:rPr lang="nl-NL" sz="2400">
                <a:ea typeface="Times New Roman" pitchFamily="-105" charset="0"/>
                <a:cs typeface="Times New Roman" pitchFamily="-105" charset="0"/>
              </a:rPr>
              <a:t> </a:t>
            </a:r>
            <a:r>
              <a:rPr lang="nl-NL" sz="2400">
                <a:solidFill>
                  <a:schemeClr val="hlink"/>
                </a:solidFill>
              </a:rPr>
              <a:t>Socio-cultural</a:t>
            </a:r>
            <a:r>
              <a:rPr lang="nl-NL" sz="2400"/>
              <a:t> aspects optimally</a:t>
            </a:r>
            <a:r>
              <a:rPr lang="en-US" sz="2400"/>
              <a:t> </a:t>
            </a:r>
            <a:r>
              <a:rPr lang="nl-NL" sz="2400">
                <a:solidFill>
                  <a:schemeClr val="hlink"/>
                </a:solidFill>
              </a:rPr>
              <a:t>constant</a:t>
            </a:r>
            <a:endParaRPr lang="en-US" sz="2400">
              <a:solidFill>
                <a:schemeClr val="hlink"/>
              </a:solidFill>
              <a:ea typeface="Times New Roman" pitchFamily="-105" charset="0"/>
              <a:cs typeface="Times New Roman" pitchFamily="-105" charset="0"/>
            </a:endParaRPr>
          </a:p>
          <a:p>
            <a:pPr algn="just"/>
            <a:endParaRPr lang="en-US" sz="2400">
              <a:solidFill>
                <a:schemeClr val="hlink"/>
              </a:solidFill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US" sz="2400">
                <a:ea typeface="Times New Roman" pitchFamily="-105" charset="0"/>
                <a:cs typeface="Times New Roman" pitchFamily="-105" charset="0"/>
              </a:rPr>
              <a:t>-</a:t>
            </a:r>
            <a:r>
              <a:rPr lang="en-US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 Latin America (?)</a:t>
            </a:r>
            <a:endParaRPr lang="nl-NL" sz="2400">
              <a:solidFill>
                <a:schemeClr val="hlink"/>
              </a:solidFill>
              <a:ea typeface="Times New Roman" pitchFamily="-105" charset="0"/>
              <a:cs typeface="Times New Roman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4811A5-9C04-6148-9A0E-E31245D6B80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Contact + Change</a:t>
            </a:r>
            <a:endParaRPr lang="nl-NL"/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439738" y="3352800"/>
            <a:ext cx="1679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Target</a:t>
            </a:r>
          </a:p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Language</a:t>
            </a:r>
            <a:endParaRPr lang="nl-NL" sz="2400">
              <a:solidFill>
                <a:srgbClr val="00CC00"/>
              </a:solidFill>
            </a:endParaRPr>
          </a:p>
        </p:txBody>
      </p:sp>
      <p:sp>
        <p:nvSpPr>
          <p:cNvPr id="19462" name="Text Box 5"/>
          <p:cNvSpPr txBox="1">
            <a:spLocks noChangeArrowheads="1"/>
          </p:cNvSpPr>
          <p:nvPr/>
        </p:nvSpPr>
        <p:spPr bwMode="auto">
          <a:xfrm>
            <a:off x="1139825" y="1997075"/>
            <a:ext cx="1679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Source</a:t>
            </a:r>
          </a:p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Language</a:t>
            </a:r>
            <a:endParaRPr lang="nl-NL" sz="2400">
              <a:solidFill>
                <a:schemeClr val="hlink"/>
              </a:solidFill>
            </a:endParaRPr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auto">
          <a:xfrm rot="1739073">
            <a:off x="1403350" y="2852738"/>
            <a:ext cx="431800" cy="504825"/>
          </a:xfrm>
          <a:prstGeom prst="downArrow">
            <a:avLst>
              <a:gd name="adj1" fmla="val 50000"/>
              <a:gd name="adj2" fmla="val 292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5632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8AE2127-41DC-624C-A8AF-09467717A270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56325" name="Rectangle 3"/>
          <p:cNvSpPr>
            <a:spLocks noChangeArrowheads="1"/>
          </p:cNvSpPr>
          <p:nvPr/>
        </p:nvSpPr>
        <p:spPr bwMode="auto">
          <a:xfrm>
            <a:off x="685800" y="2336800"/>
            <a:ext cx="77724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Borrowing versus shift-induced interference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2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.</a:t>
            </a:r>
            <a:r>
              <a:rPr lang="nl-NL" sz="2400">
                <a:solidFill>
                  <a:srgbClr val="000000"/>
                </a:solidFill>
                <a:ea typeface="Times New Roman" pitchFamily="-105" charset="0"/>
                <a:cs typeface="Times New Roman" pitchFamily="-105" charset="0"/>
              </a:rPr>
              <a:t> One source language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3. Typological variety among target languages</a:t>
            </a:r>
          </a:p>
          <a:p>
            <a:pPr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4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.</a:t>
            </a:r>
            <a:r>
              <a:rPr lang="nl-NL" sz="2400">
                <a:ea typeface="Times New Roman" pitchFamily="-105" charset="0"/>
                <a:cs typeface="Times New Roman" pitchFamily="-105" charset="0"/>
              </a:rPr>
              <a:t> More than one dialect per target language</a:t>
            </a:r>
          </a:p>
          <a:p>
            <a:pPr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5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.</a:t>
            </a:r>
            <a:r>
              <a:rPr lang="nl-NL" sz="2400">
                <a:ea typeface="Times New Roman" pitchFamily="-105" charset="0"/>
                <a:cs typeface="Times New Roman" pitchFamily="-105" charset="0"/>
              </a:rPr>
              <a:t> </a:t>
            </a:r>
            <a:r>
              <a:rPr lang="nl-NL" sz="2400"/>
              <a:t>Socio-cultural aspects optimally</a:t>
            </a:r>
            <a:r>
              <a:rPr lang="en-US" sz="2400"/>
              <a:t> </a:t>
            </a:r>
            <a:r>
              <a:rPr lang="nl-NL" sz="2400"/>
              <a:t>constant</a:t>
            </a:r>
          </a:p>
          <a:p>
            <a:pPr algn="just"/>
            <a:endParaRPr lang="en-US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6. </a:t>
            </a:r>
            <a:r>
              <a:rPr lang="en-GB" sz="2400" i="1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Spoken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 data from a </a:t>
            </a:r>
            <a:r>
              <a:rPr lang="en-GB" sz="2400" i="1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representative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 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group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5734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3A9BA1C-FBB4-844C-A952-D7A3E30B6DBB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57349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Borrowing versus shift-induced interference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US" sz="2400">
                <a:ea typeface="Times New Roman" pitchFamily="-105" charset="0"/>
                <a:cs typeface="Times New Roman" pitchFamily="-105" charset="0"/>
              </a:rPr>
              <a:t>…</a:t>
            </a: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6. </a:t>
            </a:r>
            <a:r>
              <a:rPr lang="en-GB" sz="2400" i="1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Spoken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 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data from a representative group</a:t>
            </a:r>
          </a:p>
          <a:p>
            <a:pPr algn="just"/>
            <a:endParaRPr lang="en-GB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US" sz="2400" b="0"/>
              <a:t>- </a:t>
            </a:r>
            <a:r>
              <a:rPr lang="en-US" sz="2400"/>
              <a:t>Recordings of </a:t>
            </a:r>
            <a:r>
              <a:rPr lang="en-US" sz="2400">
                <a:solidFill>
                  <a:schemeClr val="hlink"/>
                </a:solidFill>
              </a:rPr>
              <a:t>spontaneous speech</a:t>
            </a:r>
            <a:endParaRPr lang="nl-NL" sz="2400">
              <a:solidFill>
                <a:schemeClr val="hlink"/>
              </a:solidFill>
              <a:ea typeface="Times New Roman" pitchFamily="-105" charset="0"/>
              <a:cs typeface="Times New Roman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5837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FC9B10-19E5-5743-BD8D-154D4B9AF5CC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58373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Borrowing versus shift-induced interference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US" sz="2400">
                <a:ea typeface="Times New Roman" pitchFamily="-105" charset="0"/>
                <a:cs typeface="Times New Roman" pitchFamily="-105" charset="0"/>
              </a:rPr>
              <a:t>…</a:t>
            </a: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6. Spoken data from a </a:t>
            </a:r>
            <a:r>
              <a:rPr lang="en-GB" sz="2400" i="1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representative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 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group</a:t>
            </a:r>
          </a:p>
          <a:p>
            <a:pPr algn="just"/>
            <a:endParaRPr lang="en-GB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US" sz="2400" b="0"/>
              <a:t>- </a:t>
            </a:r>
            <a:r>
              <a:rPr lang="en-US" sz="2400"/>
              <a:t>Differentiation in:</a:t>
            </a:r>
          </a:p>
          <a:p>
            <a:pPr lvl="1" eaLnBrk="1" hangingPunct="1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-105" charset="2"/>
              <a:buChar char="n"/>
            </a:pPr>
            <a:r>
              <a:rPr lang="en-US" sz="2400">
                <a:solidFill>
                  <a:schemeClr val="hlink"/>
                </a:solidFill>
              </a:rPr>
              <a:t> Age</a:t>
            </a:r>
          </a:p>
          <a:p>
            <a:pPr lvl="1" eaLnBrk="1" hangingPunct="1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-105" charset="2"/>
              <a:buChar char="n"/>
            </a:pPr>
            <a:r>
              <a:rPr lang="en-US" sz="2400">
                <a:solidFill>
                  <a:schemeClr val="hlink"/>
                </a:solidFill>
              </a:rPr>
              <a:t> Education</a:t>
            </a:r>
          </a:p>
          <a:p>
            <a:pPr lvl="1" eaLnBrk="1" hangingPunct="1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-105" charset="2"/>
              <a:buChar char="n"/>
            </a:pPr>
            <a:r>
              <a:rPr lang="en-US" sz="2400">
                <a:solidFill>
                  <a:schemeClr val="hlink"/>
                </a:solidFill>
              </a:rPr>
              <a:t> Gender</a:t>
            </a:r>
          </a:p>
          <a:p>
            <a:pPr lvl="1" eaLnBrk="1" hangingPunct="1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-105" charset="2"/>
              <a:buChar char="n"/>
            </a:pPr>
            <a:r>
              <a:rPr lang="en-US" sz="2400">
                <a:solidFill>
                  <a:schemeClr val="hlink"/>
                </a:solidFill>
              </a:rPr>
              <a:t> Profession</a:t>
            </a:r>
          </a:p>
          <a:p>
            <a:pPr lvl="1" eaLnBrk="1" hangingPunct="1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-105" charset="2"/>
              <a:buChar char="n"/>
            </a:pPr>
            <a:r>
              <a:rPr lang="en-US" sz="2400">
                <a:solidFill>
                  <a:schemeClr val="hlink"/>
                </a:solidFill>
              </a:rPr>
              <a:t> Mobility</a:t>
            </a:r>
          </a:p>
          <a:p>
            <a:pPr lvl="1" eaLnBrk="1" hangingPunct="1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-105" charset="2"/>
              <a:buChar char="n"/>
            </a:pPr>
            <a:r>
              <a:rPr lang="en-US" sz="2400">
                <a:solidFill>
                  <a:schemeClr val="hlink"/>
                </a:solidFill>
              </a:rPr>
              <a:t> …</a:t>
            </a:r>
            <a:endParaRPr lang="nl-NL" sz="2400">
              <a:solidFill>
                <a:schemeClr val="hlink"/>
              </a:solidFill>
              <a:ea typeface="Times New Roman" pitchFamily="-105" charset="0"/>
              <a:cs typeface="Times New Roman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5939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6E2E71-A7F6-7E49-B796-830993221F3F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59397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Borrowing versus shift-induced interference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US" sz="2400">
                <a:ea typeface="Times New Roman" pitchFamily="-105" charset="0"/>
                <a:cs typeface="Times New Roman" pitchFamily="-105" charset="0"/>
              </a:rPr>
              <a:t>…</a:t>
            </a: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6. Spoken data from a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 </a:t>
            </a:r>
            <a:r>
              <a:rPr lang="en-GB" sz="2400" i="1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representative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 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group</a:t>
            </a:r>
          </a:p>
          <a:p>
            <a:pPr algn="just"/>
            <a:endParaRPr lang="en-GB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US" sz="2400" b="0"/>
              <a:t>- </a:t>
            </a:r>
            <a:r>
              <a:rPr lang="en-US" sz="2400"/>
              <a:t>Differentiation in:</a:t>
            </a:r>
          </a:p>
          <a:p>
            <a:pPr lvl="1" eaLnBrk="1" hangingPunct="1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-105" charset="2"/>
              <a:buChar char="n"/>
            </a:pPr>
            <a:r>
              <a:rPr lang="en-US" sz="2400">
                <a:solidFill>
                  <a:schemeClr val="hlink"/>
                </a:solidFill>
              </a:rPr>
              <a:t> Age</a:t>
            </a:r>
          </a:p>
          <a:p>
            <a:pPr lvl="1" eaLnBrk="1" hangingPunct="1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-105" charset="2"/>
              <a:buChar char="n"/>
            </a:pPr>
            <a:r>
              <a:rPr lang="en-US" sz="2400">
                <a:solidFill>
                  <a:schemeClr val="hlink"/>
                </a:solidFill>
              </a:rPr>
              <a:t> Education</a:t>
            </a:r>
          </a:p>
          <a:p>
            <a:pPr lvl="1" eaLnBrk="1" hangingPunct="1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-105" charset="2"/>
              <a:buChar char="n"/>
            </a:pPr>
            <a:r>
              <a:rPr lang="en-US" sz="2400">
                <a:solidFill>
                  <a:schemeClr val="hlink"/>
                </a:solidFill>
              </a:rPr>
              <a:t> Gender                    </a:t>
            </a:r>
            <a:r>
              <a:rPr lang="en-US" sz="2400"/>
              <a:t>&gt;</a:t>
            </a:r>
            <a:r>
              <a:rPr lang="en-US" sz="2400">
                <a:solidFill>
                  <a:schemeClr val="hlink"/>
                </a:solidFill>
              </a:rPr>
              <a:t> 32</a:t>
            </a:r>
            <a:r>
              <a:rPr lang="en-US" sz="2400" baseline="30000">
                <a:solidFill>
                  <a:schemeClr val="hlink"/>
                </a:solidFill>
              </a:rPr>
              <a:t>++</a:t>
            </a:r>
            <a:r>
              <a:rPr lang="en-US" sz="2400"/>
              <a:t> informants …</a:t>
            </a:r>
          </a:p>
          <a:p>
            <a:pPr lvl="1" eaLnBrk="1" hangingPunct="1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-105" charset="2"/>
              <a:buChar char="n"/>
            </a:pPr>
            <a:r>
              <a:rPr lang="en-US" sz="2400">
                <a:solidFill>
                  <a:schemeClr val="hlink"/>
                </a:solidFill>
              </a:rPr>
              <a:t> Profession</a:t>
            </a:r>
          </a:p>
          <a:p>
            <a:pPr lvl="1" eaLnBrk="1" hangingPunct="1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-105" charset="2"/>
              <a:buChar char="n"/>
            </a:pPr>
            <a:r>
              <a:rPr lang="en-US" sz="2400">
                <a:solidFill>
                  <a:schemeClr val="hlink"/>
                </a:solidFill>
              </a:rPr>
              <a:t> Mobility</a:t>
            </a:r>
          </a:p>
          <a:p>
            <a:pPr lvl="1" eaLnBrk="1" hangingPunct="1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-105" charset="2"/>
              <a:buChar char="n"/>
            </a:pPr>
            <a:r>
              <a:rPr lang="en-US" sz="2400">
                <a:solidFill>
                  <a:schemeClr val="hlink"/>
                </a:solidFill>
              </a:rPr>
              <a:t> …</a:t>
            </a:r>
            <a:endParaRPr lang="nl-NL" sz="2400">
              <a:solidFill>
                <a:schemeClr val="hlink"/>
              </a:solidFill>
              <a:ea typeface="Times New Roman" pitchFamily="-105" charset="0"/>
              <a:cs typeface="Times New Roman" pitchFamily="-105" charset="0"/>
            </a:endParaRPr>
          </a:p>
        </p:txBody>
      </p:sp>
      <p:sp>
        <p:nvSpPr>
          <p:cNvPr id="59398" name="AutoShape 4"/>
          <p:cNvSpPr>
            <a:spLocks/>
          </p:cNvSpPr>
          <p:nvPr/>
        </p:nvSpPr>
        <p:spPr bwMode="auto">
          <a:xfrm>
            <a:off x="3276600" y="3886200"/>
            <a:ext cx="533400" cy="2362200"/>
          </a:xfrm>
          <a:prstGeom prst="rightBrace">
            <a:avLst>
              <a:gd name="adj1" fmla="val 36905"/>
              <a:gd name="adj2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604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3EB9FC-1F56-2F45-97EE-D19DF8317153}" type="slidenum">
              <a:rPr lang="en-US" smtClean="0"/>
              <a:pPr/>
              <a:t>44</a:t>
            </a:fld>
            <a:endParaRPr lang="en-US" smtClean="0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60421" name="Rectangle 3"/>
          <p:cNvSpPr>
            <a:spLocks noChangeArrowheads="1"/>
          </p:cNvSpPr>
          <p:nvPr/>
        </p:nvSpPr>
        <p:spPr bwMode="auto">
          <a:xfrm>
            <a:off x="685800" y="2336800"/>
            <a:ext cx="77724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Borrowing versus shift-induced interference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2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.</a:t>
            </a:r>
            <a:r>
              <a:rPr lang="nl-NL" sz="2400">
                <a:solidFill>
                  <a:srgbClr val="000000"/>
                </a:solidFill>
                <a:ea typeface="Times New Roman" pitchFamily="-105" charset="0"/>
                <a:cs typeface="Times New Roman" pitchFamily="-105" charset="0"/>
              </a:rPr>
              <a:t> One source language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3. Typological variety among target languages</a:t>
            </a:r>
          </a:p>
          <a:p>
            <a:pPr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4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.</a:t>
            </a:r>
            <a:r>
              <a:rPr lang="nl-NL" sz="2400">
                <a:ea typeface="Times New Roman" pitchFamily="-105" charset="0"/>
                <a:cs typeface="Times New Roman" pitchFamily="-105" charset="0"/>
              </a:rPr>
              <a:t> More than one dialect per target language</a:t>
            </a:r>
          </a:p>
          <a:p>
            <a:pPr algn="just"/>
            <a:r>
              <a:rPr lang="nl-NL" sz="2400"/>
              <a:t>5</a:t>
            </a:r>
            <a:r>
              <a:rPr lang="en-US" sz="2400"/>
              <a:t>.</a:t>
            </a:r>
            <a:r>
              <a:rPr lang="nl-NL" sz="2400"/>
              <a:t> Socio-cultural aspects optimally</a:t>
            </a:r>
            <a:r>
              <a:rPr lang="en-US" sz="2400"/>
              <a:t> </a:t>
            </a:r>
            <a:r>
              <a:rPr lang="nl-NL" sz="2400"/>
              <a:t>constant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solidFill>
                  <a:srgbClr val="000000"/>
                </a:solidFill>
                <a:ea typeface="Times New Roman" pitchFamily="-105" charset="0"/>
                <a:cs typeface="Times New Roman" pitchFamily="-105" charset="0"/>
              </a:rPr>
              <a:t>6. Spoken data from a representative group</a:t>
            </a:r>
            <a:endParaRPr lang="en-GB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US" sz="2400">
                <a:ea typeface="Times New Roman" pitchFamily="-105" charset="0"/>
                <a:cs typeface="Times New Roman" pitchFamily="-105" charset="0"/>
              </a:rPr>
              <a:t>7.</a:t>
            </a:r>
            <a:r>
              <a:rPr lang="nl-NL" sz="2400">
                <a:ea typeface="Times New Roman" pitchFamily="-105" charset="0"/>
                <a:cs typeface="Times New Roman" pitchFamily="-105" charset="0"/>
              </a:rPr>
              <a:t> Look at </a:t>
            </a:r>
            <a:r>
              <a:rPr lang="nl-NL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diachronic</a:t>
            </a:r>
            <a:r>
              <a:rPr lang="nl-NL" sz="2400">
                <a:ea typeface="Times New Roman" pitchFamily="-105" charset="0"/>
                <a:cs typeface="Times New Roman" pitchFamily="-105" charset="0"/>
              </a:rPr>
              <a:t> stages</a:t>
            </a:r>
            <a:endParaRPr lang="en-US" sz="2400">
              <a:ea typeface="Times New Roman" pitchFamily="-105" charset="0"/>
              <a:cs typeface="Times New Roman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614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BCA893-3461-4B47-9B6A-2F25308F41B5}" type="slidenum">
              <a:rPr lang="en-US" smtClean="0"/>
              <a:pPr/>
              <a:t>45</a:t>
            </a:fld>
            <a:endParaRPr lang="en-US" smtClean="0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61445" name="Rectangle 3"/>
          <p:cNvSpPr>
            <a:spLocks noChangeArrowheads="1"/>
          </p:cNvSpPr>
          <p:nvPr/>
        </p:nvSpPr>
        <p:spPr bwMode="auto">
          <a:xfrm>
            <a:off x="685800" y="2336800"/>
            <a:ext cx="7772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Borrowing versus shift-induced interference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...</a:t>
            </a:r>
          </a:p>
          <a:p>
            <a:pPr algn="just"/>
            <a:r>
              <a:rPr lang="en-US" sz="2400">
                <a:ea typeface="Times New Roman" pitchFamily="-105" charset="0"/>
                <a:cs typeface="Times New Roman" pitchFamily="-105" charset="0"/>
              </a:rPr>
              <a:t>7.</a:t>
            </a:r>
            <a:r>
              <a:rPr lang="nl-NL" sz="2400">
                <a:ea typeface="Times New Roman" pitchFamily="-105" charset="0"/>
                <a:cs typeface="Times New Roman" pitchFamily="-105" charset="0"/>
              </a:rPr>
              <a:t> Look at </a:t>
            </a:r>
            <a:r>
              <a:rPr lang="nl-NL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diachronic</a:t>
            </a:r>
            <a:r>
              <a:rPr lang="nl-NL" sz="2400">
                <a:ea typeface="Times New Roman" pitchFamily="-105" charset="0"/>
                <a:cs typeface="Times New Roman" pitchFamily="-105" charset="0"/>
              </a:rPr>
              <a:t> stages</a:t>
            </a:r>
            <a:endParaRPr lang="en-US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endParaRPr lang="en-US" sz="2400">
              <a:ea typeface="Times New Roman" pitchFamily="-105" charset="0"/>
              <a:cs typeface="Times New Roman" pitchFamily="-105" charset="0"/>
            </a:endParaRPr>
          </a:p>
          <a:p>
            <a:pPr algn="just">
              <a:buFontTx/>
              <a:buChar char="-"/>
            </a:pPr>
            <a:r>
              <a:rPr lang="en-US" sz="2400">
                <a:ea typeface="Times New Roman" pitchFamily="-105" charset="0"/>
                <a:cs typeface="Times New Roman" pitchFamily="-105" charset="0"/>
              </a:rPr>
              <a:t> e.g. </a:t>
            </a:r>
            <a:r>
              <a:rPr lang="en-US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d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ictionaries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 and 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grammars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 written by</a:t>
            </a: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             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missionaries</a:t>
            </a:r>
            <a:endParaRPr lang="nl-NL" sz="2400">
              <a:solidFill>
                <a:schemeClr val="hlink"/>
              </a:solidFill>
              <a:ea typeface="Times New Roman" pitchFamily="-105" charset="0"/>
              <a:cs typeface="Times New Roman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624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F77BCE2-81F6-8E4C-87C1-D8DB7A37DA12}" type="slidenum">
              <a:rPr lang="en-US" smtClean="0"/>
              <a:pPr/>
              <a:t>46</a:t>
            </a:fld>
            <a:endParaRPr lang="en-US" smtClean="0"/>
          </a:p>
        </p:txBody>
      </p:sp>
      <p:sp>
        <p:nvSpPr>
          <p:cNvPr id="624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62469" name="Rectangle 3"/>
          <p:cNvSpPr>
            <a:spLocks noChangeArrowheads="1"/>
          </p:cNvSpPr>
          <p:nvPr/>
        </p:nvSpPr>
        <p:spPr bwMode="auto">
          <a:xfrm>
            <a:off x="685800" y="2336800"/>
            <a:ext cx="77724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Borrowing versus shift-induced interference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2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.</a:t>
            </a:r>
            <a:r>
              <a:rPr lang="nl-NL" sz="2400">
                <a:solidFill>
                  <a:srgbClr val="000000"/>
                </a:solidFill>
                <a:ea typeface="Times New Roman" pitchFamily="-105" charset="0"/>
                <a:cs typeface="Times New Roman" pitchFamily="-105" charset="0"/>
              </a:rPr>
              <a:t> One source language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3. Typological variety among target languages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4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.</a:t>
            </a:r>
            <a:r>
              <a:rPr lang="nl-NL" sz="2400">
                <a:ea typeface="Times New Roman" pitchFamily="-105" charset="0"/>
                <a:cs typeface="Times New Roman" pitchFamily="-105" charset="0"/>
              </a:rPr>
              <a:t> More than one dialect per target language </a:t>
            </a:r>
          </a:p>
          <a:p>
            <a:pPr algn="just"/>
            <a:r>
              <a:rPr lang="nl-NL" sz="2400"/>
              <a:t>5</a:t>
            </a:r>
            <a:r>
              <a:rPr lang="en-US" sz="2400"/>
              <a:t>.</a:t>
            </a:r>
            <a:r>
              <a:rPr lang="nl-NL" sz="2400"/>
              <a:t> Socio-cultural aspects optimally</a:t>
            </a:r>
            <a:r>
              <a:rPr lang="en-US" sz="2400"/>
              <a:t> </a:t>
            </a:r>
            <a:r>
              <a:rPr lang="nl-NL" sz="2400"/>
              <a:t>constant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solidFill>
                  <a:srgbClr val="000000"/>
                </a:solidFill>
                <a:ea typeface="Times New Roman" pitchFamily="-105" charset="0"/>
                <a:cs typeface="Times New Roman" pitchFamily="-105" charset="0"/>
              </a:rPr>
              <a:t>6. Spoken data from a representative group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7. </a:t>
            </a:r>
            <a:r>
              <a:rPr lang="nl-NL" sz="2400"/>
              <a:t>Look at diachronic stages</a:t>
            </a:r>
          </a:p>
          <a:p>
            <a:pPr algn="just"/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8. 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Hypotheses 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concerning borrowing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6349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675B50-875B-3F46-9D91-C5AC53C943E8}" type="slidenum">
              <a:rPr lang="en-US" smtClean="0"/>
              <a:pPr/>
              <a:t>47</a:t>
            </a:fld>
            <a:endParaRPr lang="en-US" smtClean="0"/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63493" name="Rectangle 3"/>
          <p:cNvSpPr>
            <a:spLocks noChangeArrowheads="1"/>
          </p:cNvSpPr>
          <p:nvPr/>
        </p:nvSpPr>
        <p:spPr bwMode="auto">
          <a:xfrm>
            <a:off x="685800" y="2336800"/>
            <a:ext cx="7772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Borrowing versus shift-induced interference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US" sz="2400">
                <a:ea typeface="Times New Roman" pitchFamily="-105" charset="0"/>
                <a:cs typeface="Times New Roman" pitchFamily="-105" charset="0"/>
              </a:rPr>
              <a:t>…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8. 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Hypotheses 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concerning borrowing</a:t>
            </a:r>
          </a:p>
          <a:p>
            <a:pPr algn="just"/>
            <a:endParaRPr lang="en-GB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US" sz="2400">
                <a:ea typeface="Times New Roman" pitchFamily="-105" charset="0"/>
                <a:cs typeface="Times New Roman" pitchFamily="-105" charset="0"/>
              </a:rPr>
              <a:t>-</a:t>
            </a:r>
            <a:r>
              <a:rPr lang="en-US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 Universals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 from Language Typology</a:t>
            </a:r>
          </a:p>
          <a:p>
            <a:pPr algn="just"/>
            <a:r>
              <a:rPr lang="en-US" sz="2400">
                <a:ea typeface="Times New Roman" pitchFamily="-105" charset="0"/>
                <a:cs typeface="Times New Roman" pitchFamily="-105" charset="0"/>
              </a:rPr>
              <a:t>  </a:t>
            </a:r>
            <a:r>
              <a:rPr lang="en-US" sz="2400">
                <a:solidFill>
                  <a:srgbClr val="0000FF"/>
                </a:solidFill>
                <a:ea typeface="Times New Roman" pitchFamily="-105" charset="0"/>
                <a:cs typeface="Times New Roman" pitchFamily="-105" charset="0"/>
              </a:rPr>
              <a:t>(Greenberg; Moravcsik; but: </a:t>
            </a:r>
            <a:r>
              <a:rPr lang="en-GB" sz="2400">
                <a:solidFill>
                  <a:srgbClr val="0000FF"/>
                </a:solidFill>
                <a:ea typeface="Times New Roman" pitchFamily="-105" charset="0"/>
                <a:cs typeface="Times New Roman" pitchFamily="-105" charset="0"/>
              </a:rPr>
              <a:t>Campbell 1989</a:t>
            </a:r>
            <a:r>
              <a:rPr lang="en-US" sz="2400">
                <a:solidFill>
                  <a:srgbClr val="0000FF"/>
                </a:solidFill>
                <a:ea typeface="Times New Roman" pitchFamily="-105" charset="0"/>
                <a:cs typeface="Times New Roman" pitchFamily="-105" charset="0"/>
              </a:rPr>
              <a:t>)</a:t>
            </a:r>
            <a:endParaRPr lang="nl-NL" sz="2400">
              <a:solidFill>
                <a:srgbClr val="0000FF"/>
              </a:solidFill>
              <a:ea typeface="Times New Roman" pitchFamily="-105" charset="0"/>
              <a:cs typeface="Times New Roman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6451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7DE3C66-B0F5-5A48-AFE1-EAEE02D89457}" type="slidenum">
              <a:rPr lang="en-US" smtClean="0"/>
              <a:pPr/>
              <a:t>48</a:t>
            </a:fld>
            <a:endParaRPr lang="en-US" smtClean="0"/>
          </a:p>
        </p:txBody>
      </p:sp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64517" name="Rectangle 3"/>
          <p:cNvSpPr>
            <a:spLocks noChangeArrowheads="1"/>
          </p:cNvSpPr>
          <p:nvPr/>
        </p:nvSpPr>
        <p:spPr bwMode="auto">
          <a:xfrm>
            <a:off x="685800" y="2336800"/>
            <a:ext cx="77724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Borrowing versus shift-induced interference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US" sz="2400">
                <a:ea typeface="Times New Roman" pitchFamily="-105" charset="0"/>
                <a:cs typeface="Times New Roman" pitchFamily="-105" charset="0"/>
              </a:rPr>
              <a:t>…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8. 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Hypotheses 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concerning borrowing</a:t>
            </a:r>
          </a:p>
          <a:p>
            <a:pPr algn="just"/>
            <a:endParaRPr lang="en-GB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US" sz="2400">
                <a:ea typeface="Times New Roman" pitchFamily="-105" charset="0"/>
                <a:cs typeface="Times New Roman" pitchFamily="-105" charset="0"/>
              </a:rPr>
              <a:t>- Universals from Language Typology</a:t>
            </a:r>
          </a:p>
          <a:p>
            <a:pPr algn="just"/>
            <a:r>
              <a:rPr lang="en-US" sz="2400">
                <a:ea typeface="Times New Roman" pitchFamily="-105" charset="0"/>
                <a:cs typeface="Times New Roman" pitchFamily="-105" charset="0"/>
              </a:rPr>
              <a:t>  (Greenberg; Moravcsik; but: 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Campbell 1989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)</a:t>
            </a:r>
          </a:p>
          <a:p>
            <a:pPr algn="just"/>
            <a:endParaRPr lang="en-US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- 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Borrowing scale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 </a:t>
            </a:r>
            <a:r>
              <a:rPr lang="en-GB" sz="2400">
                <a:solidFill>
                  <a:srgbClr val="0000FF"/>
                </a:solidFill>
                <a:ea typeface="Times New Roman" pitchFamily="-105" charset="0"/>
                <a:cs typeface="Times New Roman" pitchFamily="-105" charset="0"/>
              </a:rPr>
              <a:t>(Thomason 2001)</a:t>
            </a:r>
            <a:endParaRPr lang="nl-NL" sz="2400">
              <a:solidFill>
                <a:srgbClr val="0000FF"/>
              </a:solidFill>
              <a:ea typeface="Times New Roman" pitchFamily="-105" charset="0"/>
              <a:cs typeface="Times New Roman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6553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95CA86-CBB2-3343-BAFB-E071580FDC8B}" type="slidenum">
              <a:rPr lang="en-US" smtClean="0"/>
              <a:pPr/>
              <a:t>49</a:t>
            </a:fld>
            <a:endParaRPr lang="en-US" smtClean="0"/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65541" name="Rectangle 3"/>
          <p:cNvSpPr>
            <a:spLocks noChangeArrowheads="1"/>
          </p:cNvSpPr>
          <p:nvPr/>
        </p:nvSpPr>
        <p:spPr bwMode="auto">
          <a:xfrm>
            <a:off x="685800" y="2336800"/>
            <a:ext cx="77724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Borrowing versus shift-induced interference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2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.</a:t>
            </a:r>
            <a:r>
              <a:rPr lang="nl-NL" sz="2400">
                <a:solidFill>
                  <a:srgbClr val="000000"/>
                </a:solidFill>
                <a:ea typeface="Times New Roman" pitchFamily="-105" charset="0"/>
                <a:cs typeface="Times New Roman" pitchFamily="-105" charset="0"/>
              </a:rPr>
              <a:t> One source language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3. Typological variety among target languages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nl-NL" sz="2400">
                <a:ea typeface="Times New Roman" pitchFamily="-105" charset="0"/>
                <a:cs typeface="Times New Roman" pitchFamily="-105" charset="0"/>
              </a:rPr>
              <a:t>4</a:t>
            </a:r>
            <a:r>
              <a:rPr lang="en-US" sz="2400">
                <a:ea typeface="Times New Roman" pitchFamily="-105" charset="0"/>
                <a:cs typeface="Times New Roman" pitchFamily="-105" charset="0"/>
              </a:rPr>
              <a:t>.</a:t>
            </a:r>
            <a:r>
              <a:rPr lang="nl-NL" sz="2400">
                <a:ea typeface="Times New Roman" pitchFamily="-105" charset="0"/>
                <a:cs typeface="Times New Roman" pitchFamily="-105" charset="0"/>
              </a:rPr>
              <a:t> More than one dialect per target language</a:t>
            </a:r>
          </a:p>
          <a:p>
            <a:pPr algn="just"/>
            <a:r>
              <a:rPr lang="nl-NL" sz="2400"/>
              <a:t>5</a:t>
            </a:r>
            <a:r>
              <a:rPr lang="en-US" sz="2400"/>
              <a:t>.</a:t>
            </a:r>
            <a:r>
              <a:rPr lang="nl-NL" sz="2400"/>
              <a:t> Socio-cultural aspects optimally</a:t>
            </a:r>
            <a:r>
              <a:rPr lang="en-US" sz="2400"/>
              <a:t> </a:t>
            </a:r>
            <a:r>
              <a:rPr lang="nl-NL" sz="2400"/>
              <a:t>constant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solidFill>
                  <a:srgbClr val="000000"/>
                </a:solidFill>
                <a:ea typeface="Times New Roman" pitchFamily="-105" charset="0"/>
                <a:cs typeface="Times New Roman" pitchFamily="-105" charset="0"/>
              </a:rPr>
              <a:t>6. Spoken data from a representative group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7. Look at diachronic stages</a:t>
            </a:r>
          </a:p>
          <a:p>
            <a:pPr algn="just"/>
            <a:r>
              <a:rPr lang="en-US" sz="2400"/>
              <a:t>8.</a:t>
            </a:r>
            <a:r>
              <a:rPr lang="nl-NL" sz="2400"/>
              <a:t> </a:t>
            </a:r>
            <a:r>
              <a:rPr lang="en-GB" sz="2400">
                <a:solidFill>
                  <a:srgbClr val="000000"/>
                </a:solidFill>
                <a:ea typeface="Times New Roman" pitchFamily="-105" charset="0"/>
                <a:cs typeface="Times New Roman" pitchFamily="-105" charset="0"/>
              </a:rPr>
              <a:t>Hypotheses concerning borrowing</a:t>
            </a:r>
          </a:p>
          <a:p>
            <a:pPr algn="just"/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9. 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Explanation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: the role of 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theories</a:t>
            </a:r>
            <a:endParaRPr lang="nl-NL" sz="2400">
              <a:solidFill>
                <a:schemeClr val="hlink"/>
              </a:solidFill>
              <a:ea typeface="Times New Roman" pitchFamily="-105" charset="0"/>
              <a:cs typeface="Times New Roman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048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0258DC-5DA6-8043-9182-6013672072B7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Contact + Change</a:t>
            </a:r>
            <a:endParaRPr lang="nl-NL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39738" y="3352800"/>
            <a:ext cx="1679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Target</a:t>
            </a:r>
          </a:p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Language</a:t>
            </a:r>
            <a:endParaRPr lang="nl-NL" sz="2400">
              <a:solidFill>
                <a:srgbClr val="00CC00"/>
              </a:solidFill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139825" y="1997075"/>
            <a:ext cx="1679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Source</a:t>
            </a:r>
          </a:p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Language</a:t>
            </a:r>
            <a:endParaRPr lang="nl-NL" sz="2400">
              <a:solidFill>
                <a:schemeClr val="hlink"/>
              </a:solidFill>
            </a:endParaRPr>
          </a:p>
        </p:txBody>
      </p:sp>
      <p:sp>
        <p:nvSpPr>
          <p:cNvPr id="20487" name="Text Box 10"/>
          <p:cNvSpPr txBox="1">
            <a:spLocks noChangeArrowheads="1"/>
          </p:cNvSpPr>
          <p:nvPr/>
        </p:nvSpPr>
        <p:spPr bwMode="auto">
          <a:xfrm>
            <a:off x="3040063" y="2076450"/>
            <a:ext cx="102552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English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20488" name="Text Box 11"/>
          <p:cNvSpPr txBox="1">
            <a:spLocks noChangeArrowheads="1"/>
          </p:cNvSpPr>
          <p:nvPr/>
        </p:nvSpPr>
        <p:spPr bwMode="auto">
          <a:xfrm>
            <a:off x="2268538" y="3429000"/>
            <a:ext cx="351790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10D419"/>
                </a:solidFill>
              </a:rPr>
              <a:t>Many languages of the world</a:t>
            </a:r>
            <a:endParaRPr lang="en-US">
              <a:solidFill>
                <a:srgbClr val="10D419"/>
              </a:solidFill>
            </a:endParaRPr>
          </a:p>
        </p:txBody>
      </p:sp>
      <p:sp>
        <p:nvSpPr>
          <p:cNvPr id="20489" name="AutoShape 16"/>
          <p:cNvSpPr>
            <a:spLocks noChangeArrowheads="1"/>
          </p:cNvSpPr>
          <p:nvPr/>
        </p:nvSpPr>
        <p:spPr bwMode="auto">
          <a:xfrm rot="1513111">
            <a:off x="1547813" y="2852738"/>
            <a:ext cx="144462" cy="576262"/>
          </a:xfrm>
          <a:prstGeom prst="downArrow">
            <a:avLst>
              <a:gd name="adj1" fmla="val 50000"/>
              <a:gd name="adj2" fmla="val 9972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6656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589511-AB7E-C345-A378-CD8549238AB0}" type="slidenum">
              <a:rPr lang="en-US" smtClean="0"/>
              <a:pPr/>
              <a:t>50</a:t>
            </a:fld>
            <a:endParaRPr lang="en-US" smtClean="0"/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Method</a:t>
            </a:r>
          </a:p>
        </p:txBody>
      </p:sp>
      <p:sp>
        <p:nvSpPr>
          <p:cNvPr id="66565" name="Rectangle 3"/>
          <p:cNvSpPr>
            <a:spLocks noChangeArrowheads="1"/>
          </p:cNvSpPr>
          <p:nvPr/>
        </p:nvSpPr>
        <p:spPr bwMode="auto">
          <a:xfrm>
            <a:off x="685800" y="2336800"/>
            <a:ext cx="7772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/>
            <a:r>
              <a:rPr lang="en-GB" sz="2400">
                <a:ea typeface="Times New Roman" pitchFamily="-105" charset="0"/>
                <a:cs typeface="Times New Roman" pitchFamily="-105" charset="0"/>
              </a:rPr>
              <a:t>1. Borrowing versus shift-induced interference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US" sz="2400">
                <a:ea typeface="Times New Roman" pitchFamily="-105" charset="0"/>
                <a:cs typeface="Times New Roman" pitchFamily="-105" charset="0"/>
              </a:rPr>
              <a:t>…</a:t>
            </a:r>
            <a:endParaRPr lang="nl-NL" sz="2400">
              <a:ea typeface="Times New Roman" pitchFamily="-105" charset="0"/>
              <a:cs typeface="Times New Roman" pitchFamily="-105" charset="0"/>
            </a:endParaRPr>
          </a:p>
          <a:p>
            <a:pPr algn="just"/>
            <a:r>
              <a:rPr lang="en-GB" sz="2400">
                <a:ea typeface="Times New Roman" pitchFamily="-105" charset="0"/>
                <a:cs typeface="Times New Roman" pitchFamily="-105" charset="0"/>
              </a:rPr>
              <a:t>9. 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Explanation</a:t>
            </a:r>
            <a:r>
              <a:rPr lang="en-GB" sz="2400">
                <a:ea typeface="Times New Roman" pitchFamily="-105" charset="0"/>
                <a:cs typeface="Times New Roman" pitchFamily="-105" charset="0"/>
              </a:rPr>
              <a:t>: the role of </a:t>
            </a:r>
            <a:r>
              <a:rPr lang="en-GB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</a:rPr>
              <a:t>theories</a:t>
            </a:r>
          </a:p>
          <a:p>
            <a:pPr algn="just"/>
            <a:endParaRPr lang="en-GB" sz="2400">
              <a:solidFill>
                <a:schemeClr val="hlink"/>
              </a:solidFill>
              <a:ea typeface="Times New Roman" pitchFamily="-105" charset="0"/>
              <a:cs typeface="Times New Roman" pitchFamily="-105" charset="0"/>
            </a:endParaRPr>
          </a:p>
          <a:p>
            <a:pPr algn="just">
              <a:buFontTx/>
              <a:buChar char="-"/>
            </a:pPr>
            <a:r>
              <a:rPr lang="nl-NL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  <a:sym typeface="Wingdings" pitchFamily="-105" charset="2"/>
              </a:rPr>
              <a:t> Parts of speech theory </a:t>
            </a:r>
          </a:p>
          <a:p>
            <a:pPr algn="just"/>
            <a:r>
              <a:rPr lang="nl-NL" sz="2400">
                <a:solidFill>
                  <a:schemeClr val="hlink"/>
                </a:solidFill>
                <a:ea typeface="Times New Roman" pitchFamily="-105" charset="0"/>
                <a:cs typeface="Times New Roman" pitchFamily="-105" charset="0"/>
                <a:sym typeface="Wingdings" pitchFamily="-105" charset="2"/>
              </a:rPr>
              <a:t>	</a:t>
            </a:r>
            <a:r>
              <a:rPr lang="nl-NL" sz="2400">
                <a:solidFill>
                  <a:srgbClr val="0000FF"/>
                </a:solidFill>
                <a:ea typeface="Times New Roman" pitchFamily="-105" charset="0"/>
                <a:cs typeface="Times New Roman" pitchFamily="-105" charset="0"/>
                <a:sym typeface="Wingdings" pitchFamily="-105" charset="2"/>
              </a:rPr>
              <a:t>(Croft (1991); Hengeveld et al (2004))</a:t>
            </a:r>
            <a:endParaRPr lang="nl-NL" sz="2400">
              <a:solidFill>
                <a:srgbClr val="0000FF"/>
              </a:solidFill>
              <a:ea typeface="Times New Roman" pitchFamily="-105" charset="0"/>
              <a:cs typeface="Times New Roman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7750" y="2060575"/>
            <a:ext cx="7772400" cy="1143000"/>
          </a:xfrm>
        </p:spPr>
        <p:txBody>
          <a:bodyPr/>
          <a:lstStyle/>
          <a:p>
            <a:pPr marL="838200" indent="-838200" eaLnBrk="1" hangingPunct="1"/>
            <a:r>
              <a:rPr lang="en-US" b="1" smtClean="0"/>
              <a:t>2. Hypotheses</a:t>
            </a:r>
            <a:endParaRPr lang="nl-NL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686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EF8424-AED3-5E4F-A036-AD24E57932AA}" type="slidenum">
              <a:rPr lang="en-US" smtClean="0"/>
              <a:pPr/>
              <a:t>52</a:t>
            </a:fld>
            <a:endParaRPr lang="en-US" smtClean="0"/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General Hypotheses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6963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6EADDB-7836-C949-826B-0356C16DC664}" type="slidenum">
              <a:rPr lang="en-US" smtClean="0"/>
              <a:pPr/>
              <a:t>53</a:t>
            </a:fld>
            <a:endParaRPr lang="en-US" smtClean="0"/>
          </a:p>
        </p:txBody>
      </p:sp>
      <p:sp>
        <p:nvSpPr>
          <p:cNvPr id="696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General Hypotheses</a:t>
            </a:r>
          </a:p>
        </p:txBody>
      </p:sp>
      <p:sp>
        <p:nvSpPr>
          <p:cNvPr id="69637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6059487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1. Pragmatically marked </a:t>
            </a:r>
            <a:r>
              <a:rPr lang="nl-NL" sz="2400"/>
              <a:t>&gt;</a:t>
            </a:r>
            <a:r>
              <a:rPr lang="nl-NL" sz="2400">
                <a:solidFill>
                  <a:schemeClr val="hlink"/>
                </a:solidFill>
              </a:rPr>
              <a:t> unmarked</a:t>
            </a:r>
          </a:p>
          <a:p>
            <a:pPr marL="457200" indent="-457200" eaLnBrk="1" hangingPunct="1">
              <a:buFontTx/>
              <a:buChar char="•"/>
            </a:pPr>
            <a:endParaRPr lang="nl-NL" sz="2400">
              <a:solidFill>
                <a:schemeClr val="hlink"/>
              </a:solidFill>
            </a:endParaRPr>
          </a:p>
          <a:p>
            <a:pPr marL="457200" indent="-457200" eaLnBrk="1" hangingPunct="1">
              <a:buFontTx/>
              <a:buChar char="•"/>
            </a:pPr>
            <a:endParaRPr lang="nl-NL" sz="2400">
              <a:solidFill>
                <a:schemeClr val="hlink"/>
              </a:solidFill>
            </a:endParaRPr>
          </a:p>
          <a:p>
            <a:pPr marL="457200" indent="-457200" eaLnBrk="1" hangingPunct="1"/>
            <a:endParaRPr lang="nl-NL" sz="2400">
              <a:solidFill>
                <a:schemeClr val="hlink"/>
              </a:solidFill>
            </a:endParaRPr>
          </a:p>
          <a:p>
            <a:pPr marL="457200" indent="-457200" eaLnBrk="1" hangingPunct="1">
              <a:buFontTx/>
              <a:buChar char="•"/>
            </a:pPr>
            <a:endParaRPr lang="nl-NL" sz="2400">
              <a:solidFill>
                <a:schemeClr val="hlink"/>
              </a:solidFill>
            </a:endParaRPr>
          </a:p>
          <a:p>
            <a:pPr marL="457200" indent="-457200" eaLnBrk="1" hangingPunct="1">
              <a:buFontTx/>
              <a:buChar char="•"/>
            </a:pPr>
            <a:endParaRPr lang="nl-NL" sz="2400">
              <a:solidFill>
                <a:schemeClr val="hlink"/>
              </a:solidFill>
            </a:endParaRPr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 </a:t>
            </a:r>
            <a:r>
              <a:rPr lang="nl-NL" sz="2400"/>
              <a:t>‘&gt;’   </a:t>
            </a:r>
            <a:r>
              <a:rPr lang="nl-NL" sz="2400">
                <a:solidFill>
                  <a:schemeClr val="folHlink"/>
                </a:solidFill>
              </a:rPr>
              <a:t>: is borrowed easier than 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7065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D8E3B75-4680-874E-94AE-F4262CAF8A1C}" type="slidenum">
              <a:rPr lang="en-US" smtClean="0"/>
              <a:pPr/>
              <a:t>54</a:t>
            </a:fld>
            <a:endParaRPr lang="en-US" smtClean="0"/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Specific Hypothesis</a:t>
            </a:r>
          </a:p>
        </p:txBody>
      </p:sp>
      <p:sp>
        <p:nvSpPr>
          <p:cNvPr id="70661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594836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1. Pragmatically marked </a:t>
            </a:r>
            <a:r>
              <a:rPr lang="nl-NL" sz="2400"/>
              <a:t>&gt;</a:t>
            </a:r>
            <a:r>
              <a:rPr lang="nl-NL" sz="2400">
                <a:solidFill>
                  <a:schemeClr val="hlink"/>
                </a:solidFill>
              </a:rPr>
              <a:t> unmarked</a:t>
            </a:r>
          </a:p>
          <a:p>
            <a:pPr marL="457200" indent="-457200" eaLnBrk="1" hangingPunct="1">
              <a:buFontTx/>
              <a:buChar char="•"/>
            </a:pPr>
            <a:endParaRPr lang="nl-NL" sz="2400">
              <a:solidFill>
                <a:schemeClr val="hlink"/>
              </a:solidFill>
            </a:endParaRPr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1.a   </a:t>
            </a:r>
            <a:r>
              <a:rPr lang="en-US" sz="2400">
                <a:solidFill>
                  <a:schemeClr val="hlink"/>
                </a:solidFill>
              </a:rPr>
              <a:t>Discourse</a:t>
            </a:r>
            <a:r>
              <a:rPr lang="nl-NL" sz="2400">
                <a:solidFill>
                  <a:schemeClr val="hlink"/>
                </a:solidFill>
              </a:rPr>
              <a:t> marker </a:t>
            </a:r>
            <a:r>
              <a:rPr lang="nl-NL" sz="2400"/>
              <a:t>&gt;</a:t>
            </a:r>
            <a:r>
              <a:rPr lang="nl-NL" sz="2400">
                <a:solidFill>
                  <a:schemeClr val="hlink"/>
                </a:solidFill>
              </a:rPr>
              <a:t> Case marker</a:t>
            </a:r>
            <a:endParaRPr lang="en-GB" sz="2400">
              <a:solidFill>
                <a:schemeClr val="hlink"/>
              </a:solidFill>
            </a:endParaRPr>
          </a:p>
          <a:p>
            <a:pPr marL="457200" indent="-457200" eaLnBrk="1" hangingPunct="1"/>
            <a:endParaRPr lang="nl-NL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7168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2A7D1E-F7CA-3D43-8677-B1EFECCA774B}" type="slidenum">
              <a:rPr lang="en-US" smtClean="0"/>
              <a:pPr/>
              <a:t>55</a:t>
            </a:fld>
            <a:endParaRPr lang="en-US" smtClean="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Specific Hypothesis</a:t>
            </a:r>
          </a:p>
        </p:txBody>
      </p:sp>
      <p:sp>
        <p:nvSpPr>
          <p:cNvPr id="71685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594836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1. Pragmatically marked </a:t>
            </a:r>
            <a:r>
              <a:rPr lang="nl-NL" sz="2400"/>
              <a:t>&gt;</a:t>
            </a:r>
            <a:r>
              <a:rPr lang="nl-NL" sz="2400">
                <a:solidFill>
                  <a:schemeClr val="hlink"/>
                </a:solidFill>
              </a:rPr>
              <a:t> unmarked</a:t>
            </a:r>
          </a:p>
          <a:p>
            <a:pPr marL="457200" indent="-457200" eaLnBrk="1" hangingPunct="1">
              <a:buFontTx/>
              <a:buChar char="•"/>
            </a:pPr>
            <a:endParaRPr lang="nl-NL" sz="2400">
              <a:solidFill>
                <a:schemeClr val="hlink"/>
              </a:solidFill>
            </a:endParaRPr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1.a   </a:t>
            </a:r>
            <a:r>
              <a:rPr lang="en-US" sz="2400">
                <a:solidFill>
                  <a:schemeClr val="hlink"/>
                </a:solidFill>
              </a:rPr>
              <a:t>Discourse</a:t>
            </a:r>
            <a:r>
              <a:rPr lang="nl-NL" sz="2400">
                <a:solidFill>
                  <a:schemeClr val="hlink"/>
                </a:solidFill>
              </a:rPr>
              <a:t> marker </a:t>
            </a:r>
            <a:r>
              <a:rPr lang="nl-NL" sz="2400"/>
              <a:t>&gt;</a:t>
            </a:r>
            <a:r>
              <a:rPr lang="nl-NL" sz="2400">
                <a:solidFill>
                  <a:schemeClr val="hlink"/>
                </a:solidFill>
              </a:rPr>
              <a:t> Case marker</a:t>
            </a:r>
            <a:endParaRPr lang="en-GB" sz="2400">
              <a:solidFill>
                <a:schemeClr val="hlink"/>
              </a:solidFill>
            </a:endParaRPr>
          </a:p>
          <a:p>
            <a:pPr marL="457200" indent="-457200" eaLnBrk="1" hangingPunct="1"/>
            <a:endParaRPr lang="nl-NL" sz="2400"/>
          </a:p>
        </p:txBody>
      </p:sp>
      <p:sp>
        <p:nvSpPr>
          <p:cNvPr id="71686" name="Text Box 4"/>
          <p:cNvSpPr txBox="1">
            <a:spLocks noChangeArrowheads="1"/>
          </p:cNvSpPr>
          <p:nvPr/>
        </p:nvSpPr>
        <p:spPr bwMode="auto">
          <a:xfrm>
            <a:off x="2392363" y="4305300"/>
            <a:ext cx="14605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/>
              <a:t>‘Pue, …’</a:t>
            </a:r>
          </a:p>
          <a:p>
            <a:r>
              <a:rPr lang="en-GB" sz="2400"/>
              <a:t>‘Pero …’</a:t>
            </a:r>
            <a:endParaRPr lang="en-US" sz="2400"/>
          </a:p>
        </p:txBody>
      </p:sp>
      <p:sp>
        <p:nvSpPr>
          <p:cNvPr id="71687" name="Line 5"/>
          <p:cNvSpPr>
            <a:spLocks noChangeShapeType="1"/>
          </p:cNvSpPr>
          <p:nvPr/>
        </p:nvSpPr>
        <p:spPr bwMode="auto">
          <a:xfrm>
            <a:off x="2339975" y="3644900"/>
            <a:ext cx="43180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7270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0C48A5-A5E2-1242-B329-5B6F8CF43D1B}" type="slidenum">
              <a:rPr lang="en-US" smtClean="0"/>
              <a:pPr/>
              <a:t>56</a:t>
            </a:fld>
            <a:endParaRPr lang="en-US" smtClean="0"/>
          </a:p>
        </p:txBody>
      </p:sp>
      <p:sp>
        <p:nvSpPr>
          <p:cNvPr id="727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General Hypotheses</a:t>
            </a:r>
          </a:p>
        </p:txBody>
      </p:sp>
      <p:sp>
        <p:nvSpPr>
          <p:cNvPr id="72709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589438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/>
              <a:t>1. Pragmatically marked &gt; unmarked</a:t>
            </a:r>
          </a:p>
          <a:p>
            <a:pPr marL="457200" indent="-457200" eaLnBrk="1" hangingPunct="1"/>
            <a:endParaRPr lang="nl-NL" sz="2400"/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2. Open Class </a:t>
            </a:r>
            <a:r>
              <a:rPr lang="nl-NL" sz="2400"/>
              <a:t>&gt;</a:t>
            </a:r>
            <a:r>
              <a:rPr lang="nl-NL" sz="2400">
                <a:solidFill>
                  <a:schemeClr val="hlink"/>
                </a:solidFill>
              </a:rPr>
              <a:t> Closed Class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7373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535D3F-5DE8-B64F-9798-BA194199A198}" type="slidenum">
              <a:rPr lang="en-US" smtClean="0"/>
              <a:pPr/>
              <a:t>57</a:t>
            </a:fld>
            <a:endParaRPr lang="en-US" smtClean="0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Specific Hypothesis</a:t>
            </a:r>
          </a:p>
        </p:txBody>
      </p:sp>
      <p:sp>
        <p:nvSpPr>
          <p:cNvPr id="73733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6821487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/>
              <a:t>1. Pragmatically marked &gt; unmarked</a:t>
            </a:r>
          </a:p>
          <a:p>
            <a:pPr marL="457200" indent="-457200" eaLnBrk="1" hangingPunct="1"/>
            <a:endParaRPr lang="nl-NL" sz="2400"/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2. Open Class </a:t>
            </a:r>
            <a:r>
              <a:rPr lang="nl-NL" sz="2400"/>
              <a:t>&gt;</a:t>
            </a:r>
            <a:r>
              <a:rPr lang="nl-NL" sz="2400">
                <a:solidFill>
                  <a:schemeClr val="hlink"/>
                </a:solidFill>
              </a:rPr>
              <a:t> Closed Class</a:t>
            </a:r>
          </a:p>
          <a:p>
            <a:pPr marL="457200" indent="-457200" eaLnBrk="1" hangingPunct="1"/>
            <a:endParaRPr lang="nl-NL" sz="2400">
              <a:solidFill>
                <a:schemeClr val="hlink"/>
              </a:solidFill>
            </a:endParaRPr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2.a   N </a:t>
            </a:r>
            <a:r>
              <a:rPr lang="nl-NL" sz="2400"/>
              <a:t>&gt;</a:t>
            </a:r>
            <a:r>
              <a:rPr lang="nl-NL" sz="2400">
                <a:solidFill>
                  <a:schemeClr val="hlink"/>
                </a:solidFill>
              </a:rPr>
              <a:t> V </a:t>
            </a:r>
            <a:r>
              <a:rPr lang="nl-NL" sz="2400"/>
              <a:t>&gt;</a:t>
            </a:r>
            <a:r>
              <a:rPr lang="nl-NL" sz="2400">
                <a:solidFill>
                  <a:schemeClr val="hlink"/>
                </a:solidFill>
              </a:rPr>
              <a:t> A </a:t>
            </a:r>
            <a:r>
              <a:rPr lang="nl-NL" sz="2400"/>
              <a:t>&gt;</a:t>
            </a:r>
            <a:r>
              <a:rPr lang="nl-NL" sz="2400">
                <a:solidFill>
                  <a:schemeClr val="hlink"/>
                </a:solidFill>
              </a:rPr>
              <a:t> Adv </a:t>
            </a:r>
            <a:r>
              <a:rPr lang="nl-NL" sz="2400"/>
              <a:t>(~ Thomason’s scale)</a:t>
            </a:r>
            <a:endParaRPr lang="en-GB" sz="2400"/>
          </a:p>
          <a:p>
            <a:pPr marL="457200" indent="-457200" eaLnBrk="1" hangingPunct="1"/>
            <a:endParaRPr lang="nl-NL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7475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D9F809-2674-EC46-8175-A8FCECA472F1}" type="slidenum">
              <a:rPr lang="en-US" smtClean="0"/>
              <a:pPr/>
              <a:t>58</a:t>
            </a:fld>
            <a:endParaRPr lang="en-US" smtClean="0"/>
          </a:p>
        </p:txBody>
      </p:sp>
      <p:sp>
        <p:nvSpPr>
          <p:cNvPr id="747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General Hypotheses</a:t>
            </a:r>
          </a:p>
        </p:txBody>
      </p:sp>
      <p:sp>
        <p:nvSpPr>
          <p:cNvPr id="74757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589438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/>
              <a:t>1. Pragmatically marked &gt; unmarked</a:t>
            </a:r>
          </a:p>
          <a:p>
            <a:pPr marL="457200" indent="-457200" eaLnBrk="1" hangingPunct="1"/>
            <a:r>
              <a:rPr lang="nl-NL" sz="2400"/>
              <a:t>2. Open Class &gt; Closed Class</a:t>
            </a:r>
          </a:p>
          <a:p>
            <a:pPr marL="457200" indent="-457200" eaLnBrk="1" hangingPunct="1"/>
            <a:r>
              <a:rPr lang="nl-NL" sz="2400"/>
              <a:t> </a:t>
            </a:r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3. Lexical </a:t>
            </a:r>
            <a:r>
              <a:rPr lang="nl-NL" sz="2400"/>
              <a:t>&gt;</a:t>
            </a:r>
            <a:r>
              <a:rPr lang="nl-NL" sz="2400">
                <a:solidFill>
                  <a:schemeClr val="hlink"/>
                </a:solidFill>
              </a:rPr>
              <a:t> Grammatical</a:t>
            </a:r>
          </a:p>
        </p:txBody>
      </p:sp>
      <p:sp>
        <p:nvSpPr>
          <p:cNvPr id="74758" name="AutoShape 5"/>
          <p:cNvSpPr>
            <a:spLocks noChangeArrowheads="1"/>
          </p:cNvSpPr>
          <p:nvPr/>
        </p:nvSpPr>
        <p:spPr bwMode="auto">
          <a:xfrm>
            <a:off x="6084888" y="2852738"/>
            <a:ext cx="574675" cy="1008062"/>
          </a:xfrm>
          <a:prstGeom prst="curvedLeftArrow">
            <a:avLst>
              <a:gd name="adj1" fmla="val 35083"/>
              <a:gd name="adj2" fmla="val 70166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7577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83745A-DD37-C24D-985B-43C968664E31}" type="slidenum">
              <a:rPr lang="en-US" smtClean="0"/>
              <a:pPr/>
              <a:t>59</a:t>
            </a:fld>
            <a:endParaRPr lang="en-US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Specific Hypothesis</a:t>
            </a:r>
          </a:p>
        </p:txBody>
      </p:sp>
      <p:sp>
        <p:nvSpPr>
          <p:cNvPr id="75781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5894387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/>
              <a:t>1. Pragmatically marked &gt; unmarked</a:t>
            </a:r>
          </a:p>
          <a:p>
            <a:pPr marL="457200" indent="-457200" eaLnBrk="1" hangingPunct="1"/>
            <a:r>
              <a:rPr lang="nl-NL" sz="2400"/>
              <a:t>2. Open Class &gt; Closed Class</a:t>
            </a:r>
          </a:p>
          <a:p>
            <a:pPr marL="457200" indent="-457200" eaLnBrk="1" hangingPunct="1"/>
            <a:r>
              <a:rPr lang="nl-NL" sz="2400"/>
              <a:t> </a:t>
            </a:r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3. Lexical </a:t>
            </a:r>
            <a:r>
              <a:rPr lang="nl-NL" sz="2400"/>
              <a:t>&gt;</a:t>
            </a:r>
            <a:r>
              <a:rPr lang="nl-NL" sz="2400">
                <a:solidFill>
                  <a:schemeClr val="hlink"/>
                </a:solidFill>
              </a:rPr>
              <a:t> Grammatical</a:t>
            </a:r>
          </a:p>
          <a:p>
            <a:pPr marL="457200" indent="-457200" eaLnBrk="1" hangingPunct="1"/>
            <a:endParaRPr lang="nl-NL" sz="2400">
              <a:solidFill>
                <a:schemeClr val="hlink"/>
              </a:solidFill>
            </a:endParaRPr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3.a   Noun </a:t>
            </a:r>
            <a:r>
              <a:rPr lang="nl-NL" sz="2400"/>
              <a:t>&gt;</a:t>
            </a:r>
            <a:r>
              <a:rPr lang="nl-NL" sz="2400">
                <a:solidFill>
                  <a:schemeClr val="hlink"/>
                </a:solidFill>
              </a:rPr>
              <a:t> Preposition</a:t>
            </a:r>
            <a:endParaRPr lang="en-GB" sz="2400">
              <a:solidFill>
                <a:schemeClr val="hlink"/>
              </a:solidFill>
            </a:endParaRPr>
          </a:p>
          <a:p>
            <a:pPr marL="457200" indent="-457200" eaLnBrk="1" hangingPunct="1"/>
            <a:endParaRPr lang="nl-NL" sz="2400">
              <a:solidFill>
                <a:schemeClr val="hlink"/>
              </a:solidFill>
            </a:endParaRPr>
          </a:p>
        </p:txBody>
      </p:sp>
      <p:sp>
        <p:nvSpPr>
          <p:cNvPr id="75782" name="AutoShape 4"/>
          <p:cNvSpPr>
            <a:spLocks noChangeArrowheads="1"/>
          </p:cNvSpPr>
          <p:nvPr/>
        </p:nvSpPr>
        <p:spPr bwMode="auto">
          <a:xfrm>
            <a:off x="6084888" y="2852738"/>
            <a:ext cx="574675" cy="1008062"/>
          </a:xfrm>
          <a:prstGeom prst="curvedLeftArrow">
            <a:avLst>
              <a:gd name="adj1" fmla="val 35083"/>
              <a:gd name="adj2" fmla="val 70166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FDF499-1F6E-7C4E-80E3-FD4D3BD0A8F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Contact + Change</a:t>
            </a:r>
            <a:endParaRPr lang="nl-NL"/>
          </a:p>
        </p:txBody>
      </p:sp>
      <p:sp>
        <p:nvSpPr>
          <p:cNvPr id="21509" name="Text Box 3"/>
          <p:cNvSpPr txBox="1">
            <a:spLocks noChangeArrowheads="1"/>
          </p:cNvSpPr>
          <p:nvPr/>
        </p:nvSpPr>
        <p:spPr bwMode="auto">
          <a:xfrm>
            <a:off x="439738" y="3352800"/>
            <a:ext cx="1679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Target</a:t>
            </a:r>
          </a:p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Language</a:t>
            </a:r>
            <a:endParaRPr lang="nl-NL" sz="2400">
              <a:solidFill>
                <a:srgbClr val="00CC00"/>
              </a:solidFill>
            </a:endParaRPr>
          </a:p>
        </p:txBody>
      </p:sp>
      <p:sp>
        <p:nvSpPr>
          <p:cNvPr id="21510" name="Text Box 4"/>
          <p:cNvSpPr txBox="1">
            <a:spLocks noChangeArrowheads="1"/>
          </p:cNvSpPr>
          <p:nvPr/>
        </p:nvSpPr>
        <p:spPr bwMode="auto">
          <a:xfrm>
            <a:off x="1139825" y="1997075"/>
            <a:ext cx="1679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Source</a:t>
            </a:r>
          </a:p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Language</a:t>
            </a:r>
            <a:endParaRPr lang="nl-NL" sz="2400">
              <a:solidFill>
                <a:schemeClr val="hlink"/>
              </a:solidFill>
            </a:endParaRPr>
          </a:p>
        </p:txBody>
      </p:sp>
      <p:sp>
        <p:nvSpPr>
          <p:cNvPr id="21511" name="Line 5"/>
          <p:cNvSpPr>
            <a:spLocks noChangeShapeType="1"/>
          </p:cNvSpPr>
          <p:nvPr/>
        </p:nvSpPr>
        <p:spPr bwMode="auto">
          <a:xfrm>
            <a:off x="1219200" y="4648200"/>
            <a:ext cx="6400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2" name="Text Box 6"/>
          <p:cNvSpPr txBox="1">
            <a:spLocks noChangeArrowheads="1"/>
          </p:cNvSpPr>
          <p:nvPr/>
        </p:nvSpPr>
        <p:spPr bwMode="auto">
          <a:xfrm>
            <a:off x="3040063" y="2076450"/>
            <a:ext cx="102552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English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663575" y="4221163"/>
            <a:ext cx="387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4400" b="0">
                <a:solidFill>
                  <a:srgbClr val="10D419"/>
                </a:solidFill>
              </a:rPr>
              <a:t>-</a:t>
            </a:r>
            <a:endParaRPr lang="en-US" sz="4400" b="0">
              <a:solidFill>
                <a:srgbClr val="10D419"/>
              </a:solidFill>
            </a:endParaRP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7812088" y="4279900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3600" b="0">
                <a:solidFill>
                  <a:srgbClr val="FF0000"/>
                </a:solidFill>
              </a:rPr>
              <a:t>+</a:t>
            </a:r>
            <a:endParaRPr lang="en-US" sz="3600" b="0">
              <a:solidFill>
                <a:srgbClr val="FF0000"/>
              </a:solidFill>
            </a:endParaRPr>
          </a:p>
        </p:txBody>
      </p:sp>
      <p:sp>
        <p:nvSpPr>
          <p:cNvPr id="21515" name="AutoShape 11"/>
          <p:cNvSpPr>
            <a:spLocks noChangeArrowheads="1"/>
          </p:cNvSpPr>
          <p:nvPr/>
        </p:nvSpPr>
        <p:spPr bwMode="auto">
          <a:xfrm rot="1513111">
            <a:off x="1547813" y="2852738"/>
            <a:ext cx="144462" cy="576262"/>
          </a:xfrm>
          <a:prstGeom prst="downArrow">
            <a:avLst>
              <a:gd name="adj1" fmla="val 50000"/>
              <a:gd name="adj2" fmla="val 9972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2268538" y="3429000"/>
            <a:ext cx="351790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10D419"/>
                </a:solidFill>
              </a:rPr>
              <a:t>Many languages of the world</a:t>
            </a:r>
            <a:endParaRPr lang="en-US">
              <a:solidFill>
                <a:srgbClr val="10D41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7680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7373415-589E-184F-B41A-6F5319642BDC}" type="slidenum">
              <a:rPr lang="en-US" smtClean="0"/>
              <a:pPr/>
              <a:t>60</a:t>
            </a:fld>
            <a:endParaRPr lang="en-US" smtClean="0"/>
          </a:p>
        </p:txBody>
      </p:sp>
      <p:sp>
        <p:nvSpPr>
          <p:cNvPr id="768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Specific Hypothesis</a:t>
            </a:r>
          </a:p>
        </p:txBody>
      </p:sp>
      <p:sp>
        <p:nvSpPr>
          <p:cNvPr id="76805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5894387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/>
              <a:t>1. Pragmatically marked &gt; unmarked</a:t>
            </a:r>
          </a:p>
          <a:p>
            <a:pPr marL="457200" indent="-457200" eaLnBrk="1" hangingPunct="1"/>
            <a:r>
              <a:rPr lang="nl-NL" sz="2400"/>
              <a:t>2. Open Class &gt; Closed Class</a:t>
            </a:r>
          </a:p>
          <a:p>
            <a:pPr marL="457200" indent="-457200" eaLnBrk="1" hangingPunct="1"/>
            <a:r>
              <a:rPr lang="nl-NL" sz="2400"/>
              <a:t> </a:t>
            </a:r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3. Lexical </a:t>
            </a:r>
            <a:r>
              <a:rPr lang="nl-NL" sz="2400"/>
              <a:t>&gt;</a:t>
            </a:r>
            <a:r>
              <a:rPr lang="nl-NL" sz="2400">
                <a:solidFill>
                  <a:schemeClr val="hlink"/>
                </a:solidFill>
              </a:rPr>
              <a:t> Grammatical</a:t>
            </a:r>
          </a:p>
          <a:p>
            <a:pPr marL="457200" indent="-457200" eaLnBrk="1" hangingPunct="1"/>
            <a:endParaRPr lang="nl-NL" sz="2400">
              <a:solidFill>
                <a:schemeClr val="hlink"/>
              </a:solidFill>
            </a:endParaRPr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3.a   Noun </a:t>
            </a:r>
            <a:r>
              <a:rPr lang="nl-NL" sz="2400"/>
              <a:t>&gt;</a:t>
            </a:r>
            <a:r>
              <a:rPr lang="nl-NL" sz="2400">
                <a:solidFill>
                  <a:schemeClr val="hlink"/>
                </a:solidFill>
              </a:rPr>
              <a:t> Preposition   </a:t>
            </a:r>
          </a:p>
          <a:p>
            <a:pPr marL="457200" indent="-457200" eaLnBrk="1" hangingPunct="1"/>
            <a:endParaRPr lang="nl-NL" sz="2400">
              <a:solidFill>
                <a:schemeClr val="hlink"/>
              </a:solidFill>
            </a:endParaRPr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3.b   Prep </a:t>
            </a:r>
            <a:r>
              <a:rPr lang="nl-NL" sz="2400"/>
              <a:t>&gt;</a:t>
            </a:r>
            <a:r>
              <a:rPr lang="nl-NL" sz="2400">
                <a:solidFill>
                  <a:schemeClr val="hlink"/>
                </a:solidFill>
              </a:rPr>
              <a:t> Aux </a:t>
            </a:r>
            <a:r>
              <a:rPr lang="nl-NL" sz="2400"/>
              <a:t>&gt;</a:t>
            </a:r>
            <a:r>
              <a:rPr lang="nl-NL" sz="2400">
                <a:solidFill>
                  <a:schemeClr val="hlink"/>
                </a:solidFill>
              </a:rPr>
              <a:t> Article</a:t>
            </a:r>
            <a:endParaRPr lang="en-GB" sz="2400">
              <a:solidFill>
                <a:schemeClr val="hlink"/>
              </a:solidFill>
            </a:endParaRPr>
          </a:p>
          <a:p>
            <a:pPr marL="457200" indent="-457200" eaLnBrk="1" hangingPunct="1"/>
            <a:endParaRPr lang="nl-NL" sz="2400">
              <a:solidFill>
                <a:schemeClr val="hlink"/>
              </a:solidFill>
            </a:endParaRPr>
          </a:p>
        </p:txBody>
      </p:sp>
      <p:sp>
        <p:nvSpPr>
          <p:cNvPr id="76806" name="AutoShape 4"/>
          <p:cNvSpPr>
            <a:spLocks noChangeArrowheads="1"/>
          </p:cNvSpPr>
          <p:nvPr/>
        </p:nvSpPr>
        <p:spPr bwMode="auto">
          <a:xfrm>
            <a:off x="6084888" y="2852738"/>
            <a:ext cx="574675" cy="1008062"/>
          </a:xfrm>
          <a:prstGeom prst="curvedLeftArrow">
            <a:avLst>
              <a:gd name="adj1" fmla="val 35083"/>
              <a:gd name="adj2" fmla="val 70166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778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6162CE-65AE-8D40-983A-51520FA5F795}" type="slidenum">
              <a:rPr lang="en-US" smtClean="0"/>
              <a:pPr/>
              <a:t>61</a:t>
            </a:fld>
            <a:endParaRPr lang="en-US" smtClean="0"/>
          </a:p>
        </p:txBody>
      </p:sp>
      <p:sp>
        <p:nvSpPr>
          <p:cNvPr id="778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General Hypotheses</a:t>
            </a:r>
          </a:p>
        </p:txBody>
      </p:sp>
      <p:sp>
        <p:nvSpPr>
          <p:cNvPr id="77829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5894387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/>
              <a:t>1. Pragmatically marked &gt; unmarked</a:t>
            </a:r>
          </a:p>
          <a:p>
            <a:pPr marL="457200" indent="-457200" eaLnBrk="1" hangingPunct="1"/>
            <a:r>
              <a:rPr lang="nl-NL" sz="2400"/>
              <a:t>2. Open Class &gt; Closed Class </a:t>
            </a:r>
          </a:p>
          <a:p>
            <a:pPr marL="457200" indent="-457200" eaLnBrk="1" hangingPunct="1"/>
            <a:r>
              <a:rPr lang="nl-NL" sz="2400"/>
              <a:t>3. Lexical &gt; Grammatical</a:t>
            </a:r>
          </a:p>
          <a:p>
            <a:pPr marL="457200" indent="-457200" eaLnBrk="1" hangingPunct="1"/>
            <a:endParaRPr lang="nl-NL" sz="2400"/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4. Free </a:t>
            </a:r>
            <a:r>
              <a:rPr lang="nl-NL" sz="2400"/>
              <a:t>&gt;</a:t>
            </a:r>
            <a:r>
              <a:rPr lang="nl-NL" sz="2400">
                <a:solidFill>
                  <a:schemeClr val="hlink"/>
                </a:solidFill>
              </a:rPr>
              <a:t> Bound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7885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A1714FE-7A81-CA47-9DA6-DA3E93865872}" type="slidenum">
              <a:rPr lang="en-US" smtClean="0"/>
              <a:pPr/>
              <a:t>62</a:t>
            </a:fld>
            <a:endParaRPr lang="en-US" smtClean="0"/>
          </a:p>
        </p:txBody>
      </p:sp>
      <p:sp>
        <p:nvSpPr>
          <p:cNvPr id="788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Specific Hypothesis</a:t>
            </a:r>
          </a:p>
        </p:txBody>
      </p:sp>
      <p:sp>
        <p:nvSpPr>
          <p:cNvPr id="78853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5894387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/>
              <a:t>1. Pragmatically marked &gt; unmarked</a:t>
            </a:r>
          </a:p>
          <a:p>
            <a:pPr marL="457200" indent="-457200" eaLnBrk="1" hangingPunct="1"/>
            <a:r>
              <a:rPr lang="nl-NL" sz="2400"/>
              <a:t>2. Open Class &gt; Closed Class </a:t>
            </a:r>
          </a:p>
          <a:p>
            <a:pPr marL="457200" indent="-457200" eaLnBrk="1" hangingPunct="1"/>
            <a:r>
              <a:rPr lang="nl-NL" sz="2400"/>
              <a:t>3. Lexical &gt; Grammatical</a:t>
            </a:r>
          </a:p>
          <a:p>
            <a:pPr marL="457200" indent="-457200" eaLnBrk="1" hangingPunct="1"/>
            <a:endParaRPr lang="nl-NL" sz="2400"/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4. Free </a:t>
            </a:r>
            <a:r>
              <a:rPr lang="nl-NL" sz="2400"/>
              <a:t>&gt;</a:t>
            </a:r>
            <a:r>
              <a:rPr lang="nl-NL" sz="2400">
                <a:solidFill>
                  <a:schemeClr val="hlink"/>
                </a:solidFill>
              </a:rPr>
              <a:t> Bound</a:t>
            </a:r>
          </a:p>
          <a:p>
            <a:pPr marL="457200" indent="-457200" eaLnBrk="1" hangingPunct="1"/>
            <a:endParaRPr lang="nl-NL" sz="2400">
              <a:solidFill>
                <a:schemeClr val="hlink"/>
              </a:solidFill>
            </a:endParaRPr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4.a   Adpos (Prep, Post) </a:t>
            </a:r>
            <a:r>
              <a:rPr lang="nl-NL" sz="2400"/>
              <a:t>&gt; </a:t>
            </a:r>
            <a:r>
              <a:rPr lang="nl-NL" sz="2400">
                <a:solidFill>
                  <a:schemeClr val="hlink"/>
                </a:solidFill>
              </a:rPr>
              <a:t>Case suffix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7987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4FB626F-C363-7043-A941-782AC2329A0C}" type="slidenum">
              <a:rPr lang="en-US" smtClean="0"/>
              <a:pPr/>
              <a:t>63</a:t>
            </a:fld>
            <a:endParaRPr lang="en-US" smtClean="0"/>
          </a:p>
        </p:txBody>
      </p:sp>
      <p:sp>
        <p:nvSpPr>
          <p:cNvPr id="798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General Hypotheses</a:t>
            </a:r>
          </a:p>
        </p:txBody>
      </p:sp>
      <p:sp>
        <p:nvSpPr>
          <p:cNvPr id="79877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5894387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/>
              <a:t>1. Pragmatically marked &gt; unmarked</a:t>
            </a:r>
          </a:p>
          <a:p>
            <a:pPr marL="457200" indent="-457200" eaLnBrk="1" hangingPunct="1"/>
            <a:r>
              <a:rPr lang="nl-NL" sz="2400"/>
              <a:t>2. Open Class &gt; Closed Class </a:t>
            </a:r>
          </a:p>
          <a:p>
            <a:pPr marL="457200" indent="-457200" eaLnBrk="1" hangingPunct="1"/>
            <a:r>
              <a:rPr lang="nl-NL" sz="2400"/>
              <a:t>3. Lexical &gt; Grammatical</a:t>
            </a:r>
          </a:p>
          <a:p>
            <a:pPr marL="457200" indent="-457200" eaLnBrk="1" hangingPunct="1"/>
            <a:r>
              <a:rPr lang="nl-NL" sz="2400"/>
              <a:t>4. Free &gt; Bound</a:t>
            </a:r>
          </a:p>
          <a:p>
            <a:pPr marL="457200" indent="-457200" eaLnBrk="1" hangingPunct="1"/>
            <a:endParaRPr lang="nl-NL" sz="2400"/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5. Borrowed with subcategorization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808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68BEB3-83F6-924C-9E4A-2E210CA62F92}" type="slidenum">
              <a:rPr lang="en-US" smtClean="0"/>
              <a:pPr/>
              <a:t>64</a:t>
            </a:fld>
            <a:endParaRPr lang="en-US" smtClean="0"/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Specific Hypothesis</a:t>
            </a:r>
          </a:p>
        </p:txBody>
      </p:sp>
      <p:sp>
        <p:nvSpPr>
          <p:cNvPr id="80901" name="Text Box 3"/>
          <p:cNvSpPr txBox="1">
            <a:spLocks noChangeArrowheads="1"/>
          </p:cNvSpPr>
          <p:nvPr/>
        </p:nvSpPr>
        <p:spPr bwMode="auto">
          <a:xfrm>
            <a:off x="1204913" y="2319338"/>
            <a:ext cx="74009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457200" indent="-457200" eaLnBrk="1" hangingPunct="1"/>
            <a:r>
              <a:rPr lang="nl-NL" sz="2400"/>
              <a:t>1. Pragmatically marked &gt; unmarked</a:t>
            </a:r>
          </a:p>
          <a:p>
            <a:pPr marL="457200" indent="-457200" eaLnBrk="1" hangingPunct="1"/>
            <a:r>
              <a:rPr lang="nl-NL" sz="2400"/>
              <a:t>2. Open Class &gt; Closed Class </a:t>
            </a:r>
          </a:p>
          <a:p>
            <a:pPr marL="457200" indent="-457200" eaLnBrk="1" hangingPunct="1"/>
            <a:r>
              <a:rPr lang="nl-NL" sz="2400"/>
              <a:t>3. Lexical &gt; Grammatical</a:t>
            </a:r>
          </a:p>
          <a:p>
            <a:pPr marL="457200" indent="-457200" eaLnBrk="1" hangingPunct="1"/>
            <a:r>
              <a:rPr lang="nl-NL" sz="2400"/>
              <a:t>4. Free &gt; Bound</a:t>
            </a:r>
          </a:p>
          <a:p>
            <a:pPr marL="457200" indent="-457200" eaLnBrk="1" hangingPunct="1"/>
            <a:endParaRPr lang="nl-NL" sz="2400"/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5. Borrowed with subcategorization</a:t>
            </a:r>
          </a:p>
          <a:p>
            <a:pPr marL="457200" indent="-457200" eaLnBrk="1" hangingPunct="1"/>
            <a:endParaRPr lang="nl-NL" sz="2400">
              <a:solidFill>
                <a:schemeClr val="hlink"/>
              </a:solidFill>
            </a:endParaRPr>
          </a:p>
          <a:p>
            <a:pPr marL="457200" indent="-457200" eaLnBrk="1" hangingPunct="1"/>
            <a:r>
              <a:rPr lang="nl-NL" sz="2400">
                <a:solidFill>
                  <a:schemeClr val="hlink"/>
                </a:solidFill>
              </a:rPr>
              <a:t>5.a  No Preposition in Postpositional language</a:t>
            </a:r>
            <a:r>
              <a:rPr lang="en-US" sz="2400">
                <a:solidFill>
                  <a:schemeClr val="hlink"/>
                </a:solidFill>
              </a:rPr>
              <a:t>,</a:t>
            </a:r>
          </a:p>
          <a:p>
            <a:pPr marL="457200" indent="-457200" eaLnBrk="1" hangingPunct="1"/>
            <a:r>
              <a:rPr lang="en-US" sz="2400">
                <a:solidFill>
                  <a:schemeClr val="hlink"/>
                </a:solidFill>
              </a:rPr>
              <a:t>	  No Postposition in Prepositional</a:t>
            </a:r>
            <a:r>
              <a:rPr lang="nl-NL" sz="2400">
                <a:solidFill>
                  <a:schemeClr val="hlink"/>
                </a:solidFill>
              </a:rPr>
              <a:t> language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6313" y="2060575"/>
            <a:ext cx="7772400" cy="1143000"/>
          </a:xfrm>
        </p:spPr>
        <p:txBody>
          <a:bodyPr/>
          <a:lstStyle/>
          <a:p>
            <a:pPr marL="838200" indent="-838200" eaLnBrk="1" hangingPunct="1"/>
            <a:r>
              <a:rPr lang="en-US" b="1"/>
              <a:t>3. The languages</a:t>
            </a:r>
            <a:endParaRPr lang="nl-NL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8294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E41A489-5FFB-9743-8E1D-ACE798586D63}" type="slidenum">
              <a:rPr lang="en-US" smtClean="0"/>
              <a:pPr/>
              <a:t>66</a:t>
            </a:fld>
            <a:endParaRPr lang="en-US" smtClean="0"/>
          </a:p>
        </p:txBody>
      </p:sp>
      <p:sp>
        <p:nvSpPr>
          <p:cNvPr id="829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82949" name="Text Box 3"/>
          <p:cNvSpPr txBox="1">
            <a:spLocks noChangeArrowheads="1"/>
          </p:cNvSpPr>
          <p:nvPr/>
        </p:nvSpPr>
        <p:spPr bwMode="auto">
          <a:xfrm>
            <a:off x="1320800" y="2128838"/>
            <a:ext cx="20431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1. Otomí</a:t>
            </a:r>
            <a:endParaRPr lang="nl-NL" sz="2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8397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00A65BE-35B6-EC45-A780-5BD0E6E45524}" type="slidenum">
              <a:rPr lang="en-US" smtClean="0"/>
              <a:pPr/>
              <a:t>67</a:t>
            </a:fld>
            <a:endParaRPr lang="en-US" smtClean="0"/>
          </a:p>
        </p:txBody>
      </p:sp>
      <p:sp>
        <p:nvSpPr>
          <p:cNvPr id="839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83973" name="Text Box 3"/>
          <p:cNvSpPr txBox="1">
            <a:spLocks noChangeArrowheads="1"/>
          </p:cNvSpPr>
          <p:nvPr/>
        </p:nvSpPr>
        <p:spPr bwMode="auto">
          <a:xfrm>
            <a:off x="1320800" y="2133600"/>
            <a:ext cx="642620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1. Otomí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Oto-Mangue (Querétaro, Mexico)</a:t>
            </a:r>
            <a:endParaRPr lang="nl-NL" sz="2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849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EC667D-9705-1545-BE90-A80150D41544}" type="slidenum">
              <a:rPr lang="en-US" smtClean="0"/>
              <a:pPr/>
              <a:t>68</a:t>
            </a:fld>
            <a:endParaRPr lang="en-US" smtClean="0"/>
          </a:p>
        </p:txBody>
      </p:sp>
      <p:pic>
        <p:nvPicPr>
          <p:cNvPr id="84996" name="Picture 2" descr="Map Mexico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409575"/>
            <a:ext cx="7416800" cy="5972175"/>
          </a:xfrm>
          <a:noFill/>
        </p:spPr>
      </p:pic>
      <p:sp>
        <p:nvSpPr>
          <p:cNvPr id="84997" name="Oval 3"/>
          <p:cNvSpPr>
            <a:spLocks noChangeArrowheads="1"/>
          </p:cNvSpPr>
          <p:nvPr/>
        </p:nvSpPr>
        <p:spPr bwMode="auto">
          <a:xfrm rot="3412216">
            <a:off x="4787106" y="3933032"/>
            <a:ext cx="504825" cy="36036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998" name="AutoShape 4"/>
          <p:cNvSpPr>
            <a:spLocks noChangeArrowheads="1"/>
          </p:cNvSpPr>
          <p:nvPr/>
        </p:nvSpPr>
        <p:spPr bwMode="auto">
          <a:xfrm>
            <a:off x="4932363" y="2997200"/>
            <a:ext cx="215900" cy="792163"/>
          </a:xfrm>
          <a:prstGeom prst="downArrow">
            <a:avLst>
              <a:gd name="adj1" fmla="val 50000"/>
              <a:gd name="adj2" fmla="val 91728"/>
            </a:avLst>
          </a:prstGeom>
          <a:solidFill>
            <a:srgbClr val="10D41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860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B6DFE4-4178-764C-9E37-85B46C3F71A0}" type="slidenum">
              <a:rPr lang="en-US" smtClean="0"/>
              <a:pPr/>
              <a:t>69</a:t>
            </a:fld>
            <a:endParaRPr lang="en-US" smtClean="0"/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86021" name="Text Box 3"/>
          <p:cNvSpPr txBox="1">
            <a:spLocks noChangeArrowheads="1"/>
          </p:cNvSpPr>
          <p:nvPr/>
        </p:nvSpPr>
        <p:spPr bwMode="auto">
          <a:xfrm>
            <a:off x="1320800" y="2133600"/>
            <a:ext cx="64420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1. Otomí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Oto-Mangue (Querétaro, Mexico)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fr-FR" sz="3200" b="0"/>
              <a:t> 9 dialects, 250.000 speakers</a:t>
            </a:r>
            <a:endParaRPr lang="nl-NL" sz="2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1159043-F429-E34F-9124-1400063D4430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Contact + Change</a:t>
            </a:r>
            <a:endParaRPr lang="nl-NL"/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439738" y="3352800"/>
            <a:ext cx="1679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Target</a:t>
            </a:r>
          </a:p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Language</a:t>
            </a:r>
            <a:endParaRPr lang="nl-NL" sz="2400">
              <a:solidFill>
                <a:srgbClr val="00CC00"/>
              </a:solidFill>
            </a:endParaRPr>
          </a:p>
        </p:txBody>
      </p:sp>
      <p:sp>
        <p:nvSpPr>
          <p:cNvPr id="22534" name="Text Box 5"/>
          <p:cNvSpPr txBox="1">
            <a:spLocks noChangeArrowheads="1"/>
          </p:cNvSpPr>
          <p:nvPr/>
        </p:nvSpPr>
        <p:spPr bwMode="auto">
          <a:xfrm>
            <a:off x="1139825" y="1997075"/>
            <a:ext cx="1679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Source</a:t>
            </a:r>
          </a:p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Language</a:t>
            </a:r>
            <a:endParaRPr lang="nl-NL" sz="2400">
              <a:solidFill>
                <a:schemeClr val="hlink"/>
              </a:solidFill>
            </a:endParaRPr>
          </a:p>
        </p:txBody>
      </p:sp>
      <p:sp>
        <p:nvSpPr>
          <p:cNvPr id="22535" name="Line 6"/>
          <p:cNvSpPr>
            <a:spLocks noChangeShapeType="1"/>
          </p:cNvSpPr>
          <p:nvPr/>
        </p:nvSpPr>
        <p:spPr bwMode="auto">
          <a:xfrm>
            <a:off x="1219200" y="4648200"/>
            <a:ext cx="6400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6" name="Text Box 7"/>
          <p:cNvSpPr txBox="1">
            <a:spLocks noChangeArrowheads="1"/>
          </p:cNvSpPr>
          <p:nvPr/>
        </p:nvSpPr>
        <p:spPr bwMode="auto">
          <a:xfrm>
            <a:off x="3040063" y="2076450"/>
            <a:ext cx="102552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English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1331913" y="4222750"/>
            <a:ext cx="144462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8" name="Text Box 11"/>
          <p:cNvSpPr txBox="1">
            <a:spLocks noChangeArrowheads="1"/>
          </p:cNvSpPr>
          <p:nvPr/>
        </p:nvSpPr>
        <p:spPr bwMode="auto">
          <a:xfrm>
            <a:off x="242888" y="5172075"/>
            <a:ext cx="2528887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Minimum</a:t>
            </a:r>
          </a:p>
          <a:p>
            <a:pPr algn="ctr" eaLnBrk="1" hangingPunct="1"/>
            <a:r>
              <a:rPr lang="en-GB" sz="2400">
                <a:solidFill>
                  <a:srgbClr val="00CC00"/>
                </a:solidFill>
              </a:rPr>
              <a:t>change</a:t>
            </a:r>
          </a:p>
          <a:p>
            <a:pPr algn="ctr" eaLnBrk="1" hangingPunct="1"/>
            <a:r>
              <a:rPr lang="en-GB" sz="2400">
                <a:solidFill>
                  <a:srgbClr val="00CC00"/>
                </a:solidFill>
              </a:rPr>
              <a:t>(mainly words)</a:t>
            </a:r>
            <a:endParaRPr lang="nl-NL" sz="2400">
              <a:solidFill>
                <a:srgbClr val="00CC00"/>
              </a:solidFill>
            </a:endParaRPr>
          </a:p>
        </p:txBody>
      </p:sp>
      <p:sp>
        <p:nvSpPr>
          <p:cNvPr id="22539" name="Text Box 12"/>
          <p:cNvSpPr txBox="1">
            <a:spLocks noChangeArrowheads="1"/>
          </p:cNvSpPr>
          <p:nvPr/>
        </p:nvSpPr>
        <p:spPr bwMode="auto">
          <a:xfrm>
            <a:off x="663575" y="4221163"/>
            <a:ext cx="387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4400" b="0">
                <a:solidFill>
                  <a:srgbClr val="10D419"/>
                </a:solidFill>
              </a:rPr>
              <a:t>-</a:t>
            </a:r>
            <a:endParaRPr lang="en-US" sz="4400" b="0">
              <a:solidFill>
                <a:srgbClr val="10D419"/>
              </a:solidFill>
            </a:endParaRPr>
          </a:p>
        </p:txBody>
      </p:sp>
      <p:sp>
        <p:nvSpPr>
          <p:cNvPr id="22540" name="Text Box 13"/>
          <p:cNvSpPr txBox="1">
            <a:spLocks noChangeArrowheads="1"/>
          </p:cNvSpPr>
          <p:nvPr/>
        </p:nvSpPr>
        <p:spPr bwMode="auto">
          <a:xfrm>
            <a:off x="7812088" y="4279900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3600" b="0">
                <a:solidFill>
                  <a:srgbClr val="FF0000"/>
                </a:solidFill>
              </a:rPr>
              <a:t>+</a:t>
            </a:r>
            <a:endParaRPr lang="en-US" sz="3600" b="0">
              <a:solidFill>
                <a:srgbClr val="FF0000"/>
              </a:solidFill>
            </a:endParaRPr>
          </a:p>
        </p:txBody>
      </p:sp>
      <p:sp>
        <p:nvSpPr>
          <p:cNvPr id="22541" name="AutoShape 14"/>
          <p:cNvSpPr>
            <a:spLocks noChangeArrowheads="1"/>
          </p:cNvSpPr>
          <p:nvPr/>
        </p:nvSpPr>
        <p:spPr bwMode="auto">
          <a:xfrm rot="1513111">
            <a:off x="1547813" y="2852738"/>
            <a:ext cx="144462" cy="576262"/>
          </a:xfrm>
          <a:prstGeom prst="downArrow">
            <a:avLst>
              <a:gd name="adj1" fmla="val 50000"/>
              <a:gd name="adj2" fmla="val 9972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42" name="Text Box 15"/>
          <p:cNvSpPr txBox="1">
            <a:spLocks noChangeArrowheads="1"/>
          </p:cNvSpPr>
          <p:nvPr/>
        </p:nvSpPr>
        <p:spPr bwMode="auto">
          <a:xfrm>
            <a:off x="2268538" y="3429000"/>
            <a:ext cx="351790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10D419"/>
                </a:solidFill>
              </a:rPr>
              <a:t>Many languages of the world</a:t>
            </a:r>
            <a:endParaRPr lang="en-US">
              <a:solidFill>
                <a:srgbClr val="10D41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870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39AE1A-762D-2642-968D-AE23A70CD088}" type="slidenum">
              <a:rPr lang="en-US" smtClean="0"/>
              <a:pPr/>
              <a:t>70</a:t>
            </a:fld>
            <a:endParaRPr lang="en-US" smtClean="0"/>
          </a:p>
        </p:txBody>
      </p:sp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87045" name="Text Box 3"/>
          <p:cNvSpPr txBox="1">
            <a:spLocks noChangeArrowheads="1"/>
          </p:cNvSpPr>
          <p:nvPr/>
        </p:nvSpPr>
        <p:spPr bwMode="auto">
          <a:xfrm>
            <a:off x="1320800" y="2133600"/>
            <a:ext cx="644207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1. Otomí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Oto-Mangue (Querétaro, Mexico)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</a:t>
            </a:r>
            <a:r>
              <a:rPr lang="fr-FR" sz="3200" b="0"/>
              <a:t>9 dialects, 250.000 speakers</a:t>
            </a:r>
            <a:endParaRPr lang="en-US" sz="3200" b="0"/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SVO/flexible</a:t>
            </a:r>
            <a:endParaRPr lang="nl-NL" sz="32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880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0F7BE4-EC0B-6942-9ED2-FBC1B749FB5B}" type="slidenum">
              <a:rPr lang="en-US" smtClean="0"/>
              <a:pPr/>
              <a:t>71</a:t>
            </a:fld>
            <a:endParaRPr lang="en-US" smtClean="0"/>
          </a:p>
        </p:txBody>
      </p:sp>
      <p:sp>
        <p:nvSpPr>
          <p:cNvPr id="880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88069" name="Text Box 3"/>
          <p:cNvSpPr txBox="1">
            <a:spLocks noChangeArrowheads="1"/>
          </p:cNvSpPr>
          <p:nvPr/>
        </p:nvSpPr>
        <p:spPr bwMode="auto">
          <a:xfrm>
            <a:off x="1320800" y="2133600"/>
            <a:ext cx="6442075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1. Otomí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Oto-Mangue (Querétaro, Mexico)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</a:t>
            </a:r>
            <a:r>
              <a:rPr lang="fr-FR" sz="3200" b="0"/>
              <a:t>9 dialects, 250.000 speakers</a:t>
            </a:r>
            <a:r>
              <a:rPr lang="en-US" sz="3200" b="0"/>
              <a:t> 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SVO/flexible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No adpositions</a:t>
            </a:r>
            <a:endParaRPr lang="nl-NL" sz="3200" b="0"/>
          </a:p>
          <a:p>
            <a:pPr eaLnBrk="1" hangingPunct="1"/>
            <a:endParaRPr lang="nl-NL" sz="2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8909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793A19D-5BA5-DD4A-BBEB-56761712CFE7}" type="slidenum">
              <a:rPr lang="en-US" smtClean="0"/>
              <a:pPr/>
              <a:t>72</a:t>
            </a:fld>
            <a:endParaRPr lang="en-US" smtClean="0"/>
          </a:p>
        </p:txBody>
      </p:sp>
      <p:sp>
        <p:nvSpPr>
          <p:cNvPr id="890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89093" name="Text Box 3"/>
          <p:cNvSpPr txBox="1">
            <a:spLocks noChangeArrowheads="1"/>
          </p:cNvSpPr>
          <p:nvPr/>
        </p:nvSpPr>
        <p:spPr bwMode="auto">
          <a:xfrm>
            <a:off x="1320800" y="2133600"/>
            <a:ext cx="6442075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1. Otomí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Oto-Mangue (Querétaro, Mexico)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</a:t>
            </a:r>
            <a:r>
              <a:rPr lang="fr-FR" sz="3200" b="0"/>
              <a:t>9 dialects, 250.000 speakers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fr-FR" sz="3200" b="0"/>
              <a:t> </a:t>
            </a:r>
            <a:r>
              <a:rPr lang="en-US" sz="3200" b="0"/>
              <a:t>SVO/flexible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No adpositions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GB" sz="3200" b="0"/>
              <a:t> Definite article (no Indefinite)</a:t>
            </a:r>
            <a:endParaRPr lang="en-US" sz="32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9011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E0785-625E-BF49-A690-BE369A0A75E5}" type="slidenum">
              <a:rPr lang="en-US" smtClean="0"/>
              <a:pPr/>
              <a:t>73</a:t>
            </a:fld>
            <a:endParaRPr lang="en-US" smtClean="0"/>
          </a:p>
        </p:txBody>
      </p:sp>
      <p:sp>
        <p:nvSpPr>
          <p:cNvPr id="901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90117" name="Text Box 3"/>
          <p:cNvSpPr txBox="1">
            <a:spLocks noChangeArrowheads="1"/>
          </p:cNvSpPr>
          <p:nvPr/>
        </p:nvSpPr>
        <p:spPr bwMode="auto">
          <a:xfrm>
            <a:off x="1320800" y="2133600"/>
            <a:ext cx="6442075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1. Otomí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Oto-Mangue (Querétaro, Mexico)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</a:t>
            </a:r>
            <a:r>
              <a:rPr lang="fr-FR" sz="3200" b="0"/>
              <a:t>9 dialects, 250.000 speakers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fr-FR" sz="3200" b="0"/>
              <a:t> </a:t>
            </a:r>
            <a:r>
              <a:rPr lang="en-US" sz="3200" b="0"/>
              <a:t>SVO/flexible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No adpositions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GB" sz="3200" b="0"/>
              <a:t> Definite article</a:t>
            </a:r>
            <a:endParaRPr lang="en-US" sz="3200" b="0"/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Rigid: only V </a:t>
            </a:r>
            <a:r>
              <a:rPr lang="en-US" sz="3200" b="0">
                <a:solidFill>
                  <a:schemeClr val="hlink"/>
                </a:solidFill>
              </a:rPr>
              <a:t>|</a:t>
            </a:r>
            <a:r>
              <a:rPr lang="en-US" sz="3200" b="0"/>
              <a:t> N , no A</a:t>
            </a:r>
            <a:endParaRPr lang="nl-NL" sz="2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9113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5794518-A976-8843-A1CD-D447F2A8DA2F}" type="slidenum">
              <a:rPr lang="en-US" smtClean="0"/>
              <a:pPr/>
              <a:t>74</a:t>
            </a:fld>
            <a:endParaRPr lang="en-US" smtClean="0"/>
          </a:p>
        </p:txBody>
      </p:sp>
      <p:sp>
        <p:nvSpPr>
          <p:cNvPr id="911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Languages</a:t>
            </a:r>
            <a:endParaRPr lang="nl-NL" dirty="0"/>
          </a:p>
        </p:txBody>
      </p:sp>
      <p:sp>
        <p:nvSpPr>
          <p:cNvPr id="91141" name="Text Box 3"/>
          <p:cNvSpPr txBox="1">
            <a:spLocks noChangeArrowheads="1"/>
          </p:cNvSpPr>
          <p:nvPr/>
        </p:nvSpPr>
        <p:spPr bwMode="auto">
          <a:xfrm>
            <a:off x="1239838" y="2217738"/>
            <a:ext cx="75707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" sz="2400" dirty="0"/>
              <a:t>(1)</a:t>
            </a:r>
            <a:r>
              <a:rPr lang="es-ES" sz="2400" i="1" dirty="0"/>
              <a:t>	d-</a:t>
            </a:r>
            <a:r>
              <a:rPr lang="es-ES" sz="2400" i="1" dirty="0">
                <a:solidFill>
                  <a:srgbClr val="FF0000"/>
                </a:solidFill>
              </a:rPr>
              <a:t>ar</a:t>
            </a:r>
            <a:r>
              <a:rPr lang="es-ES" sz="2400" i="1" dirty="0"/>
              <a:t>			</a:t>
            </a:r>
            <a:r>
              <a:rPr lang="es-ES" sz="2400" i="1" dirty="0">
                <a:solidFill>
                  <a:schemeClr val="hlink"/>
                </a:solidFill>
              </a:rPr>
              <a:t>nduxte</a:t>
            </a:r>
            <a:r>
              <a:rPr lang="es-ES" sz="2400" i="1" dirty="0"/>
              <a:t>		</a:t>
            </a:r>
            <a:r>
              <a:rPr lang="es-ES" sz="2400" dirty="0"/>
              <a:t>	</a:t>
            </a:r>
          </a:p>
          <a:p>
            <a:r>
              <a:rPr lang="es-ES" sz="2400" dirty="0"/>
              <a:t>	PRES.1-DEF.SG	bad</a:t>
            </a:r>
            <a:endParaRPr lang="en-US" sz="2400" dirty="0"/>
          </a:p>
          <a:p>
            <a:r>
              <a:rPr lang="en-US" sz="2400" dirty="0"/>
              <a:t>	‘I am bad’ (&gt; I am the bad one = </a:t>
            </a:r>
            <a:r>
              <a:rPr lang="en-US" sz="2400" dirty="0">
                <a:solidFill>
                  <a:schemeClr val="hlink"/>
                </a:solidFill>
              </a:rPr>
              <a:t>N</a:t>
            </a:r>
            <a:r>
              <a:rPr lang="en-US" sz="2400" dirty="0"/>
              <a:t> )</a:t>
            </a:r>
            <a:endParaRPr lang="en-US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9216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50ABD5-318C-DD4A-9469-72142E295F10}" type="slidenum">
              <a:rPr lang="en-US" smtClean="0"/>
              <a:pPr/>
              <a:t>75</a:t>
            </a:fld>
            <a:endParaRPr lang="en-US" smtClean="0"/>
          </a:p>
        </p:txBody>
      </p:sp>
      <p:sp>
        <p:nvSpPr>
          <p:cNvPr id="921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92165" name="Text Box 3"/>
          <p:cNvSpPr txBox="1">
            <a:spLocks noChangeArrowheads="1"/>
          </p:cNvSpPr>
          <p:nvPr/>
        </p:nvSpPr>
        <p:spPr bwMode="auto">
          <a:xfrm>
            <a:off x="1239838" y="2217738"/>
            <a:ext cx="7570787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" sz="2400"/>
              <a:t>(1)</a:t>
            </a:r>
            <a:r>
              <a:rPr lang="es-ES" sz="2400" i="1"/>
              <a:t>	d-ar			</a:t>
            </a:r>
            <a:r>
              <a:rPr lang="es-ES" sz="2400" i="1">
                <a:solidFill>
                  <a:schemeClr val="hlink"/>
                </a:solidFill>
              </a:rPr>
              <a:t>nduxte</a:t>
            </a:r>
            <a:r>
              <a:rPr lang="es-ES" sz="2400" i="1"/>
              <a:t>		</a:t>
            </a:r>
            <a:r>
              <a:rPr lang="es-ES" sz="2400"/>
              <a:t>	</a:t>
            </a:r>
          </a:p>
          <a:p>
            <a:r>
              <a:rPr lang="es-ES" sz="2400"/>
              <a:t>	PRES.1-DEF.SG	bad</a:t>
            </a:r>
            <a:endParaRPr lang="en-US" sz="2400"/>
          </a:p>
          <a:p>
            <a:r>
              <a:rPr lang="en-US" sz="2400"/>
              <a:t>	‘I am bad’ (&gt; I am the bad one = </a:t>
            </a:r>
            <a:r>
              <a:rPr lang="en-US" sz="2400">
                <a:solidFill>
                  <a:schemeClr val="hlink"/>
                </a:solidFill>
              </a:rPr>
              <a:t>N</a:t>
            </a:r>
            <a:r>
              <a:rPr lang="en-US" sz="2400"/>
              <a:t> )</a:t>
            </a:r>
          </a:p>
          <a:p>
            <a:endParaRPr lang="en-US" sz="2400" i="1"/>
          </a:p>
          <a:p>
            <a:r>
              <a:rPr lang="en-US" sz="2400"/>
              <a:t>(2)</a:t>
            </a:r>
            <a:r>
              <a:rPr lang="en-US" sz="2400" i="1"/>
              <a:t>	di       		</a:t>
            </a:r>
            <a:r>
              <a:rPr lang="en-US" sz="2400" i="1">
                <a:solidFill>
                  <a:schemeClr val="hlink"/>
                </a:solidFill>
              </a:rPr>
              <a:t>d</a:t>
            </a:r>
            <a:r>
              <a:rPr lang="en-US" sz="2400" i="1" u="sng">
                <a:solidFill>
                  <a:schemeClr val="hlink"/>
                </a:solidFill>
              </a:rPr>
              <a:t>a</a:t>
            </a:r>
            <a:r>
              <a:rPr lang="en-US" sz="2400" i="1">
                <a:solidFill>
                  <a:schemeClr val="hlink"/>
                </a:solidFill>
              </a:rPr>
              <a:t>thi	</a:t>
            </a:r>
            <a:r>
              <a:rPr lang="en-US" sz="2400" i="1"/>
              <a:t>				</a:t>
            </a:r>
            <a:endParaRPr lang="en-US" sz="2400"/>
          </a:p>
          <a:p>
            <a:r>
              <a:rPr lang="en-US" sz="2400"/>
              <a:t>	PRES.1	ill</a:t>
            </a:r>
          </a:p>
          <a:p>
            <a:r>
              <a:rPr lang="en-US" sz="2400"/>
              <a:t>	‘I am ill’ (&gt; I am illing = </a:t>
            </a:r>
            <a:r>
              <a:rPr lang="en-US" sz="2400">
                <a:solidFill>
                  <a:schemeClr val="hlink"/>
                </a:solidFill>
              </a:rPr>
              <a:t>V</a:t>
            </a:r>
            <a:r>
              <a:rPr lang="en-US" sz="2400" baseline="-25000">
                <a:solidFill>
                  <a:schemeClr val="hlink"/>
                </a:solidFill>
              </a:rPr>
              <a:t>intrans</a:t>
            </a:r>
            <a:r>
              <a:rPr lang="en-US" sz="2400"/>
              <a:t>)</a:t>
            </a:r>
            <a:endParaRPr lang="es-ES" sz="2400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9318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43B3A5D-DE13-1F48-B3A2-4C9DC61B8DED}" type="slidenum">
              <a:rPr lang="en-US" smtClean="0"/>
              <a:pPr/>
              <a:t>76</a:t>
            </a:fld>
            <a:endParaRPr lang="en-US" smtClean="0"/>
          </a:p>
        </p:txBody>
      </p:sp>
      <p:sp>
        <p:nvSpPr>
          <p:cNvPr id="931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93189" name="Text Box 3"/>
          <p:cNvSpPr txBox="1">
            <a:spLocks noChangeArrowheads="1"/>
          </p:cNvSpPr>
          <p:nvPr/>
        </p:nvSpPr>
        <p:spPr bwMode="auto">
          <a:xfrm>
            <a:off x="1239838" y="2217738"/>
            <a:ext cx="7677150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s-ES" sz="2400" dirty="0"/>
              <a:t>(1)</a:t>
            </a:r>
            <a:r>
              <a:rPr lang="es-ES" sz="2400" i="1" dirty="0"/>
              <a:t>	d-ar			</a:t>
            </a:r>
            <a:r>
              <a:rPr lang="es-ES" sz="2400" i="1" dirty="0">
                <a:solidFill>
                  <a:schemeClr val="hlink"/>
                </a:solidFill>
              </a:rPr>
              <a:t>nduxte</a:t>
            </a:r>
            <a:r>
              <a:rPr lang="es-ES" sz="2400" i="1" dirty="0"/>
              <a:t>		</a:t>
            </a:r>
            <a:r>
              <a:rPr lang="es-ES" sz="2400" dirty="0"/>
              <a:t>	</a:t>
            </a:r>
          </a:p>
          <a:p>
            <a:r>
              <a:rPr lang="es-ES" sz="2400" dirty="0"/>
              <a:t>	PRES.1-DEF.SG	bad</a:t>
            </a:r>
            <a:endParaRPr lang="en-US" sz="2400" dirty="0"/>
          </a:p>
          <a:p>
            <a:r>
              <a:rPr lang="en-US" sz="2400" dirty="0"/>
              <a:t>	‘I am bad’ (&gt; I am the bad one = </a:t>
            </a:r>
            <a:r>
              <a:rPr lang="en-US" sz="2400" dirty="0">
                <a:solidFill>
                  <a:schemeClr val="hlink"/>
                </a:solidFill>
              </a:rPr>
              <a:t>N</a:t>
            </a:r>
            <a:r>
              <a:rPr lang="en-US" sz="2400" dirty="0"/>
              <a:t> )</a:t>
            </a:r>
          </a:p>
          <a:p>
            <a:endParaRPr lang="en-US" sz="2400" i="1" dirty="0"/>
          </a:p>
          <a:p>
            <a:r>
              <a:rPr lang="en-US" sz="2400" dirty="0"/>
              <a:t>(2)</a:t>
            </a:r>
            <a:r>
              <a:rPr lang="en-US" sz="2400" i="1" dirty="0"/>
              <a:t>	</a:t>
            </a:r>
            <a:r>
              <a:rPr lang="en-US" sz="2400" i="1" dirty="0" err="1"/>
              <a:t>di</a:t>
            </a:r>
            <a:r>
              <a:rPr lang="en-US" sz="2400" i="1" dirty="0"/>
              <a:t>       		</a:t>
            </a:r>
            <a:r>
              <a:rPr lang="en-US" sz="2400" i="1" dirty="0" err="1">
                <a:solidFill>
                  <a:schemeClr val="hlink"/>
                </a:solidFill>
              </a:rPr>
              <a:t>d</a:t>
            </a:r>
            <a:r>
              <a:rPr lang="en-US" sz="2400" i="1" u="sng" dirty="0" err="1">
                <a:solidFill>
                  <a:schemeClr val="hlink"/>
                </a:solidFill>
              </a:rPr>
              <a:t>a</a:t>
            </a:r>
            <a:r>
              <a:rPr lang="en-US" sz="2400" i="1" dirty="0" err="1">
                <a:solidFill>
                  <a:schemeClr val="hlink"/>
                </a:solidFill>
              </a:rPr>
              <a:t>thi</a:t>
            </a:r>
            <a:r>
              <a:rPr lang="en-US" sz="2400" i="1" dirty="0">
                <a:solidFill>
                  <a:schemeClr val="hlink"/>
                </a:solidFill>
              </a:rPr>
              <a:t>	</a:t>
            </a:r>
            <a:r>
              <a:rPr lang="en-US" sz="2400" i="1" dirty="0"/>
              <a:t>				</a:t>
            </a:r>
            <a:endParaRPr lang="en-US" sz="2400" dirty="0"/>
          </a:p>
          <a:p>
            <a:r>
              <a:rPr lang="en-US" sz="2400" dirty="0"/>
              <a:t>	PRES.1	ill</a:t>
            </a:r>
          </a:p>
          <a:p>
            <a:r>
              <a:rPr lang="en-US" sz="2400" dirty="0"/>
              <a:t>	‘I am ill’ (&gt; I am </a:t>
            </a:r>
            <a:r>
              <a:rPr lang="en-US" sz="2400" dirty="0" err="1"/>
              <a:t>illing</a:t>
            </a:r>
            <a:r>
              <a:rPr lang="en-US" sz="2400" dirty="0"/>
              <a:t> = </a:t>
            </a:r>
            <a:r>
              <a:rPr lang="en-US" sz="2400" dirty="0" err="1">
                <a:solidFill>
                  <a:schemeClr val="hlink"/>
                </a:solidFill>
              </a:rPr>
              <a:t>V</a:t>
            </a:r>
            <a:r>
              <a:rPr lang="en-US" sz="2400" baseline="-25000" dirty="0" err="1">
                <a:solidFill>
                  <a:schemeClr val="hlink"/>
                </a:solidFill>
              </a:rPr>
              <a:t>intrans</a:t>
            </a:r>
            <a:r>
              <a:rPr lang="en-US" sz="2400" dirty="0"/>
              <a:t>)</a:t>
            </a:r>
            <a:endParaRPr lang="es-ES" sz="2400" i="1" dirty="0"/>
          </a:p>
          <a:p>
            <a:endParaRPr lang="es-ES" sz="2400" i="1" dirty="0"/>
          </a:p>
          <a:p>
            <a:r>
              <a:rPr lang="es-ES" sz="2400" dirty="0"/>
              <a:t>(3)</a:t>
            </a:r>
            <a:r>
              <a:rPr lang="es-ES" sz="2400" i="1" dirty="0"/>
              <a:t>	xi 		</a:t>
            </a:r>
            <a:r>
              <a:rPr lang="es-ES" sz="2400" i="1" dirty="0">
                <a:solidFill>
                  <a:schemeClr val="hlink"/>
                </a:solidFill>
              </a:rPr>
              <a:t>nts’</a:t>
            </a:r>
            <a:r>
              <a:rPr lang="es-ES" sz="2400" i="1" u="sng" dirty="0">
                <a:solidFill>
                  <a:schemeClr val="hlink"/>
                </a:solidFill>
              </a:rPr>
              <a:t>u</a:t>
            </a:r>
            <a:r>
              <a:rPr lang="es-ES" sz="2400" i="1" dirty="0">
                <a:solidFill>
                  <a:schemeClr val="hlink"/>
                </a:solidFill>
              </a:rPr>
              <a:t>t’i-gi	</a:t>
            </a:r>
            <a:r>
              <a:rPr lang="es-ES" sz="2400" i="1" dirty="0"/>
              <a:t>	</a:t>
            </a:r>
            <a:endParaRPr lang="en-US" sz="2400" dirty="0"/>
          </a:p>
          <a:p>
            <a:r>
              <a:rPr lang="en-US" sz="2400" dirty="0"/>
              <a:t>	PERF.3  	slim-1.OBJ</a:t>
            </a:r>
          </a:p>
          <a:p>
            <a:r>
              <a:rPr lang="en-US" sz="2400" dirty="0"/>
              <a:t>	‘I am slim’ (&gt; It has slimmed me = </a:t>
            </a:r>
            <a:r>
              <a:rPr lang="en-US" sz="2400" dirty="0" err="1">
                <a:solidFill>
                  <a:schemeClr val="hlink"/>
                </a:solidFill>
              </a:rPr>
              <a:t>V</a:t>
            </a:r>
            <a:r>
              <a:rPr lang="en-US" sz="2400" baseline="-25000" dirty="0" err="1">
                <a:solidFill>
                  <a:schemeClr val="hlink"/>
                </a:solidFill>
              </a:rPr>
              <a:t>trans</a:t>
            </a:r>
            <a:r>
              <a:rPr lang="en-US" sz="2400" dirty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942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F611F4-1597-A34B-8BC1-B6734C249E40}" type="slidenum">
              <a:rPr lang="en-US" smtClean="0"/>
              <a:pPr/>
              <a:t>77</a:t>
            </a:fld>
            <a:endParaRPr lang="en-US" smtClean="0"/>
          </a:p>
        </p:txBody>
      </p:sp>
      <p:sp>
        <p:nvSpPr>
          <p:cNvPr id="942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94213" name="Text Box 3"/>
          <p:cNvSpPr txBox="1">
            <a:spLocks noChangeArrowheads="1"/>
          </p:cNvSpPr>
          <p:nvPr/>
        </p:nvSpPr>
        <p:spPr bwMode="auto">
          <a:xfrm>
            <a:off x="1120775" y="2133600"/>
            <a:ext cx="2546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2. Quechua</a:t>
            </a:r>
            <a:endParaRPr lang="nl-NL" sz="2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9523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CBFA71-D45C-F149-8390-33EDCACFD5E1}" type="slidenum">
              <a:rPr lang="en-US" smtClean="0"/>
              <a:pPr/>
              <a:t>78</a:t>
            </a:fld>
            <a:endParaRPr lang="en-US" smtClean="0"/>
          </a:p>
        </p:txBody>
      </p:sp>
      <p:sp>
        <p:nvSpPr>
          <p:cNvPr id="952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95237" name="Text Box 3"/>
          <p:cNvSpPr txBox="1">
            <a:spLocks noChangeArrowheads="1"/>
          </p:cNvSpPr>
          <p:nvPr/>
        </p:nvSpPr>
        <p:spPr bwMode="auto">
          <a:xfrm>
            <a:off x="1120775" y="2133600"/>
            <a:ext cx="25463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2. Quechua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Andean</a:t>
            </a:r>
            <a:endParaRPr lang="nl-NL" sz="32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962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F81F62-776B-284E-95E1-0946D26215F4}" type="slidenum">
              <a:rPr lang="en-US" smtClean="0"/>
              <a:pPr/>
              <a:t>79</a:t>
            </a:fld>
            <a:endParaRPr lang="en-US" smtClean="0"/>
          </a:p>
        </p:txBody>
      </p:sp>
      <p:pic>
        <p:nvPicPr>
          <p:cNvPr id="96260" name="Picture 2" descr="Map South America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35163" y="260350"/>
            <a:ext cx="5589587" cy="6192838"/>
          </a:xfrm>
          <a:noFill/>
        </p:spPr>
      </p:pic>
      <p:sp>
        <p:nvSpPr>
          <p:cNvPr id="96261" name="Freeform 3"/>
          <p:cNvSpPr>
            <a:spLocks/>
          </p:cNvSpPr>
          <p:nvPr/>
        </p:nvSpPr>
        <p:spPr bwMode="auto">
          <a:xfrm>
            <a:off x="3287713" y="1246188"/>
            <a:ext cx="1331912" cy="2493962"/>
          </a:xfrm>
          <a:custGeom>
            <a:avLst/>
            <a:gdLst>
              <a:gd name="T0" fmla="*/ 2147483647 w 839"/>
              <a:gd name="T1" fmla="*/ 2147483647 h 1571"/>
              <a:gd name="T2" fmla="*/ 2147483647 w 839"/>
              <a:gd name="T3" fmla="*/ 2147483647 h 1571"/>
              <a:gd name="T4" fmla="*/ 2147483647 w 839"/>
              <a:gd name="T5" fmla="*/ 2147483647 h 1571"/>
              <a:gd name="T6" fmla="*/ 2147483647 w 839"/>
              <a:gd name="T7" fmla="*/ 2147483647 h 1571"/>
              <a:gd name="T8" fmla="*/ 2147483647 w 839"/>
              <a:gd name="T9" fmla="*/ 2147483647 h 1571"/>
              <a:gd name="T10" fmla="*/ 2147483647 w 839"/>
              <a:gd name="T11" fmla="*/ 2147483647 h 1571"/>
              <a:gd name="T12" fmla="*/ 2147483647 w 839"/>
              <a:gd name="T13" fmla="*/ 2147483647 h 1571"/>
              <a:gd name="T14" fmla="*/ 2147483647 w 839"/>
              <a:gd name="T15" fmla="*/ 2147483647 h 1571"/>
              <a:gd name="T16" fmla="*/ 2147483647 w 839"/>
              <a:gd name="T17" fmla="*/ 2147483647 h 1571"/>
              <a:gd name="T18" fmla="*/ 2147483647 w 839"/>
              <a:gd name="T19" fmla="*/ 2147483647 h 1571"/>
              <a:gd name="T20" fmla="*/ 2147483647 w 839"/>
              <a:gd name="T21" fmla="*/ 2147483647 h 157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839"/>
              <a:gd name="T34" fmla="*/ 0 h 1571"/>
              <a:gd name="T35" fmla="*/ 839 w 839"/>
              <a:gd name="T36" fmla="*/ 1571 h 157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839" h="1571">
                <a:moveTo>
                  <a:pt x="310" y="60"/>
                </a:moveTo>
                <a:cubicBezTo>
                  <a:pt x="265" y="22"/>
                  <a:pt x="121" y="0"/>
                  <a:pt x="83" y="60"/>
                </a:cubicBezTo>
                <a:cubicBezTo>
                  <a:pt x="45" y="120"/>
                  <a:pt x="0" y="256"/>
                  <a:pt x="83" y="422"/>
                </a:cubicBezTo>
                <a:cubicBezTo>
                  <a:pt x="166" y="588"/>
                  <a:pt x="491" y="875"/>
                  <a:pt x="582" y="1057"/>
                </a:cubicBezTo>
                <a:cubicBezTo>
                  <a:pt x="673" y="1239"/>
                  <a:pt x="590" y="1451"/>
                  <a:pt x="628" y="1511"/>
                </a:cubicBezTo>
                <a:cubicBezTo>
                  <a:pt x="666" y="1571"/>
                  <a:pt x="779" y="1496"/>
                  <a:pt x="809" y="1420"/>
                </a:cubicBezTo>
                <a:cubicBezTo>
                  <a:pt x="839" y="1344"/>
                  <a:pt x="824" y="1148"/>
                  <a:pt x="809" y="1057"/>
                </a:cubicBezTo>
                <a:cubicBezTo>
                  <a:pt x="794" y="966"/>
                  <a:pt x="771" y="944"/>
                  <a:pt x="718" y="876"/>
                </a:cubicBezTo>
                <a:cubicBezTo>
                  <a:pt x="665" y="808"/>
                  <a:pt x="551" y="747"/>
                  <a:pt x="491" y="649"/>
                </a:cubicBezTo>
                <a:cubicBezTo>
                  <a:pt x="431" y="551"/>
                  <a:pt x="385" y="384"/>
                  <a:pt x="355" y="286"/>
                </a:cubicBezTo>
                <a:cubicBezTo>
                  <a:pt x="325" y="188"/>
                  <a:pt x="355" y="98"/>
                  <a:pt x="310" y="60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262" name="Rectangle 4"/>
          <p:cNvSpPr>
            <a:spLocks noChangeArrowheads="1"/>
          </p:cNvSpPr>
          <p:nvPr/>
        </p:nvSpPr>
        <p:spPr bwMode="auto">
          <a:xfrm>
            <a:off x="5651500" y="5661025"/>
            <a:ext cx="1800225" cy="720725"/>
          </a:xfrm>
          <a:prstGeom prst="rect">
            <a:avLst/>
          </a:prstGeom>
          <a:solidFill>
            <a:srgbClr val="ADE0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355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8040A97-5BD3-E448-BBAB-A03FBBCA07E4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Contact + Change</a:t>
            </a:r>
            <a:endParaRPr lang="nl-NL"/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39738" y="3352800"/>
            <a:ext cx="1679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Target</a:t>
            </a:r>
          </a:p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Language</a:t>
            </a:r>
            <a:endParaRPr lang="nl-NL" sz="2400">
              <a:solidFill>
                <a:srgbClr val="00CC00"/>
              </a:solidFill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139825" y="1997075"/>
            <a:ext cx="1679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Source</a:t>
            </a:r>
          </a:p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Language</a:t>
            </a:r>
            <a:endParaRPr lang="nl-NL" sz="2400">
              <a:solidFill>
                <a:schemeClr val="hlink"/>
              </a:solidFill>
            </a:endParaRPr>
          </a:p>
        </p:txBody>
      </p:sp>
      <p:sp>
        <p:nvSpPr>
          <p:cNvPr id="23559" name="Line 9"/>
          <p:cNvSpPr>
            <a:spLocks noChangeShapeType="1"/>
          </p:cNvSpPr>
          <p:nvPr/>
        </p:nvSpPr>
        <p:spPr bwMode="auto">
          <a:xfrm>
            <a:off x="1219200" y="4648200"/>
            <a:ext cx="6400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0" name="Text Box 10"/>
          <p:cNvSpPr txBox="1">
            <a:spLocks noChangeArrowheads="1"/>
          </p:cNvSpPr>
          <p:nvPr/>
        </p:nvSpPr>
        <p:spPr bwMode="auto">
          <a:xfrm>
            <a:off x="3040063" y="2076450"/>
            <a:ext cx="1096962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Spanish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23561" name="Text Box 11"/>
          <p:cNvSpPr txBox="1">
            <a:spLocks noChangeArrowheads="1"/>
          </p:cNvSpPr>
          <p:nvPr/>
        </p:nvSpPr>
        <p:spPr bwMode="auto">
          <a:xfrm>
            <a:off x="2268538" y="3213100"/>
            <a:ext cx="1668462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10D419"/>
                </a:solidFill>
              </a:rPr>
              <a:t>Quichua (Ec)</a:t>
            </a:r>
            <a:endParaRPr lang="en-US">
              <a:solidFill>
                <a:srgbClr val="10D419"/>
              </a:solidFill>
            </a:endParaRPr>
          </a:p>
        </p:txBody>
      </p:sp>
      <p:sp>
        <p:nvSpPr>
          <p:cNvPr id="23562" name="Text Box 17"/>
          <p:cNvSpPr txBox="1">
            <a:spLocks noChangeArrowheads="1"/>
          </p:cNvSpPr>
          <p:nvPr/>
        </p:nvSpPr>
        <p:spPr bwMode="auto">
          <a:xfrm>
            <a:off x="663575" y="4221163"/>
            <a:ext cx="387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4400" b="0">
                <a:solidFill>
                  <a:srgbClr val="10D419"/>
                </a:solidFill>
              </a:rPr>
              <a:t>-</a:t>
            </a:r>
            <a:endParaRPr lang="en-US" sz="4400" b="0">
              <a:solidFill>
                <a:srgbClr val="10D419"/>
              </a:solidFill>
            </a:endParaRPr>
          </a:p>
        </p:txBody>
      </p:sp>
      <p:sp>
        <p:nvSpPr>
          <p:cNvPr id="23563" name="Text Box 18"/>
          <p:cNvSpPr txBox="1">
            <a:spLocks noChangeArrowheads="1"/>
          </p:cNvSpPr>
          <p:nvPr/>
        </p:nvSpPr>
        <p:spPr bwMode="auto">
          <a:xfrm>
            <a:off x="7812088" y="4279900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3600" b="0">
                <a:solidFill>
                  <a:srgbClr val="FF0000"/>
                </a:solidFill>
              </a:rPr>
              <a:t>+</a:t>
            </a:r>
            <a:endParaRPr lang="en-US" sz="3600" b="0">
              <a:solidFill>
                <a:srgbClr val="FF0000"/>
              </a:solidFill>
            </a:endParaRPr>
          </a:p>
        </p:txBody>
      </p:sp>
      <p:sp>
        <p:nvSpPr>
          <p:cNvPr id="23564" name="AutoShape 19"/>
          <p:cNvSpPr>
            <a:spLocks noChangeArrowheads="1"/>
          </p:cNvSpPr>
          <p:nvPr/>
        </p:nvSpPr>
        <p:spPr bwMode="auto">
          <a:xfrm rot="1739073">
            <a:off x="1403350" y="2852738"/>
            <a:ext cx="431800" cy="504825"/>
          </a:xfrm>
          <a:prstGeom prst="downArrow">
            <a:avLst>
              <a:gd name="adj1" fmla="val 50000"/>
              <a:gd name="adj2" fmla="val 292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9728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93F7A24-411F-DD42-817B-33670385596C}" type="slidenum">
              <a:rPr lang="en-US" smtClean="0"/>
              <a:pPr/>
              <a:t>80</a:t>
            </a:fld>
            <a:endParaRPr lang="en-US" smtClean="0"/>
          </a:p>
        </p:txBody>
      </p:sp>
      <p:sp>
        <p:nvSpPr>
          <p:cNvPr id="972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97285" name="Text Box 3"/>
          <p:cNvSpPr txBox="1">
            <a:spLocks noChangeArrowheads="1"/>
          </p:cNvSpPr>
          <p:nvPr/>
        </p:nvSpPr>
        <p:spPr bwMode="auto">
          <a:xfrm>
            <a:off x="1120775" y="2133600"/>
            <a:ext cx="67500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2. Quechua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Andean (our variety from Ecuador)</a:t>
            </a:r>
            <a:endParaRPr lang="nl-NL" sz="32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9830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71310A-D800-804D-841D-699F7991F4CE}" type="slidenum">
              <a:rPr lang="en-US" smtClean="0"/>
              <a:pPr/>
              <a:t>81</a:t>
            </a:fld>
            <a:endParaRPr lang="en-US" smtClean="0"/>
          </a:p>
        </p:txBody>
      </p:sp>
      <p:sp>
        <p:nvSpPr>
          <p:cNvPr id="983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98309" name="Text Box 3"/>
          <p:cNvSpPr txBox="1">
            <a:spLocks noChangeArrowheads="1"/>
          </p:cNvSpPr>
          <p:nvPr/>
        </p:nvSpPr>
        <p:spPr bwMode="auto">
          <a:xfrm>
            <a:off x="1120775" y="2133600"/>
            <a:ext cx="5356225" cy="408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2. Quechua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Andean (Ecuador)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fr-FR" sz="3200" b="0"/>
              <a:t> 45 dialects/languages: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None/>
            </a:pPr>
            <a:r>
              <a:rPr lang="fr-FR" sz="3200" b="0"/>
              <a:t>	4.5 million Peru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None/>
            </a:pPr>
            <a:r>
              <a:rPr lang="fr-FR" sz="3200" b="0"/>
              <a:t>	2.5 million Bolivia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None/>
            </a:pPr>
            <a:r>
              <a:rPr lang="fr-FR" sz="3200" b="0"/>
              <a:t>	1.5 million Ecuador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None/>
            </a:pPr>
            <a:r>
              <a:rPr lang="fr-FR" sz="3200" b="0"/>
              <a:t>	65.000 Argentina+Chile</a:t>
            </a:r>
            <a:endParaRPr lang="nl-NL" sz="32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9933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FD2787B-80C8-E444-B6BE-D14EB98693B7}" type="slidenum">
              <a:rPr lang="en-US" smtClean="0"/>
              <a:pPr/>
              <a:t>82</a:t>
            </a:fld>
            <a:endParaRPr lang="en-US" smtClean="0"/>
          </a:p>
        </p:txBody>
      </p:sp>
      <p:sp>
        <p:nvSpPr>
          <p:cNvPr id="993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99333" name="Text Box 3"/>
          <p:cNvSpPr txBox="1">
            <a:spLocks noChangeArrowheads="1"/>
          </p:cNvSpPr>
          <p:nvPr/>
        </p:nvSpPr>
        <p:spPr bwMode="auto">
          <a:xfrm>
            <a:off x="1120775" y="2060575"/>
            <a:ext cx="6372225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2. Quechua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Andean (Ecuador)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fr-FR" sz="3200" b="0"/>
              <a:t> 45 varieties, 8.5 million speakers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SOV</a:t>
            </a:r>
            <a:endParaRPr lang="nl-NL" sz="32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0035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74EEF0-5571-6F4C-BD0F-3E5453B84E93}" type="slidenum">
              <a:rPr lang="en-US" smtClean="0"/>
              <a:pPr/>
              <a:t>83</a:t>
            </a:fld>
            <a:endParaRPr lang="en-US" smtClean="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100357" name="Text Box 3"/>
          <p:cNvSpPr txBox="1">
            <a:spLocks noChangeArrowheads="1"/>
          </p:cNvSpPr>
          <p:nvPr/>
        </p:nvSpPr>
        <p:spPr bwMode="auto">
          <a:xfrm>
            <a:off x="1120775" y="2060575"/>
            <a:ext cx="6372225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2. Quechua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Andean (Ecuador)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fr-FR" sz="3200" b="0"/>
              <a:t> 45 varieties, 8.5 million speakers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SOV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Postpositional</a:t>
            </a:r>
            <a:endParaRPr lang="nl-NL" sz="32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0137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24D808-86DB-1A46-9290-1EAA9A232FD4}" type="slidenum">
              <a:rPr lang="en-US" smtClean="0"/>
              <a:pPr/>
              <a:t>84</a:t>
            </a:fld>
            <a:endParaRPr lang="en-US" smtClean="0"/>
          </a:p>
        </p:txBody>
      </p:sp>
      <p:sp>
        <p:nvSpPr>
          <p:cNvPr id="1013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101381" name="Text Box 3"/>
          <p:cNvSpPr txBox="1">
            <a:spLocks noChangeArrowheads="1"/>
          </p:cNvSpPr>
          <p:nvPr/>
        </p:nvSpPr>
        <p:spPr bwMode="auto">
          <a:xfrm>
            <a:off x="1120775" y="2060575"/>
            <a:ext cx="637222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2. Quechua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Andean (Ecuador)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fr-FR" sz="3200" b="0"/>
              <a:t> 45 varieties, 8.5 million speakers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SOV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Postpositional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GB" sz="3200" b="0"/>
              <a:t> No articles</a:t>
            </a:r>
            <a:endParaRPr lang="en-US" sz="32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0240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37FBED4-CD7C-474B-8CAE-34C118B4D8BA}" type="slidenum">
              <a:rPr lang="en-US" smtClean="0"/>
              <a:pPr/>
              <a:t>85</a:t>
            </a:fld>
            <a:endParaRPr lang="en-US" smtClean="0"/>
          </a:p>
        </p:txBody>
      </p:sp>
      <p:sp>
        <p:nvSpPr>
          <p:cNvPr id="1024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102405" name="Text Box 3"/>
          <p:cNvSpPr txBox="1">
            <a:spLocks noChangeArrowheads="1"/>
          </p:cNvSpPr>
          <p:nvPr/>
        </p:nvSpPr>
        <p:spPr bwMode="auto">
          <a:xfrm>
            <a:off x="1120775" y="2060575"/>
            <a:ext cx="6372225" cy="408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2. Quechua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Andean (Ecuador)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fr-FR" sz="3200" b="0"/>
              <a:t> 45 varieties, 8.5 million speakers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SOV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Postpositional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GB" sz="3200" b="0"/>
              <a:t> No articles</a:t>
            </a:r>
            <a:endParaRPr lang="en-US" sz="3200" b="0"/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Flexible: V </a:t>
            </a:r>
            <a:r>
              <a:rPr lang="en-US" sz="3200" b="0">
                <a:solidFill>
                  <a:schemeClr val="hlink"/>
                </a:solidFill>
              </a:rPr>
              <a:t>|</a:t>
            </a:r>
            <a:r>
              <a:rPr lang="en-US" sz="3200" b="0"/>
              <a:t> N ~ A</a:t>
            </a:r>
            <a:endParaRPr lang="nl-NL" sz="32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034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B20E2D-F53E-454F-9DA7-683B2D87EF6C}" type="slidenum">
              <a:rPr lang="en-US" smtClean="0"/>
              <a:pPr/>
              <a:t>86</a:t>
            </a:fld>
            <a:endParaRPr lang="en-US" smtClean="0"/>
          </a:p>
        </p:txBody>
      </p:sp>
      <p:sp>
        <p:nvSpPr>
          <p:cNvPr id="1034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103429" name="Text Box 4"/>
          <p:cNvSpPr txBox="1">
            <a:spLocks noChangeArrowheads="1"/>
          </p:cNvSpPr>
          <p:nvPr/>
        </p:nvSpPr>
        <p:spPr bwMode="auto">
          <a:xfrm>
            <a:off x="1600200" y="2360613"/>
            <a:ext cx="5510042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i-FI" sz="2400" dirty="0"/>
              <a:t>(4)</a:t>
            </a:r>
            <a:r>
              <a:rPr lang="fi-FI" sz="2400" i="1" dirty="0"/>
              <a:t>	</a:t>
            </a:r>
            <a:r>
              <a:rPr lang="fi-FI" sz="2400" i="1" dirty="0" err="1"/>
              <a:t>rika-sha-ka</a:t>
            </a:r>
            <a:r>
              <a:rPr lang="fi-FI" sz="2400" i="1" dirty="0"/>
              <a:t>:	</a:t>
            </a:r>
            <a:r>
              <a:rPr lang="fi-FI" sz="2400" i="1" dirty="0" err="1">
                <a:solidFill>
                  <a:schemeClr val="hlink"/>
                </a:solidFill>
              </a:rPr>
              <a:t>hatun</a:t>
            </a:r>
            <a:r>
              <a:rPr lang="fi-FI" sz="2400" i="1" dirty="0" err="1"/>
              <a:t>-</a:t>
            </a:r>
            <a:r>
              <a:rPr lang="fi-FI" sz="2400" i="1" dirty="0" err="1">
                <a:solidFill>
                  <a:srgbClr val="FF0000"/>
                </a:solidFill>
              </a:rPr>
              <a:t>ta</a:t>
            </a:r>
            <a:endParaRPr lang="fi-FI" sz="2400" dirty="0">
              <a:solidFill>
                <a:srgbClr val="FF0000"/>
              </a:solidFill>
            </a:endParaRPr>
          </a:p>
          <a:p>
            <a:r>
              <a:rPr lang="fi-FI" sz="2400" dirty="0"/>
              <a:t>	see-PAST-1SG	</a:t>
            </a:r>
            <a:r>
              <a:rPr lang="fi-FI" sz="2400" dirty="0" err="1"/>
              <a:t>big-ACC</a:t>
            </a:r>
            <a:endParaRPr lang="en-GB" sz="2400" dirty="0"/>
          </a:p>
          <a:p>
            <a:r>
              <a:rPr lang="en-GB" sz="2400" dirty="0"/>
              <a:t>	‘I saw the big one’ ( &gt; = </a:t>
            </a:r>
            <a:r>
              <a:rPr lang="en-GB" sz="2400" dirty="0">
                <a:solidFill>
                  <a:schemeClr val="hlink"/>
                </a:solidFill>
              </a:rPr>
              <a:t>N</a:t>
            </a:r>
            <a:r>
              <a:rPr lang="en-GB" sz="2400" dirty="0"/>
              <a:t> )</a:t>
            </a:r>
            <a:endParaRPr lang="de-DE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0445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5942DF7-EBF6-BB41-9E1A-8F459FE87584}" type="slidenum">
              <a:rPr lang="en-US" smtClean="0"/>
              <a:pPr/>
              <a:t>87</a:t>
            </a:fld>
            <a:endParaRPr lang="en-US" smtClean="0"/>
          </a:p>
        </p:txBody>
      </p:sp>
      <p:sp>
        <p:nvSpPr>
          <p:cNvPr id="1044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104453" name="Text Box 3"/>
          <p:cNvSpPr txBox="1">
            <a:spLocks noChangeArrowheads="1"/>
          </p:cNvSpPr>
          <p:nvPr/>
        </p:nvSpPr>
        <p:spPr bwMode="auto">
          <a:xfrm>
            <a:off x="1600200" y="2360613"/>
            <a:ext cx="5510213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i-FI" sz="2400" dirty="0"/>
              <a:t>(4)</a:t>
            </a:r>
            <a:r>
              <a:rPr lang="fi-FI" sz="2400" i="1" dirty="0"/>
              <a:t>	</a:t>
            </a:r>
            <a:r>
              <a:rPr lang="fi-FI" sz="2400" i="1" dirty="0" err="1"/>
              <a:t>rika-sha-ka</a:t>
            </a:r>
            <a:r>
              <a:rPr lang="fi-FI" sz="2400" i="1" dirty="0"/>
              <a:t>:	</a:t>
            </a:r>
            <a:r>
              <a:rPr lang="fi-FI" sz="2400" i="1" dirty="0" err="1">
                <a:solidFill>
                  <a:schemeClr val="hlink"/>
                </a:solidFill>
              </a:rPr>
              <a:t>hatun</a:t>
            </a:r>
            <a:r>
              <a:rPr lang="fi-FI" sz="2400" i="1" dirty="0" err="1"/>
              <a:t>-ta</a:t>
            </a:r>
            <a:endParaRPr lang="fi-FI" sz="2400" dirty="0"/>
          </a:p>
          <a:p>
            <a:r>
              <a:rPr lang="fi-FI" sz="2400" dirty="0"/>
              <a:t>	see-PAST-1SG	</a:t>
            </a:r>
            <a:r>
              <a:rPr lang="fi-FI" sz="2400" dirty="0" err="1"/>
              <a:t>big-ACC</a:t>
            </a:r>
            <a:endParaRPr lang="en-GB" sz="2400" dirty="0"/>
          </a:p>
          <a:p>
            <a:r>
              <a:rPr lang="en-GB" sz="2400" dirty="0"/>
              <a:t>	‘I saw the big one’ ( &gt; = </a:t>
            </a:r>
            <a:r>
              <a:rPr lang="en-GB" sz="2400" dirty="0">
                <a:solidFill>
                  <a:schemeClr val="hlink"/>
                </a:solidFill>
              </a:rPr>
              <a:t>N</a:t>
            </a:r>
            <a:r>
              <a:rPr lang="en-GB" sz="2400" dirty="0"/>
              <a:t> )</a:t>
            </a:r>
            <a:endParaRPr lang="de-DE" sz="2400" i="1" dirty="0"/>
          </a:p>
          <a:p>
            <a:endParaRPr lang="de-DE" sz="2400" i="1" dirty="0"/>
          </a:p>
          <a:p>
            <a:r>
              <a:rPr lang="de-DE" sz="2400" dirty="0"/>
              <a:t>(5)</a:t>
            </a:r>
            <a:r>
              <a:rPr lang="de-DE" sz="2400" i="1" dirty="0"/>
              <a:t>	</a:t>
            </a:r>
            <a:r>
              <a:rPr lang="de-DE" sz="2400" i="1" dirty="0" err="1"/>
              <a:t>chay</a:t>
            </a:r>
            <a:r>
              <a:rPr lang="de-DE" sz="2400" i="1" dirty="0"/>
              <a:t>	</a:t>
            </a:r>
            <a:r>
              <a:rPr lang="de-DE" sz="2400" i="1" dirty="0" err="1">
                <a:solidFill>
                  <a:schemeClr val="hlink"/>
                </a:solidFill>
              </a:rPr>
              <a:t>hatun</a:t>
            </a:r>
            <a:r>
              <a:rPr lang="de-DE" sz="2400" i="1" dirty="0">
                <a:solidFill>
                  <a:schemeClr val="hlink"/>
                </a:solidFill>
              </a:rPr>
              <a:t>		</a:t>
            </a:r>
            <a:r>
              <a:rPr lang="de-DE" sz="2400" i="1" dirty="0" err="1"/>
              <a:t>runa</a:t>
            </a:r>
            <a:endParaRPr lang="de-DE" sz="2400" dirty="0"/>
          </a:p>
          <a:p>
            <a:r>
              <a:rPr lang="de-DE" sz="2400" dirty="0"/>
              <a:t>	DEM	</a:t>
            </a:r>
            <a:r>
              <a:rPr lang="de-DE" sz="2400" dirty="0" err="1"/>
              <a:t>big</a:t>
            </a:r>
            <a:r>
              <a:rPr lang="de-DE" sz="2400" dirty="0"/>
              <a:t>		man</a:t>
            </a:r>
            <a:endParaRPr lang="en-GB" sz="2400" dirty="0"/>
          </a:p>
          <a:p>
            <a:r>
              <a:rPr lang="en-GB" sz="2400" dirty="0"/>
              <a:t>	‘that big man’ ( &gt; = </a:t>
            </a:r>
            <a:r>
              <a:rPr lang="en-GB" sz="2400" dirty="0">
                <a:solidFill>
                  <a:schemeClr val="hlink"/>
                </a:solidFill>
              </a:rPr>
              <a:t>A</a:t>
            </a:r>
            <a:r>
              <a:rPr lang="en-GB" sz="2400" dirty="0"/>
              <a:t> 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0547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40F0D51-0446-7C41-960C-CDA824FF72AD}" type="slidenum">
              <a:rPr lang="en-US" smtClean="0"/>
              <a:pPr/>
              <a:t>88</a:t>
            </a:fld>
            <a:endParaRPr lang="en-US" smtClean="0"/>
          </a:p>
        </p:txBody>
      </p:sp>
      <p:sp>
        <p:nvSpPr>
          <p:cNvPr id="1054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105477" name="Text Box 3"/>
          <p:cNvSpPr txBox="1">
            <a:spLocks noChangeArrowheads="1"/>
          </p:cNvSpPr>
          <p:nvPr/>
        </p:nvSpPr>
        <p:spPr bwMode="auto">
          <a:xfrm>
            <a:off x="1108075" y="2133600"/>
            <a:ext cx="23542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3. Guaraní</a:t>
            </a:r>
            <a:endParaRPr lang="en-US" sz="32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064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494F3AC-A946-784C-A85B-DF3BEEF51759}" type="slidenum">
              <a:rPr lang="en-US" smtClean="0"/>
              <a:pPr/>
              <a:t>89</a:t>
            </a:fld>
            <a:endParaRPr lang="en-US" smtClean="0"/>
          </a:p>
        </p:txBody>
      </p:sp>
      <p:sp>
        <p:nvSpPr>
          <p:cNvPr id="1065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106501" name="Text Box 3"/>
          <p:cNvSpPr txBox="1">
            <a:spLocks noChangeArrowheads="1"/>
          </p:cNvSpPr>
          <p:nvPr/>
        </p:nvSpPr>
        <p:spPr bwMode="auto">
          <a:xfrm>
            <a:off x="1108075" y="2133600"/>
            <a:ext cx="6007100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3. Guaraní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Tupi (Paraguay; Arg, Bol, Bras)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2457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B96741-2A85-3840-91A6-3C8CA1FC62D6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Contact + Change</a:t>
            </a:r>
            <a:endParaRPr lang="nl-NL"/>
          </a:p>
        </p:txBody>
      </p:sp>
      <p:sp>
        <p:nvSpPr>
          <p:cNvPr id="24581" name="Text Box 3"/>
          <p:cNvSpPr txBox="1">
            <a:spLocks noChangeArrowheads="1"/>
          </p:cNvSpPr>
          <p:nvPr/>
        </p:nvSpPr>
        <p:spPr bwMode="auto">
          <a:xfrm>
            <a:off x="6432550" y="5189538"/>
            <a:ext cx="2486025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Maximum</a:t>
            </a:r>
          </a:p>
          <a:p>
            <a:pPr algn="ctr" eaLnBrk="1" hangingPunct="1"/>
            <a:r>
              <a:rPr lang="en-GB" sz="2400">
                <a:solidFill>
                  <a:schemeClr val="hlink"/>
                </a:solidFill>
              </a:rPr>
              <a:t>change</a:t>
            </a:r>
            <a:endParaRPr lang="en-US" sz="2400">
              <a:solidFill>
                <a:schemeClr val="hlink"/>
              </a:solidFill>
            </a:endParaRPr>
          </a:p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(relexification)</a:t>
            </a:r>
            <a:endParaRPr lang="nl-NL" sz="2400">
              <a:solidFill>
                <a:schemeClr val="hlink"/>
              </a:solidFill>
            </a:endParaRPr>
          </a:p>
        </p:txBody>
      </p:sp>
      <p:sp>
        <p:nvSpPr>
          <p:cNvPr id="24582" name="Text Box 4"/>
          <p:cNvSpPr txBox="1">
            <a:spLocks noChangeArrowheads="1"/>
          </p:cNvSpPr>
          <p:nvPr/>
        </p:nvSpPr>
        <p:spPr bwMode="auto">
          <a:xfrm>
            <a:off x="439738" y="3352800"/>
            <a:ext cx="1679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Target</a:t>
            </a:r>
          </a:p>
          <a:p>
            <a:pPr algn="ctr" eaLnBrk="1" hangingPunct="1"/>
            <a:r>
              <a:rPr lang="en-US" sz="2400">
                <a:solidFill>
                  <a:srgbClr val="00CC00"/>
                </a:solidFill>
              </a:rPr>
              <a:t>Language</a:t>
            </a:r>
            <a:endParaRPr lang="nl-NL" sz="2400">
              <a:solidFill>
                <a:srgbClr val="00CC00"/>
              </a:solidFill>
            </a:endParaRPr>
          </a:p>
        </p:txBody>
      </p:sp>
      <p:sp>
        <p:nvSpPr>
          <p:cNvPr id="24583" name="Text Box 5"/>
          <p:cNvSpPr txBox="1">
            <a:spLocks noChangeArrowheads="1"/>
          </p:cNvSpPr>
          <p:nvPr/>
        </p:nvSpPr>
        <p:spPr bwMode="auto">
          <a:xfrm>
            <a:off x="1139825" y="1997075"/>
            <a:ext cx="1679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Source</a:t>
            </a:r>
          </a:p>
          <a:p>
            <a:pPr algn="ctr" eaLnBrk="1" hangingPunct="1"/>
            <a:r>
              <a:rPr lang="en-US" sz="2400">
                <a:solidFill>
                  <a:schemeClr val="hlink"/>
                </a:solidFill>
              </a:rPr>
              <a:t>Language</a:t>
            </a:r>
            <a:endParaRPr lang="nl-NL" sz="2400">
              <a:solidFill>
                <a:schemeClr val="hlink"/>
              </a:solidFill>
            </a:endParaRPr>
          </a:p>
        </p:txBody>
      </p:sp>
      <p:sp>
        <p:nvSpPr>
          <p:cNvPr id="24584" name="Line 6"/>
          <p:cNvSpPr>
            <a:spLocks noChangeShapeType="1"/>
          </p:cNvSpPr>
          <p:nvPr/>
        </p:nvSpPr>
        <p:spPr bwMode="auto">
          <a:xfrm>
            <a:off x="1219200" y="4648200"/>
            <a:ext cx="6400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5" name="Text Box 7"/>
          <p:cNvSpPr txBox="1">
            <a:spLocks noChangeArrowheads="1"/>
          </p:cNvSpPr>
          <p:nvPr/>
        </p:nvSpPr>
        <p:spPr bwMode="auto">
          <a:xfrm>
            <a:off x="3040063" y="2076450"/>
            <a:ext cx="1096962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Spanish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24586" name="Line 9"/>
          <p:cNvSpPr>
            <a:spLocks noChangeShapeType="1"/>
          </p:cNvSpPr>
          <p:nvPr/>
        </p:nvSpPr>
        <p:spPr bwMode="auto">
          <a:xfrm>
            <a:off x="2124075" y="4005263"/>
            <a:ext cx="5040313" cy="5032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7" name="Text Box 12"/>
          <p:cNvSpPr txBox="1">
            <a:spLocks noChangeArrowheads="1"/>
          </p:cNvSpPr>
          <p:nvPr/>
        </p:nvSpPr>
        <p:spPr bwMode="auto">
          <a:xfrm>
            <a:off x="663575" y="4221163"/>
            <a:ext cx="387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4400" b="0">
                <a:solidFill>
                  <a:srgbClr val="10D419"/>
                </a:solidFill>
              </a:rPr>
              <a:t>-</a:t>
            </a:r>
            <a:endParaRPr lang="en-US" sz="4400" b="0">
              <a:solidFill>
                <a:srgbClr val="10D419"/>
              </a:solidFill>
            </a:endParaRPr>
          </a:p>
        </p:txBody>
      </p:sp>
      <p:sp>
        <p:nvSpPr>
          <p:cNvPr id="24588" name="Text Box 13"/>
          <p:cNvSpPr txBox="1">
            <a:spLocks noChangeArrowheads="1"/>
          </p:cNvSpPr>
          <p:nvPr/>
        </p:nvSpPr>
        <p:spPr bwMode="auto">
          <a:xfrm>
            <a:off x="7812088" y="4279900"/>
            <a:ext cx="51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3600" b="0">
                <a:solidFill>
                  <a:srgbClr val="FF0000"/>
                </a:solidFill>
              </a:rPr>
              <a:t>+</a:t>
            </a:r>
            <a:endParaRPr lang="en-US" sz="3600" b="0">
              <a:solidFill>
                <a:srgbClr val="FF0000"/>
              </a:solidFill>
            </a:endParaRPr>
          </a:p>
        </p:txBody>
      </p:sp>
      <p:sp>
        <p:nvSpPr>
          <p:cNvPr id="24589" name="AutoShape 14"/>
          <p:cNvSpPr>
            <a:spLocks noChangeArrowheads="1"/>
          </p:cNvSpPr>
          <p:nvPr/>
        </p:nvSpPr>
        <p:spPr bwMode="auto">
          <a:xfrm rot="1739073">
            <a:off x="1403350" y="2852738"/>
            <a:ext cx="431800" cy="504825"/>
          </a:xfrm>
          <a:prstGeom prst="downArrow">
            <a:avLst>
              <a:gd name="adj1" fmla="val 50000"/>
              <a:gd name="adj2" fmla="val 292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0" name="Text Box 15"/>
          <p:cNvSpPr txBox="1">
            <a:spLocks noChangeArrowheads="1"/>
          </p:cNvSpPr>
          <p:nvPr/>
        </p:nvSpPr>
        <p:spPr bwMode="auto">
          <a:xfrm>
            <a:off x="2268538" y="3213100"/>
            <a:ext cx="1668462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10D419"/>
                </a:solidFill>
              </a:rPr>
              <a:t>Quichua (Ec)</a:t>
            </a:r>
            <a:endParaRPr lang="en-US">
              <a:solidFill>
                <a:srgbClr val="10D41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075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9A3650-5854-3540-9874-BA111893E2C5}" type="slidenum">
              <a:rPr lang="en-US" smtClean="0"/>
              <a:pPr/>
              <a:t>90</a:t>
            </a:fld>
            <a:endParaRPr lang="en-US" smtClean="0"/>
          </a:p>
        </p:txBody>
      </p:sp>
      <p:pic>
        <p:nvPicPr>
          <p:cNvPr id="107524" name="Picture 2" descr="Map South America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35163" y="260350"/>
            <a:ext cx="5589587" cy="6192838"/>
          </a:xfrm>
          <a:noFill/>
        </p:spPr>
      </p:pic>
      <p:sp>
        <p:nvSpPr>
          <p:cNvPr id="107525" name="Freeform 3"/>
          <p:cNvSpPr>
            <a:spLocks/>
          </p:cNvSpPr>
          <p:nvPr/>
        </p:nvSpPr>
        <p:spPr bwMode="auto">
          <a:xfrm>
            <a:off x="4643438" y="2997200"/>
            <a:ext cx="911225" cy="865188"/>
          </a:xfrm>
          <a:custGeom>
            <a:avLst/>
            <a:gdLst>
              <a:gd name="T0" fmla="*/ 2147483647 w 574"/>
              <a:gd name="T1" fmla="*/ 2147483647 h 545"/>
              <a:gd name="T2" fmla="*/ 2147483647 w 574"/>
              <a:gd name="T3" fmla="*/ 2147483647 h 545"/>
              <a:gd name="T4" fmla="*/ 2147483647 w 574"/>
              <a:gd name="T5" fmla="*/ 2147483647 h 545"/>
              <a:gd name="T6" fmla="*/ 2147483647 w 574"/>
              <a:gd name="T7" fmla="*/ 2147483647 h 545"/>
              <a:gd name="T8" fmla="*/ 2147483647 w 574"/>
              <a:gd name="T9" fmla="*/ 2147483647 h 5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4"/>
              <a:gd name="T16" fmla="*/ 0 h 545"/>
              <a:gd name="T17" fmla="*/ 574 w 574"/>
              <a:gd name="T18" fmla="*/ 545 h 54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4" h="545">
                <a:moveTo>
                  <a:pt x="287" y="23"/>
                </a:moveTo>
                <a:cubicBezTo>
                  <a:pt x="378" y="46"/>
                  <a:pt x="544" y="303"/>
                  <a:pt x="559" y="386"/>
                </a:cubicBezTo>
                <a:cubicBezTo>
                  <a:pt x="574" y="469"/>
                  <a:pt x="469" y="545"/>
                  <a:pt x="378" y="522"/>
                </a:cubicBezTo>
                <a:cubicBezTo>
                  <a:pt x="287" y="499"/>
                  <a:pt x="30" y="333"/>
                  <a:pt x="15" y="250"/>
                </a:cubicBezTo>
                <a:cubicBezTo>
                  <a:pt x="0" y="167"/>
                  <a:pt x="196" y="0"/>
                  <a:pt x="287" y="23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0854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189D53-BC25-B34C-8A54-CF90F28C5D12}" type="slidenum">
              <a:rPr lang="en-US" smtClean="0"/>
              <a:pPr/>
              <a:t>91</a:t>
            </a:fld>
            <a:endParaRPr lang="en-US" smtClean="0"/>
          </a:p>
        </p:txBody>
      </p:sp>
      <p:sp>
        <p:nvSpPr>
          <p:cNvPr id="1085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108549" name="Text Box 3"/>
          <p:cNvSpPr txBox="1">
            <a:spLocks noChangeArrowheads="1"/>
          </p:cNvSpPr>
          <p:nvPr/>
        </p:nvSpPr>
        <p:spPr bwMode="auto">
          <a:xfrm>
            <a:off x="1108075" y="2133600"/>
            <a:ext cx="6837363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3. Guaraní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Tupi (Paraguay: </a:t>
            </a:r>
            <a:r>
              <a:rPr lang="en-US" sz="3200" b="0" i="1">
                <a:solidFill>
                  <a:schemeClr val="hlink"/>
                </a:solidFill>
              </a:rPr>
              <a:t>official language!</a:t>
            </a:r>
            <a:r>
              <a:rPr lang="en-US" sz="3200" b="0"/>
              <a:t>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0957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7AB209-E31B-EA4F-A880-D1253A2D672C}" type="slidenum">
              <a:rPr lang="en-US" smtClean="0"/>
              <a:pPr/>
              <a:t>92</a:t>
            </a:fld>
            <a:endParaRPr lang="en-US" smtClean="0"/>
          </a:p>
        </p:txBody>
      </p:sp>
      <p:sp>
        <p:nvSpPr>
          <p:cNvPr id="1095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109573" name="Text Box 3"/>
          <p:cNvSpPr txBox="1">
            <a:spLocks noChangeArrowheads="1"/>
          </p:cNvSpPr>
          <p:nvPr/>
        </p:nvSpPr>
        <p:spPr bwMode="auto">
          <a:xfrm>
            <a:off x="1108075" y="2133600"/>
            <a:ext cx="7032625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3. Guaraní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Tupi (Paraguay)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Several dialects, </a:t>
            </a:r>
            <a:r>
              <a:rPr lang="en-GB" sz="3200" b="0">
                <a:ea typeface="Times New Roman" pitchFamily="-105" charset="0"/>
                <a:cs typeface="Times New Roman" pitchFamily="-105" charset="0"/>
              </a:rPr>
              <a:t>4.700.000 speakers</a:t>
            </a:r>
            <a:endParaRPr lang="en-US" sz="32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1059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86560AD-F8AE-E64A-AD08-419931920D68}" type="slidenum">
              <a:rPr lang="en-US" smtClean="0"/>
              <a:pPr/>
              <a:t>93</a:t>
            </a:fld>
            <a:endParaRPr lang="en-US" smtClean="0"/>
          </a:p>
        </p:txBody>
      </p:sp>
      <p:sp>
        <p:nvSpPr>
          <p:cNvPr id="1105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110597" name="Text Box 3"/>
          <p:cNvSpPr txBox="1">
            <a:spLocks noChangeArrowheads="1"/>
          </p:cNvSpPr>
          <p:nvPr/>
        </p:nvSpPr>
        <p:spPr bwMode="auto">
          <a:xfrm>
            <a:off x="1108075" y="2176463"/>
            <a:ext cx="7032625" cy="233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3. Guaraní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Tupi (Paraguay)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Several dialects, </a:t>
            </a:r>
            <a:r>
              <a:rPr lang="en-GB" sz="3200" b="0">
                <a:ea typeface="Times New Roman" pitchFamily="-105" charset="0"/>
                <a:cs typeface="Times New Roman" pitchFamily="-105" charset="0"/>
              </a:rPr>
              <a:t>4.700.000 speakers</a:t>
            </a:r>
            <a:endParaRPr lang="en-US" sz="3200" b="0"/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SVO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116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B3555F-4EE6-7B4A-B9B3-0C29A0FB42B6}" type="slidenum">
              <a:rPr lang="en-US" smtClean="0"/>
              <a:pPr/>
              <a:t>94</a:t>
            </a:fld>
            <a:endParaRPr lang="en-US" smtClean="0"/>
          </a:p>
        </p:txBody>
      </p:sp>
      <p:sp>
        <p:nvSpPr>
          <p:cNvPr id="1116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nl-NL"/>
          </a:p>
        </p:txBody>
      </p:sp>
      <p:sp>
        <p:nvSpPr>
          <p:cNvPr id="111621" name="Text Box 3"/>
          <p:cNvSpPr txBox="1">
            <a:spLocks noChangeArrowheads="1"/>
          </p:cNvSpPr>
          <p:nvPr/>
        </p:nvSpPr>
        <p:spPr bwMode="auto">
          <a:xfrm>
            <a:off x="1108075" y="2133600"/>
            <a:ext cx="7032625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3. Guaraní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Tupi (Paraguay)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Several dialects, </a:t>
            </a:r>
            <a:r>
              <a:rPr lang="en-GB" sz="3200" b="0">
                <a:ea typeface="Times New Roman" pitchFamily="-105" charset="0"/>
                <a:cs typeface="Times New Roman" pitchFamily="-105" charset="0"/>
              </a:rPr>
              <a:t>4.700.000 speakers</a:t>
            </a:r>
            <a:endParaRPr lang="en-US" sz="3200" b="0"/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SVO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Postpositional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126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DF14DFE-4F83-2A44-91C9-C68084BCFDD1}" type="slidenum">
              <a:rPr lang="en-US" smtClean="0"/>
              <a:pPr/>
              <a:t>95</a:t>
            </a:fld>
            <a:endParaRPr lang="en-US" smtClean="0"/>
          </a:p>
        </p:txBody>
      </p:sp>
      <p:sp>
        <p:nvSpPr>
          <p:cNvPr id="1126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en-GB"/>
          </a:p>
        </p:txBody>
      </p:sp>
      <p:sp>
        <p:nvSpPr>
          <p:cNvPr id="112645" name="Text Box 3"/>
          <p:cNvSpPr txBox="1">
            <a:spLocks noChangeArrowheads="1"/>
          </p:cNvSpPr>
          <p:nvPr/>
        </p:nvSpPr>
        <p:spPr bwMode="auto">
          <a:xfrm>
            <a:off x="1108075" y="2133600"/>
            <a:ext cx="703262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3. Guaraní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Tupi (Paraguay)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Several dialects, </a:t>
            </a:r>
            <a:r>
              <a:rPr lang="en-GB" sz="3200" b="0">
                <a:ea typeface="Times New Roman" pitchFamily="-105" charset="0"/>
                <a:cs typeface="Times New Roman" pitchFamily="-105" charset="0"/>
              </a:rPr>
              <a:t>4.700.000 speakers</a:t>
            </a:r>
            <a:endParaRPr lang="en-US" sz="3200" b="0"/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SVO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Postpositional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GB" sz="3200" b="0"/>
              <a:t> No articles</a:t>
            </a:r>
            <a:endParaRPr lang="en-US" sz="32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136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A068FF0-D1E1-8548-A594-25602010776D}" type="slidenum">
              <a:rPr lang="en-US" smtClean="0"/>
              <a:pPr/>
              <a:t>96</a:t>
            </a:fld>
            <a:endParaRPr lang="en-US" smtClean="0"/>
          </a:p>
        </p:txBody>
      </p:sp>
      <p:sp>
        <p:nvSpPr>
          <p:cNvPr id="1136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en-GB"/>
          </a:p>
        </p:txBody>
      </p:sp>
      <p:sp>
        <p:nvSpPr>
          <p:cNvPr id="113669" name="Text Box 3"/>
          <p:cNvSpPr txBox="1">
            <a:spLocks noChangeArrowheads="1"/>
          </p:cNvSpPr>
          <p:nvPr/>
        </p:nvSpPr>
        <p:spPr bwMode="auto">
          <a:xfrm>
            <a:off x="1108075" y="2133600"/>
            <a:ext cx="7032625" cy="408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3. Guaraní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Tupi (Paraguay)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Several dialects, </a:t>
            </a:r>
            <a:r>
              <a:rPr lang="en-GB" sz="3200" b="0">
                <a:ea typeface="Times New Roman" pitchFamily="-105" charset="0"/>
                <a:cs typeface="Times New Roman" pitchFamily="-105" charset="0"/>
              </a:rPr>
              <a:t>4.700.000 speakers</a:t>
            </a:r>
            <a:endParaRPr lang="en-US" sz="3200" b="0"/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SVO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Postpositional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GB" sz="3200" b="0"/>
              <a:t> No articles</a:t>
            </a:r>
            <a:endParaRPr lang="en-US" sz="3200" b="0"/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/>
              <a:t> Flexible: V </a:t>
            </a:r>
            <a:r>
              <a:rPr lang="en-US" sz="3200" b="0">
                <a:solidFill>
                  <a:schemeClr val="hlink"/>
                </a:solidFill>
              </a:rPr>
              <a:t>|</a:t>
            </a:r>
            <a:r>
              <a:rPr lang="en-US" sz="3200" b="0"/>
              <a:t> N ~ 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1469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CAE18E-3BD3-C746-88FF-C9824694EBFD}" type="slidenum">
              <a:rPr lang="en-US" smtClean="0"/>
              <a:pPr/>
              <a:t>97</a:t>
            </a:fld>
            <a:endParaRPr lang="en-US" smtClean="0"/>
          </a:p>
        </p:txBody>
      </p:sp>
      <p:sp>
        <p:nvSpPr>
          <p:cNvPr id="1146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en-GB"/>
          </a:p>
        </p:txBody>
      </p:sp>
      <p:sp>
        <p:nvSpPr>
          <p:cNvPr id="114693" name="Text Box 3"/>
          <p:cNvSpPr txBox="1">
            <a:spLocks noChangeArrowheads="1"/>
          </p:cNvSpPr>
          <p:nvPr/>
        </p:nvSpPr>
        <p:spPr bwMode="auto">
          <a:xfrm>
            <a:off x="1455738" y="2360613"/>
            <a:ext cx="74993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/>
              <a:t>(6)</a:t>
            </a:r>
            <a:r>
              <a:rPr lang="en-US" sz="2400" i="1"/>
              <a:t>	che-</a:t>
            </a:r>
            <a:r>
              <a:rPr lang="en-US" sz="2400" i="1">
                <a:solidFill>
                  <a:schemeClr val="hlink"/>
                </a:solidFill>
              </a:rPr>
              <a:t>vy’á </a:t>
            </a:r>
            <a:r>
              <a:rPr lang="en-US" sz="2400" i="1"/>
              <a:t>  			ne-recha-rehe</a:t>
            </a:r>
            <a:r>
              <a:rPr lang="en-US" sz="2400"/>
              <a:t>	</a:t>
            </a:r>
            <a:endParaRPr lang="en-GB" sz="2400"/>
          </a:p>
          <a:p>
            <a:r>
              <a:rPr lang="en-GB" sz="2400"/>
              <a:t>	1SG.POSS-happy		2.ACC-see-of</a:t>
            </a:r>
          </a:p>
          <a:p>
            <a:r>
              <a:rPr lang="en-GB" sz="2400"/>
              <a:t>	‘I am happy to see you’		 </a:t>
            </a:r>
          </a:p>
          <a:p>
            <a:r>
              <a:rPr lang="en-GB" sz="2400"/>
              <a:t>	(&gt; my happiness of seeing you; &gt; = </a:t>
            </a:r>
            <a:r>
              <a:rPr lang="en-GB" sz="2400">
                <a:solidFill>
                  <a:schemeClr val="hlink"/>
                </a:solidFill>
              </a:rPr>
              <a:t>N</a:t>
            </a:r>
            <a:r>
              <a:rPr lang="en-GB" sz="2400"/>
              <a:t> )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1571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7F3ED0-40CD-ED46-9394-58DBF6967C20}" type="slidenum">
              <a:rPr lang="en-US" smtClean="0"/>
              <a:pPr/>
              <a:t>98</a:t>
            </a:fld>
            <a:endParaRPr lang="en-US" smtClean="0"/>
          </a:p>
        </p:txBody>
      </p:sp>
      <p:sp>
        <p:nvSpPr>
          <p:cNvPr id="1157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en-GB"/>
          </a:p>
        </p:txBody>
      </p:sp>
      <p:sp>
        <p:nvSpPr>
          <p:cNvPr id="115717" name="Text Box 3"/>
          <p:cNvSpPr txBox="1">
            <a:spLocks noChangeArrowheads="1"/>
          </p:cNvSpPr>
          <p:nvPr/>
        </p:nvSpPr>
        <p:spPr bwMode="auto">
          <a:xfrm>
            <a:off x="1455738" y="2360613"/>
            <a:ext cx="757078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/>
              <a:t>(6)</a:t>
            </a:r>
            <a:r>
              <a:rPr lang="en-US" sz="2400" i="1"/>
              <a:t>	che-</a:t>
            </a:r>
            <a:r>
              <a:rPr lang="en-US" sz="2400" i="1">
                <a:solidFill>
                  <a:schemeClr val="hlink"/>
                </a:solidFill>
              </a:rPr>
              <a:t>vy’á </a:t>
            </a:r>
            <a:r>
              <a:rPr lang="en-US" sz="2400" i="1"/>
              <a:t>  			ne-recha-rehe</a:t>
            </a:r>
            <a:r>
              <a:rPr lang="en-US" sz="2400"/>
              <a:t>	</a:t>
            </a:r>
            <a:endParaRPr lang="en-GB" sz="2400"/>
          </a:p>
          <a:p>
            <a:r>
              <a:rPr lang="en-GB" sz="2400"/>
              <a:t>	1SG.POSS-happy		2.ACC-see-of</a:t>
            </a:r>
          </a:p>
          <a:p>
            <a:r>
              <a:rPr lang="en-GB" sz="2400"/>
              <a:t>	‘I am happy to see you’		 </a:t>
            </a:r>
          </a:p>
          <a:p>
            <a:r>
              <a:rPr lang="en-GB" sz="2400"/>
              <a:t>	(&gt; my happiness of seeing you; &gt; = </a:t>
            </a:r>
            <a:r>
              <a:rPr lang="en-GB" sz="2400">
                <a:solidFill>
                  <a:schemeClr val="hlink"/>
                </a:solidFill>
              </a:rPr>
              <a:t>N</a:t>
            </a:r>
            <a:r>
              <a:rPr lang="en-GB" sz="2400"/>
              <a:t> )</a:t>
            </a:r>
          </a:p>
          <a:p>
            <a:endParaRPr lang="en-GB" sz="2400"/>
          </a:p>
          <a:p>
            <a:r>
              <a:rPr lang="en-US" sz="2400"/>
              <a:t>(7)</a:t>
            </a:r>
            <a:r>
              <a:rPr lang="en-US" sz="2400" i="1"/>
              <a:t>	a-</a:t>
            </a:r>
            <a:r>
              <a:rPr lang="en-US" sz="2400" i="1">
                <a:solidFill>
                  <a:schemeClr val="hlink"/>
                </a:solidFill>
              </a:rPr>
              <a:t>vy’á </a:t>
            </a:r>
            <a:r>
              <a:rPr lang="en-US" sz="2400" i="1"/>
              <a:t>   		ne-recha-vo</a:t>
            </a:r>
          </a:p>
          <a:p>
            <a:r>
              <a:rPr lang="en-GB" sz="2400"/>
              <a:t>	1SG-happy		2.ACC-see-when</a:t>
            </a:r>
          </a:p>
          <a:p>
            <a:r>
              <a:rPr lang="en-GB" sz="2400"/>
              <a:t>	‘I am happy to see you’ </a:t>
            </a:r>
          </a:p>
          <a:p>
            <a:r>
              <a:rPr lang="en-GB" sz="2400"/>
              <a:t>	( &gt; happy me when I see you; &gt; = </a:t>
            </a:r>
            <a:r>
              <a:rPr lang="en-GB" sz="2400">
                <a:solidFill>
                  <a:schemeClr val="hlink"/>
                </a:solidFill>
              </a:rPr>
              <a:t>A</a:t>
            </a:r>
            <a:r>
              <a:rPr lang="en-GB" sz="2400"/>
              <a:t> )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Constraints on Borrowing</a:t>
            </a:r>
          </a:p>
        </p:txBody>
      </p:sp>
      <p:sp>
        <p:nvSpPr>
          <p:cNvPr id="11673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5AB13C8-435F-9241-9597-7B337B01340C}" type="slidenum">
              <a:rPr lang="en-US" smtClean="0"/>
              <a:pPr/>
              <a:t>99</a:t>
            </a:fld>
            <a:endParaRPr lang="en-US" smtClean="0"/>
          </a:p>
        </p:txBody>
      </p:sp>
      <p:sp>
        <p:nvSpPr>
          <p:cNvPr id="1167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Languages</a:t>
            </a:r>
            <a:endParaRPr lang="en-GB"/>
          </a:p>
        </p:txBody>
      </p:sp>
      <p:sp>
        <p:nvSpPr>
          <p:cNvPr id="116741" name="Text Box 3"/>
          <p:cNvSpPr txBox="1">
            <a:spLocks noChangeArrowheads="1"/>
          </p:cNvSpPr>
          <p:nvPr/>
        </p:nvSpPr>
        <p:spPr bwMode="auto">
          <a:xfrm>
            <a:off x="1108075" y="1844675"/>
            <a:ext cx="337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105" charset="2"/>
              <a:buChar char="n"/>
            </a:pPr>
            <a:r>
              <a:rPr lang="en-US" sz="3200" b="0" u="sng">
                <a:solidFill>
                  <a:schemeClr val="hlink"/>
                </a:solidFill>
              </a:rPr>
              <a:t> Source: Spanish</a:t>
            </a:r>
            <a:endParaRPr lang="en-US" sz="32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5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2569</TotalTime>
  <Words>15042</Words>
  <Application>Microsoft Macintosh PowerPoint</Application>
  <PresentationFormat>On-screen Show (4:3)</PresentationFormat>
  <Paragraphs>4490</Paragraphs>
  <Slides>307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9</vt:i4>
      </vt:variant>
      <vt:variant>
        <vt:lpstr>Slide Titles</vt:lpstr>
      </vt:variant>
      <vt:variant>
        <vt:i4>307</vt:i4>
      </vt:variant>
    </vt:vector>
  </HeadingPairs>
  <TitlesOfParts>
    <vt:vector size="317" baseType="lpstr">
      <vt:lpstr>Blends</vt:lpstr>
      <vt:lpstr>Document1!OLE_LINK6</vt:lpstr>
      <vt:lpstr>Document1!OLE_LINK6</vt:lpstr>
      <vt:lpstr>Document1!OLE_LINK6</vt:lpstr>
      <vt:lpstr>Document1!OLE_LINK7</vt:lpstr>
      <vt:lpstr>Document1!OLE_LINK7</vt:lpstr>
      <vt:lpstr>Document1!OLE_LINK9</vt:lpstr>
      <vt:lpstr>Document1!OLE_LINK9</vt:lpstr>
      <vt:lpstr>Document1!OLE_LINK9</vt:lpstr>
      <vt:lpstr>Document1!OLE_LINK10</vt:lpstr>
      <vt:lpstr>    Borrowing:  Spanish meets Guarani, Quechua &amp; Otomi  </vt:lpstr>
      <vt:lpstr>Slide 2</vt:lpstr>
      <vt:lpstr>Slide 3</vt:lpstr>
      <vt:lpstr>Contact + Change</vt:lpstr>
      <vt:lpstr>Contact + Change</vt:lpstr>
      <vt:lpstr>Contact + Change</vt:lpstr>
      <vt:lpstr>Contact + Change</vt:lpstr>
      <vt:lpstr>Contact + Change</vt:lpstr>
      <vt:lpstr>Contact + Change</vt:lpstr>
      <vt:lpstr>Contact + Change</vt:lpstr>
      <vt:lpstr>Contact + Change</vt:lpstr>
      <vt:lpstr>Contact + Change</vt:lpstr>
      <vt:lpstr>Contact + Change</vt:lpstr>
      <vt:lpstr>Contact + Change</vt:lpstr>
      <vt:lpstr>Overview</vt:lpstr>
      <vt:lpstr>Overview</vt:lpstr>
      <vt:lpstr>Overview</vt:lpstr>
      <vt:lpstr>Overview</vt:lpstr>
      <vt:lpstr>Overview</vt:lpstr>
      <vt:lpstr>Overview</vt:lpstr>
      <vt:lpstr>Overview</vt:lpstr>
      <vt:lpstr>Overview</vt:lpstr>
      <vt:lpstr>Overview</vt:lpstr>
      <vt:lpstr>Overview</vt:lpstr>
      <vt:lpstr>1. 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Method</vt:lpstr>
      <vt:lpstr>2. Hypotheses</vt:lpstr>
      <vt:lpstr>General Hypotheses</vt:lpstr>
      <vt:lpstr>General Hypotheses</vt:lpstr>
      <vt:lpstr>Specific Hypothesis</vt:lpstr>
      <vt:lpstr>Specific Hypothesis</vt:lpstr>
      <vt:lpstr>General Hypotheses</vt:lpstr>
      <vt:lpstr>Specific Hypothesis</vt:lpstr>
      <vt:lpstr>General Hypotheses</vt:lpstr>
      <vt:lpstr>Specific Hypothesis</vt:lpstr>
      <vt:lpstr>Specific Hypothesis</vt:lpstr>
      <vt:lpstr>General Hypotheses</vt:lpstr>
      <vt:lpstr>Specific Hypothesis</vt:lpstr>
      <vt:lpstr>General Hypotheses</vt:lpstr>
      <vt:lpstr>Specific Hypothesis</vt:lpstr>
      <vt:lpstr>3. The languages</vt:lpstr>
      <vt:lpstr>Languages</vt:lpstr>
      <vt:lpstr>Languages</vt:lpstr>
      <vt:lpstr>Slide 68</vt:lpstr>
      <vt:lpstr>Languages</vt:lpstr>
      <vt:lpstr>Languages</vt:lpstr>
      <vt:lpstr>Languages</vt:lpstr>
      <vt:lpstr>Languages</vt:lpstr>
      <vt:lpstr>Languages</vt:lpstr>
      <vt:lpstr>Languages</vt:lpstr>
      <vt:lpstr>Languages</vt:lpstr>
      <vt:lpstr>Languages</vt:lpstr>
      <vt:lpstr>Languages</vt:lpstr>
      <vt:lpstr>Languages</vt:lpstr>
      <vt:lpstr>Slide 79</vt:lpstr>
      <vt:lpstr>Languages</vt:lpstr>
      <vt:lpstr>Languages</vt:lpstr>
      <vt:lpstr>Languages</vt:lpstr>
      <vt:lpstr>Languages</vt:lpstr>
      <vt:lpstr>Languages</vt:lpstr>
      <vt:lpstr>Languages</vt:lpstr>
      <vt:lpstr>Languages</vt:lpstr>
      <vt:lpstr>Languages</vt:lpstr>
      <vt:lpstr>Languages</vt:lpstr>
      <vt:lpstr>Languages</vt:lpstr>
      <vt:lpstr>Slide 90</vt:lpstr>
      <vt:lpstr>Languages</vt:lpstr>
      <vt:lpstr>Languages</vt:lpstr>
      <vt:lpstr>Languages</vt:lpstr>
      <vt:lpstr>Languages</vt:lpstr>
      <vt:lpstr>Languages</vt:lpstr>
      <vt:lpstr>Languages</vt:lpstr>
      <vt:lpstr>Languages</vt:lpstr>
      <vt:lpstr>Languages</vt:lpstr>
      <vt:lpstr>Languages</vt:lpstr>
      <vt:lpstr>Languages</vt:lpstr>
      <vt:lpstr>Slide 101</vt:lpstr>
      <vt:lpstr>Slide 102</vt:lpstr>
      <vt:lpstr>Slide 103</vt:lpstr>
      <vt:lpstr>Slide 104</vt:lpstr>
      <vt:lpstr>Slide 105</vt:lpstr>
      <vt:lpstr>Languages</vt:lpstr>
      <vt:lpstr>Languages</vt:lpstr>
      <vt:lpstr>Languages</vt:lpstr>
      <vt:lpstr>Languages</vt:lpstr>
      <vt:lpstr>Languages</vt:lpstr>
      <vt:lpstr>Languages</vt:lpstr>
      <vt:lpstr>Languages</vt:lpstr>
      <vt:lpstr>Languages</vt:lpstr>
      <vt:lpstr>Languages</vt:lpstr>
      <vt:lpstr>Languages</vt:lpstr>
      <vt:lpstr>Languages</vt:lpstr>
      <vt:lpstr>Languages</vt:lpstr>
      <vt:lpstr>4. Data</vt:lpstr>
      <vt:lpstr>Data collected</vt:lpstr>
      <vt:lpstr>Data collected</vt:lpstr>
      <vt:lpstr>Data collected</vt:lpstr>
      <vt:lpstr>Data collected</vt:lpstr>
      <vt:lpstr>Data collected</vt:lpstr>
      <vt:lpstr>Example data structure</vt:lpstr>
      <vt:lpstr>Example data structure</vt:lpstr>
      <vt:lpstr>Example data structure</vt:lpstr>
      <vt:lpstr>Example data structure</vt:lpstr>
      <vt:lpstr>Example data structure</vt:lpstr>
      <vt:lpstr>Data collected</vt:lpstr>
      <vt:lpstr>Data collected</vt:lpstr>
      <vt:lpstr>Data collected</vt:lpstr>
      <vt:lpstr>Data collected</vt:lpstr>
      <vt:lpstr>Data collected</vt:lpstr>
      <vt:lpstr>Example data structure</vt:lpstr>
      <vt:lpstr>Digitalized data structure</vt:lpstr>
      <vt:lpstr>Digitalized data structure</vt:lpstr>
      <vt:lpstr>Digitalized data structure</vt:lpstr>
      <vt:lpstr>Digitalized data structure</vt:lpstr>
      <vt:lpstr>5. Analysis</vt:lpstr>
      <vt:lpstr>Borrowings: overall (tokens)</vt:lpstr>
      <vt:lpstr>Borrowings: overall (tokens)</vt:lpstr>
      <vt:lpstr>Borrowings: overall (tokens)</vt:lpstr>
      <vt:lpstr>Borrowings: overall (tokens)</vt:lpstr>
      <vt:lpstr>Borrowings: overall (tokens)</vt:lpstr>
      <vt:lpstr>Borrowing Process</vt:lpstr>
      <vt:lpstr>Borrowing Process</vt:lpstr>
      <vt:lpstr>Borrowing Process</vt:lpstr>
      <vt:lpstr>Borrowing Process</vt:lpstr>
      <vt:lpstr>Slide 149</vt:lpstr>
      <vt:lpstr>Borrowings: major PoS</vt:lpstr>
      <vt:lpstr>Borrowings: major PoS</vt:lpstr>
      <vt:lpstr>Borrowings: major PoS</vt:lpstr>
      <vt:lpstr>Borrowings: major PoS</vt:lpstr>
      <vt:lpstr>Borrowings: major PoS</vt:lpstr>
      <vt:lpstr>Borrowing Scenario (1st attempt)</vt:lpstr>
      <vt:lpstr>Borrowing Scenario (1st attempt)</vt:lpstr>
      <vt:lpstr>Borrowing Scenario (1st attempt)</vt:lpstr>
      <vt:lpstr>Borrowing Scenario (1st attempt)</vt:lpstr>
      <vt:lpstr>Specific Hypothesis</vt:lpstr>
      <vt:lpstr>Borrowings: major PoS</vt:lpstr>
      <vt:lpstr>Borrowings: major PoS</vt:lpstr>
      <vt:lpstr>Borrowings: major PoS</vt:lpstr>
      <vt:lpstr>Borrowings: major PoS</vt:lpstr>
      <vt:lpstr>Borrowings: major PoS</vt:lpstr>
      <vt:lpstr>Borrowings: major PoS</vt:lpstr>
      <vt:lpstr>Borrowings: major PoS</vt:lpstr>
      <vt:lpstr>Borrowings: major PoS</vt:lpstr>
      <vt:lpstr>Borrowings: major PoS</vt:lpstr>
      <vt:lpstr>Borrowing Scenario (2nd attempt)</vt:lpstr>
      <vt:lpstr>Borrowing Scenario (2nd attempt)</vt:lpstr>
      <vt:lpstr>Borrowing Scenario (2nd attempt)</vt:lpstr>
      <vt:lpstr>Borrowing Scenario (2nd attempt)</vt:lpstr>
      <vt:lpstr>Borrowing Scenario (2nd attempt)</vt:lpstr>
      <vt:lpstr>Borrowings: major PoS</vt:lpstr>
      <vt:lpstr>Borrowing Scenario (2nd attempt)</vt:lpstr>
      <vt:lpstr>Borrowings: major PoS</vt:lpstr>
      <vt:lpstr>Borrowing Scenario (2nd attempt)</vt:lpstr>
      <vt:lpstr>Borrowing Scenario (2nd attempt)</vt:lpstr>
      <vt:lpstr>Borrowing Scenario (2nd attempt)</vt:lpstr>
      <vt:lpstr>Borrowings: major PoS</vt:lpstr>
      <vt:lpstr>Borrowing Scenario (2nd attempt)</vt:lpstr>
      <vt:lpstr>Borrowing Scenario (2nd attempt)</vt:lpstr>
      <vt:lpstr>Borrowing Scenario (2nd attempt)</vt:lpstr>
      <vt:lpstr>Borrowing Scenario (2nd attempt)</vt:lpstr>
      <vt:lpstr>Borrowing Scenario (2nd attempt)</vt:lpstr>
      <vt:lpstr>Borrowing Scenario (2nd attempt)</vt:lpstr>
      <vt:lpstr>Borrowings: major PoS</vt:lpstr>
      <vt:lpstr>Borrowings: major PoS</vt:lpstr>
      <vt:lpstr>Case study: ADJ in Otomi</vt:lpstr>
      <vt:lpstr>Case study: ADJ in Otomi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Otomi nominal modification</vt:lpstr>
      <vt:lpstr>Slide 234</vt:lpstr>
      <vt:lpstr>Borrowings: lex vs gram</vt:lpstr>
      <vt:lpstr>Borrowings: lex vs gram</vt:lpstr>
      <vt:lpstr>Borrowings: lex vs gram</vt:lpstr>
      <vt:lpstr>Borrowings: grammatical</vt:lpstr>
      <vt:lpstr>Borrowings: grammatical</vt:lpstr>
      <vt:lpstr>Borrowings: grammatical</vt:lpstr>
      <vt:lpstr>Borrowings: grammatical</vt:lpstr>
      <vt:lpstr>Borrowings: grammatical</vt:lpstr>
      <vt:lpstr>Borrowings: grammatical</vt:lpstr>
      <vt:lpstr>Borrowings: grammatical I</vt:lpstr>
      <vt:lpstr>Borrowings: grammatical I</vt:lpstr>
      <vt:lpstr>Borrowings: grammatical I</vt:lpstr>
      <vt:lpstr>Borrowings: grammatical I</vt:lpstr>
      <vt:lpstr>Borrowings: grammatical I</vt:lpstr>
      <vt:lpstr>Borrowings: grammatical I</vt:lpstr>
      <vt:lpstr>Borrowings: grammatical I</vt:lpstr>
      <vt:lpstr>Borrowings: grammatical I</vt:lpstr>
      <vt:lpstr>Borrowings: grammatical I</vt:lpstr>
      <vt:lpstr>Borrowings: grammatical II</vt:lpstr>
      <vt:lpstr>Borrowings: grammatical II</vt:lpstr>
      <vt:lpstr>Borrowings: grammatical II</vt:lpstr>
      <vt:lpstr>Borrowings: grammatical II</vt:lpstr>
      <vt:lpstr>Borrowings: grammatical II</vt:lpstr>
      <vt:lpstr>Borrowings: grammatical II</vt:lpstr>
      <vt:lpstr>Borrowings: grammatical II</vt:lpstr>
      <vt:lpstr>Borrowings: grammatical II</vt:lpstr>
      <vt:lpstr>Borrowings: grammatical II</vt:lpstr>
      <vt:lpstr>Borrowings: grammatical II</vt:lpstr>
      <vt:lpstr>Borrowings: lex vs gram</vt:lpstr>
      <vt:lpstr>Borrowings: lex vs gram</vt:lpstr>
      <vt:lpstr>Borrowings: lex vs gram</vt:lpstr>
      <vt:lpstr>Borrowings: lex vs gram</vt:lpstr>
      <vt:lpstr>Borrowings: lex vs gram</vt:lpstr>
      <vt:lpstr>Borrowings: lex vs gram</vt:lpstr>
      <vt:lpstr>Borrowings: lex vs gram</vt:lpstr>
      <vt:lpstr>Borrowings: lex vs gram</vt:lpstr>
      <vt:lpstr>Borrowings: lex vs gram</vt:lpstr>
      <vt:lpstr>Slide 272</vt:lpstr>
      <vt:lpstr>Slide 273</vt:lpstr>
      <vt:lpstr>Slide 274</vt:lpstr>
      <vt:lpstr>Slide 275</vt:lpstr>
      <vt:lpstr>Slide 276</vt:lpstr>
      <vt:lpstr>Slide 277</vt:lpstr>
      <vt:lpstr>Slide 278</vt:lpstr>
      <vt:lpstr>Slide 279</vt:lpstr>
      <vt:lpstr>Slide 280</vt:lpstr>
      <vt:lpstr>Slide 281</vt:lpstr>
      <vt:lpstr>6. Conclusion</vt:lpstr>
      <vt:lpstr>Specific Hypotheses</vt:lpstr>
      <vt:lpstr>Specific Hypotheses</vt:lpstr>
      <vt:lpstr>Specific Hypotheses</vt:lpstr>
      <vt:lpstr>Specific Hypotheses</vt:lpstr>
      <vt:lpstr>Specific Hypotheses</vt:lpstr>
      <vt:lpstr>Specific Hypotheses</vt:lpstr>
      <vt:lpstr>Specific Hypotheses</vt:lpstr>
      <vt:lpstr>Specific Hypotheses</vt:lpstr>
      <vt:lpstr>Specific Hypotheses</vt:lpstr>
      <vt:lpstr>Specific Hypotheses</vt:lpstr>
      <vt:lpstr>Specific Hypotheses</vt:lpstr>
      <vt:lpstr>Specific Hypotheses</vt:lpstr>
      <vt:lpstr>Specific Hypotheses</vt:lpstr>
      <vt:lpstr>Specific Hypotheses</vt:lpstr>
      <vt:lpstr>General observations</vt:lpstr>
      <vt:lpstr>General observations</vt:lpstr>
      <vt:lpstr>General observations</vt:lpstr>
      <vt:lpstr>General observations</vt:lpstr>
      <vt:lpstr>General observations</vt:lpstr>
      <vt:lpstr>General observations</vt:lpstr>
      <vt:lpstr>General observations</vt:lpstr>
      <vt:lpstr>General observations</vt:lpstr>
      <vt:lpstr>Reference</vt:lpstr>
      <vt:lpstr>Reference</vt:lpstr>
      <vt:lpstr>Slide 307</vt:lpstr>
    </vt:vector>
  </TitlesOfParts>
  <Company>University of Lancaster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Dik Bakker</dc:creator>
  <cp:lastModifiedBy>Dik Bakker</cp:lastModifiedBy>
  <cp:revision>242</cp:revision>
  <dcterms:created xsi:type="dcterms:W3CDTF">2010-02-14T15:34:32Z</dcterms:created>
  <dcterms:modified xsi:type="dcterms:W3CDTF">2010-02-14T16:10:22Z</dcterms:modified>
</cp:coreProperties>
</file>