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71" r:id="rId7"/>
    <p:sldId id="277" r:id="rId8"/>
    <p:sldId id="272" r:id="rId9"/>
    <p:sldId id="262" r:id="rId10"/>
    <p:sldId id="261" r:id="rId11"/>
    <p:sldId id="273" r:id="rId12"/>
    <p:sldId id="281" r:id="rId13"/>
    <p:sldId id="263" r:id="rId14"/>
    <p:sldId id="283" r:id="rId15"/>
    <p:sldId id="276" r:id="rId16"/>
    <p:sldId id="284" r:id="rId17"/>
    <p:sldId id="264" r:id="rId18"/>
    <p:sldId id="287" r:id="rId19"/>
    <p:sldId id="266" r:id="rId20"/>
    <p:sldId id="265" r:id="rId21"/>
    <p:sldId id="267" r:id="rId22"/>
    <p:sldId id="279" r:id="rId23"/>
    <p:sldId id="268" r:id="rId24"/>
    <p:sldId id="290" r:id="rId25"/>
    <p:sldId id="286" r:id="rId26"/>
    <p:sldId id="280" r:id="rId27"/>
    <p:sldId id="269" r:id="rId28"/>
    <p:sldId id="270" r:id="rId29"/>
    <p:sldId id="288" r:id="rId30"/>
    <p:sldId id="289" r:id="rId31"/>
    <p:sldId id="274" r:id="rId32"/>
    <p:sldId id="275" r:id="rId33"/>
    <p:sldId id="278" r:id="rId3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Stijl, thema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Stijl, thema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D113A9D2-9D6B-4929-AA2D-F23B5EE8CBE7}" styleName="Stijl, thema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3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lijkbenige driehoek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3B52459-3181-495C-9B41-2C550383DC72}" type="datetimeFigureOut">
              <a:rPr lang="nl-NL" smtClean="0"/>
              <a:pPr/>
              <a:t>3-5-2011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C8CE31D-934A-4210-B0BC-F01CE396C7F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52459-3181-495C-9B41-2C550383DC72}" type="datetimeFigureOut">
              <a:rPr lang="nl-NL" smtClean="0"/>
              <a:pPr/>
              <a:t>3-5-2011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CE31D-934A-4210-B0BC-F01CE396C7F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52459-3181-495C-9B41-2C550383DC72}" type="datetimeFigureOut">
              <a:rPr lang="nl-NL" smtClean="0"/>
              <a:pPr/>
              <a:t>3-5-2011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CE31D-934A-4210-B0BC-F01CE396C7F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3B52459-3181-495C-9B41-2C550383DC72}" type="datetimeFigureOut">
              <a:rPr lang="nl-NL" smtClean="0"/>
              <a:pPr/>
              <a:t>3-5-2011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CE31D-934A-4210-B0BC-F01CE396C7F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ige driehoek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Gelijkbenige driehoek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3B52459-3181-495C-9B41-2C550383DC72}" type="datetimeFigureOut">
              <a:rPr lang="nl-NL" smtClean="0"/>
              <a:pPr/>
              <a:t>3-5-2011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C8CE31D-934A-4210-B0BC-F01CE396C7FC}" type="slidenum">
              <a:rPr lang="nl-NL" smtClean="0"/>
              <a:pPr/>
              <a:t>‹nr.›</a:t>
            </a:fld>
            <a:endParaRPr lang="nl-NL"/>
          </a:p>
        </p:txBody>
      </p:sp>
      <p:cxnSp>
        <p:nvCxnSpPr>
          <p:cNvPr id="11" name="Rechte verbindingslijn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3B52459-3181-495C-9B41-2C550383DC72}" type="datetimeFigureOut">
              <a:rPr lang="nl-NL" smtClean="0"/>
              <a:pPr/>
              <a:t>3-5-2011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C8CE31D-934A-4210-B0BC-F01CE396C7F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3B52459-3181-495C-9B41-2C550383DC72}" type="datetimeFigureOut">
              <a:rPr lang="nl-NL" smtClean="0"/>
              <a:pPr/>
              <a:t>3-5-2011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C8CE31D-934A-4210-B0BC-F01CE396C7F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52459-3181-495C-9B41-2C550383DC72}" type="datetimeFigureOut">
              <a:rPr lang="nl-NL" smtClean="0"/>
              <a:pPr/>
              <a:t>3-5-2011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CE31D-934A-4210-B0BC-F01CE396C7F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3B52459-3181-495C-9B41-2C550383DC72}" type="datetimeFigureOut">
              <a:rPr lang="nl-NL" smtClean="0"/>
              <a:pPr/>
              <a:t>3-5-2011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C8CE31D-934A-4210-B0BC-F01CE396C7F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3B52459-3181-495C-9B41-2C550383DC72}" type="datetimeFigureOut">
              <a:rPr lang="nl-NL" smtClean="0"/>
              <a:pPr/>
              <a:t>3-5-2011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C8CE31D-934A-4210-B0BC-F01CE396C7F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3B52459-3181-495C-9B41-2C550383DC72}" type="datetimeFigureOut">
              <a:rPr lang="nl-NL" smtClean="0"/>
              <a:pPr/>
              <a:t>3-5-2011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C8CE31D-934A-4210-B0BC-F01CE396C7F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ige driehoek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Rechte verbindingslijn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3B52459-3181-495C-9B41-2C550383DC72}" type="datetimeFigureOut">
              <a:rPr lang="nl-NL" smtClean="0"/>
              <a:pPr/>
              <a:t>3-5-2011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C8CE31D-934A-4210-B0BC-F01CE396C7F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sz="3600" dirty="0" err="1" smtClean="0"/>
              <a:t>Ancient</a:t>
            </a:r>
            <a:r>
              <a:rPr lang="nl-NL" sz="3600" dirty="0" smtClean="0"/>
              <a:t> </a:t>
            </a:r>
            <a:r>
              <a:rPr lang="nl-NL" sz="3600" dirty="0" err="1" smtClean="0"/>
              <a:t>Greek</a:t>
            </a:r>
            <a:r>
              <a:rPr lang="nl-NL" sz="3600" dirty="0" smtClean="0"/>
              <a:t> </a:t>
            </a:r>
            <a:r>
              <a:rPr lang="nl-NL" sz="3600" dirty="0" err="1" smtClean="0"/>
              <a:t>vocabulary</a:t>
            </a:r>
            <a:r>
              <a:rPr lang="nl-NL" sz="3600" dirty="0" smtClean="0"/>
              <a:t> </a:t>
            </a:r>
            <a:r>
              <a:rPr lang="nl-NL" sz="3600" dirty="0" err="1" smtClean="0"/>
              <a:t>acquisition</a:t>
            </a:r>
            <a:r>
              <a:rPr lang="nl-NL" sz="3600" dirty="0" smtClean="0"/>
              <a:t> and the </a:t>
            </a:r>
            <a:r>
              <a:rPr lang="nl-NL" sz="3600" dirty="0" err="1" smtClean="0"/>
              <a:t>involvement</a:t>
            </a:r>
            <a:r>
              <a:rPr lang="nl-NL" sz="3600" dirty="0" smtClean="0"/>
              <a:t> </a:t>
            </a:r>
            <a:r>
              <a:rPr lang="nl-NL" sz="3600" dirty="0" err="1" smtClean="0"/>
              <a:t>load</a:t>
            </a:r>
            <a:r>
              <a:rPr lang="nl-NL" sz="3600" dirty="0" smtClean="0"/>
              <a:t> hypothesis</a:t>
            </a:r>
            <a:endParaRPr lang="nl-NL" sz="36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 err="1" smtClean="0"/>
              <a:t>Experimental</a:t>
            </a:r>
            <a:r>
              <a:rPr lang="nl-NL" sz="3600" dirty="0" smtClean="0"/>
              <a:t> data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75 </a:t>
            </a:r>
            <a:r>
              <a:rPr lang="nl-NL" sz="2400" dirty="0" err="1" smtClean="0"/>
              <a:t>participants</a:t>
            </a:r>
            <a:r>
              <a:rPr lang="nl-NL" sz="2400" dirty="0" smtClean="0"/>
              <a:t>, </a:t>
            </a:r>
            <a:r>
              <a:rPr lang="nl-NL" sz="2400" dirty="0" err="1" smtClean="0"/>
              <a:t>third</a:t>
            </a:r>
            <a:r>
              <a:rPr lang="nl-NL" sz="2400" dirty="0" smtClean="0"/>
              <a:t> </a:t>
            </a:r>
            <a:r>
              <a:rPr lang="nl-NL" sz="2400" dirty="0" err="1" smtClean="0"/>
              <a:t>year</a:t>
            </a:r>
            <a:r>
              <a:rPr lang="nl-NL" sz="2400" dirty="0" smtClean="0"/>
              <a:t> </a:t>
            </a:r>
            <a:r>
              <a:rPr lang="nl-NL" sz="2400" dirty="0" err="1" smtClean="0"/>
              <a:t>high-school</a:t>
            </a:r>
            <a:r>
              <a:rPr lang="nl-NL" sz="2400" dirty="0" smtClean="0"/>
              <a:t>, </a:t>
            </a:r>
            <a:r>
              <a:rPr lang="nl-NL" sz="2400" dirty="0" err="1" smtClean="0"/>
              <a:t>age</a:t>
            </a:r>
            <a:r>
              <a:rPr lang="nl-NL" sz="2400" dirty="0" smtClean="0"/>
              <a:t> 14-15</a:t>
            </a:r>
          </a:p>
          <a:p>
            <a:r>
              <a:rPr lang="nl-NL" sz="2400" dirty="0" smtClean="0"/>
              <a:t>Beginners (</a:t>
            </a:r>
            <a:r>
              <a:rPr lang="nl-NL" sz="2400" dirty="0" err="1" smtClean="0"/>
              <a:t>approximately</a:t>
            </a:r>
            <a:r>
              <a:rPr lang="nl-NL" sz="2400" dirty="0" smtClean="0"/>
              <a:t> </a:t>
            </a:r>
            <a:r>
              <a:rPr lang="nl-NL" sz="2400" dirty="0" err="1" smtClean="0"/>
              <a:t>one</a:t>
            </a:r>
            <a:r>
              <a:rPr lang="nl-NL" sz="2400" dirty="0" smtClean="0"/>
              <a:t> </a:t>
            </a:r>
            <a:r>
              <a:rPr lang="nl-NL" sz="2400" dirty="0" err="1" smtClean="0"/>
              <a:t>year</a:t>
            </a:r>
            <a:r>
              <a:rPr lang="nl-NL" sz="2400" dirty="0" smtClean="0"/>
              <a:t> </a:t>
            </a:r>
            <a:r>
              <a:rPr lang="nl-NL" sz="2400" dirty="0" err="1" smtClean="0"/>
              <a:t>experience</a:t>
            </a:r>
            <a:r>
              <a:rPr lang="nl-NL" sz="2400" dirty="0" smtClean="0"/>
              <a:t>)</a:t>
            </a:r>
          </a:p>
          <a:p>
            <a:r>
              <a:rPr lang="nl-NL" sz="2400" dirty="0" err="1" smtClean="0"/>
              <a:t>Learning</a:t>
            </a:r>
            <a:r>
              <a:rPr lang="nl-NL" sz="2400" dirty="0" smtClean="0"/>
              <a:t> </a:t>
            </a:r>
            <a:r>
              <a:rPr lang="nl-NL" sz="2400" dirty="0" err="1" smtClean="0"/>
              <a:t>task</a:t>
            </a:r>
            <a:r>
              <a:rPr lang="nl-NL" sz="2400" dirty="0" smtClean="0"/>
              <a:t> of 20 </a:t>
            </a:r>
            <a:r>
              <a:rPr lang="nl-NL" sz="2400" dirty="0" err="1" smtClean="0"/>
              <a:t>tokens</a:t>
            </a:r>
            <a:r>
              <a:rPr lang="nl-NL" sz="2400" dirty="0" smtClean="0"/>
              <a:t> in 20 </a:t>
            </a:r>
            <a:r>
              <a:rPr lang="nl-NL" sz="2400" dirty="0" err="1" smtClean="0"/>
              <a:t>minutes</a:t>
            </a:r>
            <a:endParaRPr lang="nl-NL" sz="2400" dirty="0" smtClean="0"/>
          </a:p>
          <a:p>
            <a:r>
              <a:rPr lang="nl-NL" sz="2400" dirty="0" err="1" smtClean="0"/>
              <a:t>Tokens</a:t>
            </a:r>
            <a:r>
              <a:rPr lang="nl-NL" sz="2400" dirty="0" smtClean="0"/>
              <a:t> taken </a:t>
            </a:r>
            <a:r>
              <a:rPr lang="nl-NL" sz="2400" dirty="0" err="1" smtClean="0"/>
              <a:t>from</a:t>
            </a:r>
            <a:r>
              <a:rPr lang="nl-NL" sz="2400" dirty="0" smtClean="0"/>
              <a:t> a </a:t>
            </a:r>
            <a:r>
              <a:rPr lang="nl-NL" sz="2400" dirty="0" err="1" smtClean="0"/>
              <a:t>chapter</a:t>
            </a:r>
            <a:r>
              <a:rPr lang="nl-NL" sz="2400" dirty="0" smtClean="0"/>
              <a:t> in the </a:t>
            </a:r>
            <a:r>
              <a:rPr lang="nl-NL" sz="2400" dirty="0" err="1" smtClean="0"/>
              <a:t>textbook</a:t>
            </a:r>
            <a:endParaRPr lang="nl-NL" sz="2400" dirty="0" smtClean="0"/>
          </a:p>
          <a:p>
            <a:r>
              <a:rPr lang="nl-NL" sz="2400" dirty="0" err="1" smtClean="0"/>
              <a:t>Oral</a:t>
            </a:r>
            <a:r>
              <a:rPr lang="nl-NL" sz="2400" dirty="0" smtClean="0"/>
              <a:t> and </a:t>
            </a:r>
            <a:r>
              <a:rPr lang="nl-NL" sz="2400" dirty="0" err="1" smtClean="0"/>
              <a:t>written</a:t>
            </a:r>
            <a:r>
              <a:rPr lang="nl-NL" sz="2400" dirty="0" smtClean="0"/>
              <a:t> </a:t>
            </a:r>
            <a:r>
              <a:rPr lang="nl-NL" sz="2400" dirty="0" err="1" smtClean="0"/>
              <a:t>instruction</a:t>
            </a:r>
            <a:endParaRPr lang="nl-NL" sz="2400" dirty="0"/>
          </a:p>
          <a:p>
            <a:r>
              <a:rPr lang="nl-NL" sz="2400" dirty="0" err="1" smtClean="0"/>
              <a:t>Announced</a:t>
            </a:r>
            <a:r>
              <a:rPr lang="nl-NL" sz="2400" dirty="0" smtClean="0"/>
              <a:t> </a:t>
            </a:r>
            <a:r>
              <a:rPr lang="nl-NL" sz="2400" dirty="0" err="1" smtClean="0"/>
              <a:t>immediate</a:t>
            </a:r>
            <a:r>
              <a:rPr lang="nl-NL" sz="2400" dirty="0" smtClean="0"/>
              <a:t> </a:t>
            </a:r>
            <a:r>
              <a:rPr lang="nl-NL" sz="2400" dirty="0" err="1" smtClean="0"/>
              <a:t>post-test</a:t>
            </a:r>
            <a:r>
              <a:rPr lang="nl-NL" sz="2400" dirty="0" smtClean="0"/>
              <a:t>, </a:t>
            </a:r>
            <a:r>
              <a:rPr lang="nl-NL" sz="2400" dirty="0" err="1" smtClean="0"/>
              <a:t>unannounced</a:t>
            </a:r>
            <a:r>
              <a:rPr lang="nl-NL" sz="2400" dirty="0" smtClean="0"/>
              <a:t> </a:t>
            </a:r>
            <a:r>
              <a:rPr lang="nl-NL" sz="2400" dirty="0" err="1" smtClean="0"/>
              <a:t>delayed</a:t>
            </a:r>
            <a:r>
              <a:rPr lang="nl-NL" sz="2400" dirty="0" smtClean="0"/>
              <a:t> </a:t>
            </a:r>
            <a:r>
              <a:rPr lang="nl-NL" sz="2400" dirty="0" err="1" smtClean="0"/>
              <a:t>post-test</a:t>
            </a:r>
            <a:r>
              <a:rPr lang="nl-NL" sz="2400" dirty="0" smtClean="0"/>
              <a:t> </a:t>
            </a:r>
            <a:r>
              <a:rPr lang="nl-NL" sz="2400" dirty="0" err="1" smtClean="0"/>
              <a:t>one</a:t>
            </a:r>
            <a:r>
              <a:rPr lang="nl-NL" sz="2400" dirty="0" smtClean="0"/>
              <a:t> week later</a:t>
            </a:r>
          </a:p>
          <a:p>
            <a:r>
              <a:rPr lang="nl-NL" sz="2400" dirty="0" err="1" smtClean="0"/>
              <a:t>Each</a:t>
            </a:r>
            <a:r>
              <a:rPr lang="nl-NL" sz="2400" dirty="0" smtClean="0"/>
              <a:t> test </a:t>
            </a:r>
            <a:r>
              <a:rPr lang="nl-NL" sz="2400" dirty="0" err="1" smtClean="0"/>
              <a:t>lasted</a:t>
            </a:r>
            <a:r>
              <a:rPr lang="nl-NL" sz="2400" dirty="0" smtClean="0"/>
              <a:t> 10 </a:t>
            </a:r>
            <a:r>
              <a:rPr lang="nl-NL" sz="2400" dirty="0" err="1" smtClean="0"/>
              <a:t>minutes</a:t>
            </a:r>
            <a:r>
              <a:rPr lang="nl-NL" sz="2400" dirty="0" smtClean="0"/>
              <a:t>, all </a:t>
            </a:r>
            <a:r>
              <a:rPr lang="nl-NL" sz="2400" dirty="0" err="1" smtClean="0"/>
              <a:t>tokens</a:t>
            </a:r>
            <a:r>
              <a:rPr lang="nl-NL" sz="2400" dirty="0" smtClean="0"/>
              <a:t> </a:t>
            </a:r>
            <a:r>
              <a:rPr lang="nl-NL" sz="2400" dirty="0" err="1" smtClean="0"/>
              <a:t>tested</a:t>
            </a:r>
            <a:endParaRPr lang="nl-NL" sz="2400" dirty="0" smtClean="0"/>
          </a:p>
          <a:p>
            <a:r>
              <a:rPr lang="nl-NL" sz="2400" dirty="0" err="1" smtClean="0"/>
              <a:t>Awarded</a:t>
            </a:r>
            <a:r>
              <a:rPr lang="nl-NL" sz="2400" dirty="0" smtClean="0"/>
              <a:t> </a:t>
            </a:r>
            <a:r>
              <a:rPr lang="nl-NL" sz="2400" dirty="0" err="1" smtClean="0"/>
              <a:t>with</a:t>
            </a:r>
            <a:r>
              <a:rPr lang="nl-NL" sz="2400" dirty="0" smtClean="0"/>
              <a:t> 0.5 </a:t>
            </a:r>
            <a:r>
              <a:rPr lang="nl-NL" sz="2400" dirty="0" err="1" smtClean="0"/>
              <a:t>grade</a:t>
            </a:r>
            <a:r>
              <a:rPr lang="nl-NL" sz="2400" dirty="0" smtClean="0"/>
              <a:t> extra </a:t>
            </a:r>
            <a:r>
              <a:rPr lang="nl-NL" sz="2400" dirty="0" err="1" smtClean="0"/>
              <a:t>for</a:t>
            </a:r>
            <a:r>
              <a:rPr lang="nl-NL" sz="2400" dirty="0" smtClean="0"/>
              <a:t> </a:t>
            </a:r>
            <a:r>
              <a:rPr lang="nl-NL" sz="2400" dirty="0" err="1" smtClean="0"/>
              <a:t>their</a:t>
            </a:r>
            <a:r>
              <a:rPr lang="nl-NL" sz="2400" dirty="0" smtClean="0"/>
              <a:t> last </a:t>
            </a:r>
            <a:r>
              <a:rPr lang="nl-NL" sz="2400" dirty="0" err="1" smtClean="0"/>
              <a:t>assessment</a:t>
            </a:r>
            <a:endParaRPr lang="nl-NL" sz="2400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 3 test </a:t>
            </a:r>
            <a:r>
              <a:rPr lang="nl-NL" sz="2400" dirty="0" err="1" smtClean="0"/>
              <a:t>conditions</a:t>
            </a:r>
            <a:r>
              <a:rPr lang="nl-NL" sz="2400" dirty="0" smtClean="0"/>
              <a:t>:</a:t>
            </a:r>
          </a:p>
          <a:p>
            <a:pPr lvl="1"/>
            <a:r>
              <a:rPr lang="nl-NL" sz="2000" dirty="0" err="1" smtClean="0"/>
              <a:t>Paired-associate</a:t>
            </a:r>
            <a:r>
              <a:rPr lang="nl-NL" sz="2000" dirty="0" smtClean="0"/>
              <a:t> </a:t>
            </a:r>
            <a:r>
              <a:rPr lang="nl-NL" sz="2000" dirty="0" err="1" smtClean="0"/>
              <a:t>only</a:t>
            </a:r>
            <a:endParaRPr lang="nl-NL" sz="2000" dirty="0" smtClean="0"/>
          </a:p>
          <a:p>
            <a:pPr lvl="1"/>
            <a:r>
              <a:rPr lang="nl-NL" sz="2000" dirty="0" smtClean="0"/>
              <a:t>Multiple </a:t>
            </a:r>
            <a:r>
              <a:rPr lang="nl-NL" sz="2000" dirty="0" err="1" smtClean="0"/>
              <a:t>choice</a:t>
            </a:r>
            <a:r>
              <a:rPr lang="nl-NL" sz="2000" dirty="0" smtClean="0"/>
              <a:t> </a:t>
            </a:r>
            <a:r>
              <a:rPr lang="nl-NL" sz="2000" dirty="0" err="1" smtClean="0"/>
              <a:t>only</a:t>
            </a:r>
            <a:r>
              <a:rPr lang="nl-NL" sz="2000" dirty="0" smtClean="0"/>
              <a:t> (</a:t>
            </a:r>
            <a:r>
              <a:rPr lang="nl-NL" sz="2000" dirty="0" err="1" smtClean="0"/>
              <a:t>activity</a:t>
            </a:r>
            <a:r>
              <a:rPr lang="nl-NL" sz="2000" dirty="0" smtClean="0"/>
              <a:t> </a:t>
            </a:r>
            <a:r>
              <a:rPr lang="nl-NL" sz="2000" dirty="0" err="1" smtClean="0"/>
              <a:t>based</a:t>
            </a:r>
            <a:r>
              <a:rPr lang="nl-NL" sz="2000" dirty="0" smtClean="0"/>
              <a:t> </a:t>
            </a:r>
            <a:r>
              <a:rPr lang="nl-NL" sz="2000" dirty="0" err="1" smtClean="0"/>
              <a:t>learning</a:t>
            </a:r>
            <a:r>
              <a:rPr lang="nl-NL" sz="2000" dirty="0" smtClean="0"/>
              <a:t>)</a:t>
            </a:r>
          </a:p>
          <a:p>
            <a:pPr lvl="1"/>
            <a:r>
              <a:rPr lang="nl-NL" sz="2000" dirty="0" smtClean="0"/>
              <a:t>Multiple </a:t>
            </a:r>
            <a:r>
              <a:rPr lang="nl-NL" sz="2000" dirty="0" err="1" smtClean="0"/>
              <a:t>choice</a:t>
            </a:r>
            <a:r>
              <a:rPr lang="nl-NL" sz="2000" dirty="0" smtClean="0"/>
              <a:t>, </a:t>
            </a:r>
            <a:r>
              <a:rPr lang="nl-NL" sz="2000" dirty="0" err="1" smtClean="0"/>
              <a:t>followed</a:t>
            </a:r>
            <a:r>
              <a:rPr lang="nl-NL" sz="2000" dirty="0" smtClean="0"/>
              <a:t> </a:t>
            </a:r>
            <a:r>
              <a:rPr lang="nl-NL" sz="2000" dirty="0" err="1" smtClean="0"/>
              <a:t>by</a:t>
            </a:r>
            <a:r>
              <a:rPr lang="nl-NL" sz="2000" dirty="0" smtClean="0"/>
              <a:t> </a:t>
            </a:r>
            <a:r>
              <a:rPr lang="nl-NL" sz="2000" dirty="0" err="1" smtClean="0"/>
              <a:t>paired-associate</a:t>
            </a:r>
            <a:endParaRPr lang="nl-NL" sz="2000" dirty="0" smtClean="0"/>
          </a:p>
          <a:p>
            <a:r>
              <a:rPr lang="nl-NL" sz="2400" dirty="0" smtClean="0"/>
              <a:t>Multiple </a:t>
            </a:r>
            <a:r>
              <a:rPr lang="nl-NL" sz="2400" dirty="0" err="1" smtClean="0"/>
              <a:t>choice</a:t>
            </a:r>
            <a:r>
              <a:rPr lang="nl-NL" sz="2400" dirty="0" smtClean="0"/>
              <a:t> as </a:t>
            </a:r>
            <a:r>
              <a:rPr lang="nl-NL" sz="2400" dirty="0" err="1" smtClean="0"/>
              <a:t>activity</a:t>
            </a:r>
            <a:r>
              <a:rPr lang="nl-NL" sz="2400" dirty="0" smtClean="0"/>
              <a:t> </a:t>
            </a:r>
            <a:r>
              <a:rPr lang="nl-NL" sz="2400" dirty="0" err="1" smtClean="0"/>
              <a:t>based</a:t>
            </a:r>
            <a:r>
              <a:rPr lang="nl-NL" sz="2400" dirty="0" smtClean="0"/>
              <a:t> </a:t>
            </a:r>
            <a:r>
              <a:rPr lang="nl-NL" sz="2400" dirty="0" err="1" smtClean="0"/>
              <a:t>learning</a:t>
            </a:r>
            <a:r>
              <a:rPr lang="nl-NL" sz="2400" dirty="0" smtClean="0"/>
              <a:t> </a:t>
            </a:r>
            <a:r>
              <a:rPr lang="nl-NL" sz="2400" dirty="0" err="1" smtClean="0"/>
              <a:t>because</a:t>
            </a:r>
            <a:r>
              <a:rPr lang="nl-NL" sz="2400" dirty="0" smtClean="0"/>
              <a:t> </a:t>
            </a:r>
            <a:r>
              <a:rPr lang="nl-NL" sz="2400" dirty="0" err="1" smtClean="0"/>
              <a:t>it</a:t>
            </a:r>
            <a:r>
              <a:rPr lang="nl-NL" sz="2400" dirty="0" smtClean="0"/>
              <a:t> fits the teaching </a:t>
            </a:r>
            <a:r>
              <a:rPr lang="nl-NL" sz="2400" dirty="0" err="1" smtClean="0"/>
              <a:t>conditions</a:t>
            </a:r>
            <a:r>
              <a:rPr lang="nl-NL" sz="2400" dirty="0" smtClean="0"/>
              <a:t> </a:t>
            </a:r>
            <a:r>
              <a:rPr lang="nl-NL" sz="2000" dirty="0" smtClean="0"/>
              <a:t>(</a:t>
            </a:r>
            <a:r>
              <a:rPr lang="nl-NL" sz="2000" dirty="0" err="1" smtClean="0"/>
              <a:t>see</a:t>
            </a:r>
            <a:r>
              <a:rPr lang="nl-NL" sz="2000" dirty="0" smtClean="0"/>
              <a:t> </a:t>
            </a:r>
            <a:r>
              <a:rPr lang="nl-NL" sz="2000" dirty="0" err="1" smtClean="0"/>
              <a:t>characteristics</a:t>
            </a:r>
            <a:r>
              <a:rPr lang="nl-NL" sz="2000" dirty="0" smtClean="0"/>
              <a:t>)</a:t>
            </a:r>
            <a:r>
              <a:rPr lang="nl-NL" sz="2400" dirty="0" smtClean="0"/>
              <a:t>:</a:t>
            </a:r>
          </a:p>
          <a:p>
            <a:pPr lvl="1"/>
            <a:r>
              <a:rPr lang="nl-NL" sz="2000" dirty="0" err="1" smtClean="0"/>
              <a:t>Written</a:t>
            </a:r>
            <a:r>
              <a:rPr lang="nl-NL" sz="2000" dirty="0" smtClean="0"/>
              <a:t> </a:t>
            </a:r>
            <a:r>
              <a:rPr lang="nl-NL" sz="2000" dirty="0" err="1" smtClean="0"/>
              <a:t>task</a:t>
            </a:r>
            <a:endParaRPr lang="nl-NL" sz="2000" dirty="0" smtClean="0"/>
          </a:p>
          <a:p>
            <a:pPr lvl="1"/>
            <a:r>
              <a:rPr lang="nl-NL" sz="2000" dirty="0" smtClean="0"/>
              <a:t>Easy </a:t>
            </a:r>
            <a:r>
              <a:rPr lang="nl-NL" sz="2000" dirty="0" err="1" smtClean="0"/>
              <a:t>exercise</a:t>
            </a:r>
            <a:r>
              <a:rPr lang="nl-NL" sz="2000" dirty="0" smtClean="0"/>
              <a:t> </a:t>
            </a:r>
            <a:r>
              <a:rPr lang="nl-NL" sz="2000" dirty="0" err="1" smtClean="0"/>
              <a:t>for</a:t>
            </a:r>
            <a:r>
              <a:rPr lang="nl-NL" sz="2000" dirty="0" smtClean="0"/>
              <a:t> beginners</a:t>
            </a:r>
          </a:p>
          <a:p>
            <a:pPr lvl="1"/>
            <a:r>
              <a:rPr lang="nl-NL" sz="2000" dirty="0" err="1" smtClean="0"/>
              <a:t>Controlled</a:t>
            </a:r>
            <a:r>
              <a:rPr lang="nl-NL" sz="2000" dirty="0" smtClean="0"/>
              <a:t> environment</a:t>
            </a:r>
          </a:p>
          <a:p>
            <a:pPr lvl="1"/>
            <a:r>
              <a:rPr lang="nl-NL" sz="2000" dirty="0" smtClean="0"/>
              <a:t>Focus </a:t>
            </a:r>
            <a:r>
              <a:rPr lang="nl-NL" sz="2000" dirty="0" err="1" smtClean="0"/>
              <a:t>on</a:t>
            </a:r>
            <a:r>
              <a:rPr lang="nl-NL" sz="2000" dirty="0" smtClean="0"/>
              <a:t> </a:t>
            </a:r>
            <a:r>
              <a:rPr lang="nl-NL" sz="2000" dirty="0" err="1" smtClean="0"/>
              <a:t>vocabulary</a:t>
            </a:r>
            <a:endParaRPr lang="nl-NL" sz="2000" dirty="0" smtClean="0"/>
          </a:p>
          <a:p>
            <a:endParaRPr lang="nl-NL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 smtClean="0"/>
              <a:t>Distribution of the </a:t>
            </a:r>
            <a:r>
              <a:rPr lang="nl-NL" sz="2400" dirty="0" err="1" smtClean="0"/>
              <a:t>students</a:t>
            </a:r>
            <a:r>
              <a:rPr lang="nl-NL" sz="2400" dirty="0" smtClean="0"/>
              <a:t> over the </a:t>
            </a:r>
            <a:r>
              <a:rPr lang="nl-NL" sz="2400" dirty="0" err="1" smtClean="0"/>
              <a:t>three</a:t>
            </a:r>
            <a:r>
              <a:rPr lang="nl-NL" sz="2400" dirty="0" smtClean="0"/>
              <a:t> </a:t>
            </a:r>
            <a:r>
              <a:rPr lang="nl-NL" sz="2400" dirty="0" err="1" smtClean="0"/>
              <a:t>groups</a:t>
            </a:r>
            <a:r>
              <a:rPr lang="nl-NL" sz="2400" dirty="0" smtClean="0"/>
              <a:t> was random</a:t>
            </a:r>
          </a:p>
          <a:p>
            <a:r>
              <a:rPr lang="nl-NL" sz="2400" dirty="0" err="1" smtClean="0"/>
              <a:t>After</a:t>
            </a:r>
            <a:r>
              <a:rPr lang="nl-NL" sz="2400" dirty="0" smtClean="0"/>
              <a:t> the </a:t>
            </a:r>
            <a:r>
              <a:rPr lang="nl-NL" sz="2400" dirty="0" err="1" smtClean="0"/>
              <a:t>immediate</a:t>
            </a:r>
            <a:r>
              <a:rPr lang="nl-NL" sz="2400" dirty="0" smtClean="0"/>
              <a:t> </a:t>
            </a:r>
            <a:r>
              <a:rPr lang="nl-NL" sz="2400" dirty="0" err="1" smtClean="0"/>
              <a:t>post-test</a:t>
            </a:r>
            <a:r>
              <a:rPr lang="nl-NL" sz="2400" dirty="0" smtClean="0"/>
              <a:t> a questionnaire </a:t>
            </a:r>
            <a:r>
              <a:rPr lang="nl-NL" sz="2400" dirty="0" err="1" smtClean="0"/>
              <a:t>about</a:t>
            </a:r>
            <a:r>
              <a:rPr lang="nl-NL" sz="2400" dirty="0" smtClean="0"/>
              <a:t> the </a:t>
            </a:r>
            <a:r>
              <a:rPr lang="nl-NL" sz="2400" dirty="0" err="1" smtClean="0"/>
              <a:t>students</a:t>
            </a:r>
            <a:r>
              <a:rPr lang="nl-NL" sz="2400" dirty="0" smtClean="0"/>
              <a:t>’ </a:t>
            </a:r>
            <a:r>
              <a:rPr lang="nl-NL" sz="2400" dirty="0" err="1" smtClean="0"/>
              <a:t>learning</a:t>
            </a:r>
            <a:r>
              <a:rPr lang="nl-NL" sz="2400" dirty="0" smtClean="0"/>
              <a:t> </a:t>
            </a:r>
            <a:r>
              <a:rPr lang="nl-NL" sz="2400" dirty="0" err="1" smtClean="0"/>
              <a:t>preferences</a:t>
            </a:r>
            <a:r>
              <a:rPr lang="nl-NL" sz="2400" dirty="0" smtClean="0"/>
              <a:t> was </a:t>
            </a:r>
            <a:r>
              <a:rPr lang="nl-NL" sz="2400" dirty="0" err="1" smtClean="0"/>
              <a:t>given</a:t>
            </a:r>
            <a:endParaRPr lang="nl-NL" sz="2400" dirty="0" smtClean="0"/>
          </a:p>
          <a:p>
            <a:endParaRPr lang="nl-NL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 smtClean="0"/>
              <a:t>Test </a:t>
            </a:r>
            <a:r>
              <a:rPr lang="nl-NL" sz="3600" dirty="0" err="1" smtClean="0"/>
              <a:t>conditions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nl-NL" sz="2400" dirty="0" err="1" smtClean="0">
                <a:solidFill>
                  <a:schemeClr val="accent1"/>
                </a:solidFill>
              </a:rPr>
              <a:t>Paired-asociate</a:t>
            </a:r>
            <a:endParaRPr lang="nl-NL" sz="2400" dirty="0" smtClean="0">
              <a:solidFill>
                <a:schemeClr val="accent1"/>
              </a:solidFill>
            </a:endParaRPr>
          </a:p>
          <a:p>
            <a:pPr lvl="0">
              <a:buNone/>
            </a:pPr>
            <a:r>
              <a:rPr lang="el-GR" sz="2400" dirty="0" smtClean="0"/>
              <a:t>ἡ </a:t>
            </a:r>
            <a:r>
              <a:rPr lang="el-GR" sz="2400" dirty="0"/>
              <a:t>πατρίς	</a:t>
            </a:r>
            <a:r>
              <a:rPr lang="nl-NL" sz="2400" dirty="0"/>
              <a:t>vaderland</a:t>
            </a:r>
          </a:p>
          <a:p>
            <a:pPr lvl="0">
              <a:buNone/>
            </a:pPr>
            <a:r>
              <a:rPr lang="el-GR" sz="2400" dirty="0" err="1"/>
              <a:t>τὸ</a:t>
            </a:r>
            <a:r>
              <a:rPr lang="el-GR" sz="2400" dirty="0"/>
              <a:t> </a:t>
            </a:r>
            <a:r>
              <a:rPr lang="el-GR" sz="2400" dirty="0" err="1"/>
              <a:t>ἔπος</a:t>
            </a:r>
            <a:r>
              <a:rPr lang="el-GR" sz="2400" dirty="0"/>
              <a:t>	</a:t>
            </a:r>
            <a:r>
              <a:rPr lang="nl-NL" sz="2400" dirty="0" smtClean="0"/>
              <a:t>verhaal</a:t>
            </a:r>
          </a:p>
          <a:p>
            <a:pPr lvl="0">
              <a:buNone/>
            </a:pPr>
            <a:endParaRPr lang="nl-NL" sz="2400" dirty="0" smtClean="0"/>
          </a:p>
          <a:p>
            <a:pPr lvl="0">
              <a:buNone/>
            </a:pPr>
            <a:r>
              <a:rPr lang="nl-NL" sz="2400" dirty="0" smtClean="0">
                <a:solidFill>
                  <a:schemeClr val="accent1"/>
                </a:solidFill>
              </a:rPr>
              <a:t>Multiple </a:t>
            </a:r>
            <a:r>
              <a:rPr lang="nl-NL" sz="2400" dirty="0" err="1" smtClean="0">
                <a:solidFill>
                  <a:schemeClr val="accent1"/>
                </a:solidFill>
              </a:rPr>
              <a:t>choice</a:t>
            </a:r>
            <a:r>
              <a:rPr lang="nl-NL" sz="2400" dirty="0" smtClean="0">
                <a:solidFill>
                  <a:schemeClr val="accent1"/>
                </a:solidFill>
              </a:rPr>
              <a:t> </a:t>
            </a:r>
            <a:r>
              <a:rPr lang="nl-NL" sz="2400" dirty="0" err="1" smtClean="0">
                <a:solidFill>
                  <a:schemeClr val="accent1"/>
                </a:solidFill>
              </a:rPr>
              <a:t>glosses</a:t>
            </a:r>
            <a:endParaRPr lang="nl-NL" sz="2400" dirty="0">
              <a:solidFill>
                <a:schemeClr val="accent1"/>
              </a:solidFill>
            </a:endParaRPr>
          </a:p>
          <a:p>
            <a:pPr lvl="0">
              <a:buNone/>
            </a:pPr>
            <a:r>
              <a:rPr lang="el-GR" sz="2400" dirty="0"/>
              <a:t>Ἡ </a:t>
            </a:r>
            <a:r>
              <a:rPr lang="el-GR" sz="2400" b="1" dirty="0"/>
              <a:t>πατρίς</a:t>
            </a:r>
            <a:r>
              <a:rPr lang="el-GR" sz="2400" dirty="0"/>
              <a:t> ἡ </a:t>
            </a:r>
            <a:r>
              <a:rPr lang="el-GR" sz="2400" dirty="0" err="1"/>
              <a:t>τοῦ</a:t>
            </a:r>
            <a:r>
              <a:rPr lang="el-GR" sz="2400" dirty="0"/>
              <a:t> </a:t>
            </a:r>
            <a:r>
              <a:rPr lang="el-GR" sz="2400" dirty="0" err="1"/>
              <a:t>Ὀδυσσέως</a:t>
            </a:r>
            <a:r>
              <a:rPr lang="el-GR" sz="2400" dirty="0"/>
              <a:t> </a:t>
            </a:r>
            <a:r>
              <a:rPr lang="el-GR" sz="2400" dirty="0" err="1"/>
              <a:t>Ἰθάκη</a:t>
            </a:r>
            <a:r>
              <a:rPr lang="el-GR" sz="2400" dirty="0"/>
              <a:t> </a:t>
            </a:r>
            <a:r>
              <a:rPr lang="el-GR" sz="2400" dirty="0" err="1"/>
              <a:t>ἐστίν</a:t>
            </a:r>
            <a:r>
              <a:rPr lang="nl-NL" sz="2400" dirty="0"/>
              <a:t>.	</a:t>
            </a:r>
          </a:p>
          <a:p>
            <a:pPr>
              <a:buNone/>
            </a:pPr>
            <a:r>
              <a:rPr lang="nl-NL" sz="2400" dirty="0"/>
              <a:t>	a. vaderland	</a:t>
            </a:r>
            <a:r>
              <a:rPr lang="nl-NL" sz="2400" dirty="0" smtClean="0"/>
              <a:t>b</a:t>
            </a:r>
            <a:r>
              <a:rPr lang="nl-NL" sz="2400" dirty="0"/>
              <a:t>. vriendelijk	c. naar binnen</a:t>
            </a:r>
          </a:p>
          <a:p>
            <a:pPr>
              <a:buNone/>
            </a:pPr>
            <a:r>
              <a:rPr lang="nl-NL" sz="2400" dirty="0"/>
              <a:t> </a:t>
            </a:r>
          </a:p>
          <a:p>
            <a:pPr lvl="0">
              <a:buNone/>
            </a:pPr>
            <a:r>
              <a:rPr lang="el-GR" sz="2400" dirty="0" err="1"/>
              <a:t>Τὸ</a:t>
            </a:r>
            <a:r>
              <a:rPr lang="el-GR" sz="2400" dirty="0"/>
              <a:t> </a:t>
            </a:r>
            <a:r>
              <a:rPr lang="el-GR" sz="2400" b="1" dirty="0" err="1"/>
              <a:t>ἔπος</a:t>
            </a:r>
            <a:r>
              <a:rPr lang="el-GR" sz="2400" dirty="0"/>
              <a:t> </a:t>
            </a:r>
            <a:r>
              <a:rPr lang="el-GR" sz="2400" dirty="0" err="1"/>
              <a:t>τὸ</a:t>
            </a:r>
            <a:r>
              <a:rPr lang="el-GR" sz="2400" dirty="0"/>
              <a:t> </a:t>
            </a:r>
            <a:r>
              <a:rPr lang="el-GR" sz="2400" dirty="0" err="1"/>
              <a:t>τοῦ</a:t>
            </a:r>
            <a:r>
              <a:rPr lang="el-GR" sz="2400" dirty="0"/>
              <a:t> </a:t>
            </a:r>
            <a:r>
              <a:rPr lang="el-GR" sz="2400" dirty="0" err="1"/>
              <a:t>Τρωικοῦ</a:t>
            </a:r>
            <a:r>
              <a:rPr lang="el-GR" sz="2400" dirty="0"/>
              <a:t> πολέμου καλόν </a:t>
            </a:r>
            <a:r>
              <a:rPr lang="el-GR" sz="2400" dirty="0" err="1"/>
              <a:t>ἐστιν</a:t>
            </a:r>
            <a:r>
              <a:rPr lang="el-GR" sz="2400" dirty="0"/>
              <a:t>.</a:t>
            </a:r>
            <a:endParaRPr lang="nl-NL" sz="2400" dirty="0"/>
          </a:p>
          <a:p>
            <a:pPr lvl="1">
              <a:buNone/>
            </a:pPr>
            <a:r>
              <a:rPr lang="nl-NL" sz="2400" dirty="0" smtClean="0"/>
              <a:t>a. gaan </a:t>
            </a:r>
            <a:r>
              <a:rPr lang="nl-NL" sz="2400" dirty="0"/>
              <a:t>naar	</a:t>
            </a:r>
            <a:r>
              <a:rPr lang="nl-NL" sz="2400" dirty="0" smtClean="0"/>
              <a:t>b</a:t>
            </a:r>
            <a:r>
              <a:rPr lang="nl-NL" sz="2400" dirty="0"/>
              <a:t>. verhaal	</a:t>
            </a:r>
            <a:r>
              <a:rPr lang="nl-NL" sz="2400" dirty="0" smtClean="0"/>
              <a:t>c</a:t>
            </a:r>
            <a:r>
              <a:rPr lang="nl-NL" sz="2400" dirty="0"/>
              <a:t>. water</a:t>
            </a:r>
          </a:p>
          <a:p>
            <a:pPr lvl="0">
              <a:buNone/>
            </a:pPr>
            <a:endParaRPr lang="nl-NL" sz="2400" dirty="0"/>
          </a:p>
          <a:p>
            <a:endParaRPr lang="nl-NL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4293096"/>
            <a:ext cx="8229600" cy="2377736"/>
          </a:xfrm>
        </p:spPr>
        <p:txBody>
          <a:bodyPr>
            <a:normAutofit/>
          </a:bodyPr>
          <a:lstStyle/>
          <a:p>
            <a:r>
              <a:rPr lang="nl-NL" sz="2400" dirty="0" err="1" smtClean="0"/>
              <a:t>If</a:t>
            </a:r>
            <a:r>
              <a:rPr lang="nl-NL" sz="2400" dirty="0" smtClean="0"/>
              <a:t> </a:t>
            </a:r>
            <a:r>
              <a:rPr lang="nl-NL" sz="2400" dirty="0" err="1" smtClean="0"/>
              <a:t>one</a:t>
            </a:r>
            <a:r>
              <a:rPr lang="nl-NL" sz="2400" dirty="0" smtClean="0"/>
              <a:t> of the </a:t>
            </a:r>
            <a:r>
              <a:rPr lang="nl-NL" sz="2400" dirty="0" err="1" smtClean="0"/>
              <a:t>above</a:t>
            </a:r>
            <a:r>
              <a:rPr lang="nl-NL" sz="2400" dirty="0" smtClean="0"/>
              <a:t> </a:t>
            </a:r>
            <a:r>
              <a:rPr lang="nl-NL" sz="2400" dirty="0" err="1" smtClean="0"/>
              <a:t>outlined</a:t>
            </a:r>
            <a:r>
              <a:rPr lang="nl-NL" sz="2400" dirty="0" smtClean="0"/>
              <a:t> hypothesis is correct, </a:t>
            </a:r>
            <a:r>
              <a:rPr lang="nl-NL" sz="2400" dirty="0" err="1" smtClean="0"/>
              <a:t>paired-associate</a:t>
            </a:r>
            <a:r>
              <a:rPr lang="nl-NL" sz="2400" dirty="0" smtClean="0"/>
              <a:t> </a:t>
            </a:r>
            <a:r>
              <a:rPr lang="nl-NL" sz="2400" dirty="0" err="1" smtClean="0"/>
              <a:t>or</a:t>
            </a:r>
            <a:r>
              <a:rPr lang="nl-NL" sz="2400" dirty="0" smtClean="0"/>
              <a:t> multiple </a:t>
            </a:r>
            <a:r>
              <a:rPr lang="nl-NL" sz="2400" dirty="0" err="1" smtClean="0"/>
              <a:t>choice</a:t>
            </a:r>
            <a:r>
              <a:rPr lang="nl-NL" sz="2400" dirty="0" smtClean="0"/>
              <a:t> is </a:t>
            </a:r>
            <a:r>
              <a:rPr lang="nl-NL" sz="2400" dirty="0" err="1" smtClean="0"/>
              <a:t>expected</a:t>
            </a:r>
            <a:r>
              <a:rPr lang="nl-NL" sz="2400" dirty="0" smtClean="0"/>
              <a:t> to have a </a:t>
            </a:r>
            <a:r>
              <a:rPr lang="nl-NL" sz="2400" dirty="0" err="1" smtClean="0"/>
              <a:t>lower</a:t>
            </a:r>
            <a:r>
              <a:rPr lang="nl-NL" sz="2400" dirty="0" smtClean="0"/>
              <a:t> score.</a:t>
            </a:r>
          </a:p>
          <a:p>
            <a:r>
              <a:rPr lang="nl-NL" sz="2400" dirty="0" err="1" smtClean="0"/>
              <a:t>If</a:t>
            </a:r>
            <a:r>
              <a:rPr lang="nl-NL" sz="2400" dirty="0" smtClean="0"/>
              <a:t> </a:t>
            </a:r>
            <a:r>
              <a:rPr lang="nl-NL" sz="2400" dirty="0" err="1" smtClean="0"/>
              <a:t>both</a:t>
            </a:r>
            <a:r>
              <a:rPr lang="nl-NL" sz="2400" dirty="0" smtClean="0"/>
              <a:t> hypotheses are correct, the </a:t>
            </a:r>
            <a:r>
              <a:rPr lang="nl-NL" sz="2400" dirty="0" err="1" smtClean="0"/>
              <a:t>paired-associate</a:t>
            </a:r>
            <a:r>
              <a:rPr lang="nl-NL" sz="2400" dirty="0" smtClean="0"/>
              <a:t> + multiple </a:t>
            </a:r>
            <a:r>
              <a:rPr lang="nl-NL" sz="2400" dirty="0" err="1" smtClean="0"/>
              <a:t>choice</a:t>
            </a:r>
            <a:r>
              <a:rPr lang="nl-NL" sz="2400" dirty="0" smtClean="0"/>
              <a:t> </a:t>
            </a:r>
            <a:r>
              <a:rPr lang="nl-NL" sz="2400" dirty="0" err="1" smtClean="0"/>
              <a:t>condition</a:t>
            </a:r>
            <a:r>
              <a:rPr lang="nl-NL" sz="2400" dirty="0" smtClean="0"/>
              <a:t> is </a:t>
            </a:r>
            <a:r>
              <a:rPr lang="nl-NL" sz="2400" dirty="0" err="1" smtClean="0"/>
              <a:t>expected</a:t>
            </a:r>
            <a:r>
              <a:rPr lang="nl-NL" sz="2400" dirty="0" smtClean="0"/>
              <a:t> to have the best score. </a:t>
            </a:r>
          </a:p>
          <a:p>
            <a:endParaRPr lang="nl-NL" sz="2800" dirty="0"/>
          </a:p>
        </p:txBody>
      </p:sp>
      <p:graphicFrame>
        <p:nvGraphicFramePr>
          <p:cNvPr id="4" name="Tijdelijke aanduiding voor inhoud 3"/>
          <p:cNvGraphicFramePr>
            <a:graphicFrameLocks/>
          </p:cNvGraphicFramePr>
          <p:nvPr/>
        </p:nvGraphicFramePr>
        <p:xfrm>
          <a:off x="457200" y="1882775"/>
          <a:ext cx="8229600" cy="1854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Paired-associate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Multiple </a:t>
                      </a:r>
                      <a:r>
                        <a:rPr lang="nl-NL" dirty="0" err="1" smtClean="0"/>
                        <a:t>choice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PA + MC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Word-list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+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+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Need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+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+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+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Search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+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+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Evaluation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+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+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 smtClean="0"/>
              <a:t>Test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l-GR" sz="2400" dirty="0" smtClean="0"/>
              <a:t>Ἡ </a:t>
            </a:r>
            <a:r>
              <a:rPr lang="el-GR" sz="2400" b="1" dirty="0" smtClean="0"/>
              <a:t>πατρίς</a:t>
            </a:r>
            <a:r>
              <a:rPr lang="el-GR" sz="2400" dirty="0" smtClean="0"/>
              <a:t> ἡ </a:t>
            </a:r>
            <a:r>
              <a:rPr lang="el-GR" sz="2400" dirty="0" err="1" smtClean="0"/>
              <a:t>τοῦ</a:t>
            </a:r>
            <a:r>
              <a:rPr lang="el-GR" sz="2400" dirty="0" smtClean="0"/>
              <a:t> Μενελάου Σπάρτη </a:t>
            </a:r>
            <a:r>
              <a:rPr lang="el-GR" sz="2400" dirty="0" err="1" smtClean="0"/>
              <a:t>ἐστίν</a:t>
            </a:r>
            <a:r>
              <a:rPr lang="el-GR" sz="2400" dirty="0" smtClean="0"/>
              <a:t>.</a:t>
            </a:r>
            <a:endParaRPr lang="nl-NL" sz="2400" dirty="0" smtClean="0"/>
          </a:p>
          <a:p>
            <a:pPr>
              <a:buNone/>
            </a:pPr>
            <a:r>
              <a:rPr lang="el-GR" sz="2400" dirty="0" smtClean="0"/>
              <a:t>ἡ πατρίς</a:t>
            </a:r>
            <a:r>
              <a:rPr lang="nl-NL" sz="2400" dirty="0" smtClean="0"/>
              <a:t>				</a:t>
            </a:r>
          </a:p>
          <a:p>
            <a:pPr lvl="0">
              <a:buNone/>
            </a:pPr>
            <a:endParaRPr lang="nl-NL" sz="2400" dirty="0" smtClean="0"/>
          </a:p>
          <a:p>
            <a:pPr lvl="0">
              <a:buNone/>
            </a:pPr>
            <a:r>
              <a:rPr lang="el-GR" sz="2400" dirty="0" err="1" smtClean="0"/>
              <a:t>Τὸ</a:t>
            </a:r>
            <a:r>
              <a:rPr lang="el-GR" sz="2400" dirty="0" smtClean="0"/>
              <a:t> </a:t>
            </a:r>
            <a:r>
              <a:rPr lang="el-GR" sz="2400" b="1" dirty="0" err="1" smtClean="0"/>
              <a:t>ἔπος</a:t>
            </a:r>
            <a:r>
              <a:rPr lang="el-GR" sz="2400" dirty="0" smtClean="0"/>
              <a:t> </a:t>
            </a:r>
            <a:r>
              <a:rPr lang="el-GR" sz="2400" dirty="0" err="1" smtClean="0"/>
              <a:t>τὸ</a:t>
            </a:r>
            <a:r>
              <a:rPr lang="el-GR" sz="2400" dirty="0" smtClean="0"/>
              <a:t> </a:t>
            </a:r>
            <a:r>
              <a:rPr lang="el-GR" sz="2400" dirty="0" err="1" smtClean="0"/>
              <a:t>τοῦ</a:t>
            </a:r>
            <a:r>
              <a:rPr lang="el-GR" sz="2400" dirty="0" smtClean="0"/>
              <a:t> </a:t>
            </a:r>
            <a:r>
              <a:rPr lang="el-GR" sz="2400" dirty="0" err="1" smtClean="0"/>
              <a:t>Ὀδυσσέως</a:t>
            </a:r>
            <a:r>
              <a:rPr lang="el-GR" sz="2400" dirty="0" smtClean="0"/>
              <a:t> καλόν </a:t>
            </a:r>
            <a:r>
              <a:rPr lang="el-GR" sz="2400" dirty="0" err="1" smtClean="0"/>
              <a:t>ἐστιν</a:t>
            </a:r>
            <a:r>
              <a:rPr lang="nl-NL" sz="2400" dirty="0" smtClean="0"/>
              <a:t>.</a:t>
            </a:r>
          </a:p>
          <a:p>
            <a:pPr>
              <a:buNone/>
            </a:pPr>
            <a:r>
              <a:rPr lang="el-GR" sz="2400" dirty="0" err="1" smtClean="0"/>
              <a:t>τὸ</a:t>
            </a:r>
            <a:r>
              <a:rPr lang="el-GR" sz="2400" dirty="0" smtClean="0"/>
              <a:t> </a:t>
            </a:r>
            <a:r>
              <a:rPr lang="el-GR" sz="2400" dirty="0" err="1" smtClean="0"/>
              <a:t>ἔπος</a:t>
            </a:r>
            <a:r>
              <a:rPr lang="nl-NL" sz="2400" dirty="0" smtClean="0"/>
              <a:t>	</a:t>
            </a:r>
            <a:r>
              <a:rPr lang="nl-NL" dirty="0" smtClean="0"/>
              <a:t>	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600" dirty="0" smtClean="0"/>
              <a:t>Questionnaire</a:t>
            </a:r>
            <a:endParaRPr lang="nl-NL" sz="3600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/>
        </p:nvGraphicFramePr>
        <p:xfrm>
          <a:off x="467544" y="1340771"/>
          <a:ext cx="8424936" cy="5256576"/>
        </p:xfrm>
        <a:graphic>
          <a:graphicData uri="http://schemas.openxmlformats.org/drawingml/2006/table">
            <a:tbl>
              <a:tblPr/>
              <a:tblGrid>
                <a:gridCol w="7488425"/>
                <a:gridCol w="936511"/>
              </a:tblGrid>
              <a:tr h="40435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 dirty="0" smtClean="0">
                          <a:latin typeface="Times New Roman"/>
                          <a:ea typeface="PMingLiU"/>
                          <a:cs typeface="Arial"/>
                        </a:rPr>
                        <a:t>I </a:t>
                      </a:r>
                      <a:r>
                        <a:rPr lang="nl-NL" sz="2400" dirty="0" err="1" smtClean="0">
                          <a:latin typeface="Times New Roman"/>
                          <a:ea typeface="PMingLiU"/>
                          <a:cs typeface="Arial"/>
                        </a:rPr>
                        <a:t>liked</a:t>
                      </a:r>
                      <a:r>
                        <a:rPr lang="nl-NL" sz="2400" dirty="0" smtClean="0">
                          <a:latin typeface="Times New Roman"/>
                          <a:ea typeface="PMingLiU"/>
                          <a:cs typeface="Arial"/>
                        </a:rPr>
                        <a:t> </a:t>
                      </a:r>
                      <a:r>
                        <a:rPr lang="nl-NL" sz="2400" dirty="0" err="1" smtClean="0">
                          <a:latin typeface="Times New Roman"/>
                          <a:ea typeface="PMingLiU"/>
                          <a:cs typeface="Arial"/>
                        </a:rPr>
                        <a:t>it</a:t>
                      </a:r>
                      <a:r>
                        <a:rPr lang="nl-NL" sz="2400" dirty="0" smtClean="0">
                          <a:latin typeface="Times New Roman"/>
                          <a:ea typeface="PMingLiU"/>
                          <a:cs typeface="Arial"/>
                        </a:rPr>
                        <a:t> more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nl-NL" sz="140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35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 dirty="0" smtClean="0">
                          <a:latin typeface="Times New Roman"/>
                          <a:ea typeface="PMingLiU"/>
                          <a:cs typeface="Arial"/>
                        </a:rPr>
                        <a:t>I </a:t>
                      </a:r>
                      <a:r>
                        <a:rPr lang="nl-NL" sz="2400" dirty="0" err="1" smtClean="0">
                          <a:latin typeface="Times New Roman"/>
                          <a:ea typeface="PMingLiU"/>
                          <a:cs typeface="Arial"/>
                        </a:rPr>
                        <a:t>liked</a:t>
                      </a:r>
                      <a:r>
                        <a:rPr lang="nl-NL" sz="2400" dirty="0" smtClean="0">
                          <a:latin typeface="Times New Roman"/>
                          <a:ea typeface="PMingLiU"/>
                          <a:cs typeface="Arial"/>
                        </a:rPr>
                        <a:t> </a:t>
                      </a:r>
                      <a:r>
                        <a:rPr lang="nl-NL" sz="2400" dirty="0" err="1" smtClean="0">
                          <a:latin typeface="Times New Roman"/>
                          <a:ea typeface="PMingLiU"/>
                          <a:cs typeface="Arial"/>
                        </a:rPr>
                        <a:t>it</a:t>
                      </a:r>
                      <a:r>
                        <a:rPr lang="nl-NL" sz="2400" dirty="0" smtClean="0">
                          <a:latin typeface="Times New Roman"/>
                          <a:ea typeface="PMingLiU"/>
                          <a:cs typeface="Arial"/>
                        </a:rPr>
                        <a:t> </a:t>
                      </a:r>
                      <a:r>
                        <a:rPr lang="nl-NL" sz="2400" dirty="0" err="1" smtClean="0">
                          <a:latin typeface="Times New Roman"/>
                          <a:ea typeface="PMingLiU"/>
                          <a:cs typeface="Arial"/>
                        </a:rPr>
                        <a:t>less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nl-NL" sz="140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35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 dirty="0" smtClean="0">
                          <a:latin typeface="Times New Roman"/>
                          <a:ea typeface="PMingLiU"/>
                          <a:cs typeface="Arial"/>
                        </a:rPr>
                        <a:t>I </a:t>
                      </a:r>
                      <a:r>
                        <a:rPr lang="nl-NL" sz="2400" dirty="0" err="1" smtClean="0">
                          <a:latin typeface="Times New Roman"/>
                          <a:ea typeface="PMingLiU"/>
                          <a:cs typeface="Arial"/>
                        </a:rPr>
                        <a:t>found</a:t>
                      </a:r>
                      <a:r>
                        <a:rPr lang="nl-NL" sz="2400" dirty="0" smtClean="0">
                          <a:latin typeface="Times New Roman"/>
                          <a:ea typeface="PMingLiU"/>
                          <a:cs typeface="Arial"/>
                        </a:rPr>
                        <a:t> </a:t>
                      </a:r>
                      <a:r>
                        <a:rPr lang="nl-NL" sz="2400" dirty="0" err="1" smtClean="0">
                          <a:latin typeface="Times New Roman"/>
                          <a:ea typeface="PMingLiU"/>
                          <a:cs typeface="Arial"/>
                        </a:rPr>
                        <a:t>it</a:t>
                      </a:r>
                      <a:r>
                        <a:rPr lang="nl-NL" sz="2400" baseline="0" dirty="0" smtClean="0">
                          <a:latin typeface="Times New Roman"/>
                          <a:ea typeface="PMingLiU"/>
                          <a:cs typeface="Arial"/>
                        </a:rPr>
                        <a:t> more </a:t>
                      </a:r>
                      <a:r>
                        <a:rPr lang="nl-NL" sz="2400" baseline="0" dirty="0" err="1" smtClean="0">
                          <a:latin typeface="Times New Roman"/>
                          <a:ea typeface="PMingLiU"/>
                          <a:cs typeface="Arial"/>
                        </a:rPr>
                        <a:t>difficult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nl-NL" sz="140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35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 dirty="0" smtClean="0">
                          <a:latin typeface="Times New Roman"/>
                          <a:ea typeface="PMingLiU"/>
                          <a:cs typeface="Arial"/>
                        </a:rPr>
                        <a:t>I </a:t>
                      </a:r>
                      <a:r>
                        <a:rPr lang="nl-NL" sz="2400" dirty="0" err="1" smtClean="0">
                          <a:latin typeface="Times New Roman"/>
                          <a:ea typeface="PMingLiU"/>
                          <a:cs typeface="Arial"/>
                        </a:rPr>
                        <a:t>found</a:t>
                      </a:r>
                      <a:r>
                        <a:rPr lang="nl-NL" sz="2400" dirty="0" smtClean="0">
                          <a:latin typeface="Times New Roman"/>
                          <a:ea typeface="PMingLiU"/>
                          <a:cs typeface="Arial"/>
                        </a:rPr>
                        <a:t> </a:t>
                      </a:r>
                      <a:r>
                        <a:rPr lang="nl-NL" sz="2400" dirty="0" err="1" smtClean="0">
                          <a:latin typeface="Times New Roman"/>
                          <a:ea typeface="PMingLiU"/>
                          <a:cs typeface="Arial"/>
                        </a:rPr>
                        <a:t>it</a:t>
                      </a:r>
                      <a:r>
                        <a:rPr lang="nl-NL" sz="2400" dirty="0" smtClean="0">
                          <a:latin typeface="Times New Roman"/>
                          <a:ea typeface="PMingLiU"/>
                          <a:cs typeface="Arial"/>
                        </a:rPr>
                        <a:t> </a:t>
                      </a:r>
                      <a:r>
                        <a:rPr lang="nl-NL" sz="2400" dirty="0" err="1" smtClean="0">
                          <a:latin typeface="Times New Roman"/>
                          <a:ea typeface="PMingLiU"/>
                          <a:cs typeface="Arial"/>
                        </a:rPr>
                        <a:t>easier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nl-NL" sz="140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35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 dirty="0" smtClean="0">
                          <a:latin typeface="Times New Roman"/>
                          <a:ea typeface="PMingLiU"/>
                          <a:cs typeface="Arial"/>
                        </a:rPr>
                        <a:t>I</a:t>
                      </a:r>
                      <a:r>
                        <a:rPr lang="nl-NL" sz="2400" baseline="0" dirty="0" smtClean="0">
                          <a:latin typeface="Times New Roman"/>
                          <a:ea typeface="PMingLiU"/>
                          <a:cs typeface="Arial"/>
                        </a:rPr>
                        <a:t> </a:t>
                      </a:r>
                      <a:r>
                        <a:rPr lang="nl-NL" sz="2400" baseline="0" dirty="0" err="1" smtClean="0">
                          <a:latin typeface="Times New Roman"/>
                          <a:ea typeface="PMingLiU"/>
                          <a:cs typeface="Arial"/>
                        </a:rPr>
                        <a:t>found</a:t>
                      </a:r>
                      <a:r>
                        <a:rPr lang="nl-NL" sz="2400" baseline="0" dirty="0" smtClean="0">
                          <a:latin typeface="Times New Roman"/>
                          <a:ea typeface="PMingLiU"/>
                          <a:cs typeface="Arial"/>
                        </a:rPr>
                        <a:t> </a:t>
                      </a:r>
                      <a:r>
                        <a:rPr lang="nl-NL" sz="2400" baseline="0" dirty="0" err="1" smtClean="0">
                          <a:latin typeface="Times New Roman"/>
                          <a:ea typeface="PMingLiU"/>
                          <a:cs typeface="Arial"/>
                        </a:rPr>
                        <a:t>it</a:t>
                      </a:r>
                      <a:r>
                        <a:rPr lang="nl-NL" sz="2400" baseline="0" dirty="0" smtClean="0">
                          <a:latin typeface="Times New Roman"/>
                          <a:ea typeface="PMingLiU"/>
                          <a:cs typeface="Arial"/>
                        </a:rPr>
                        <a:t> more boring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nl-NL" sz="140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35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 dirty="0" smtClean="0">
                          <a:latin typeface="Times New Roman"/>
                          <a:ea typeface="PMingLiU"/>
                          <a:cs typeface="Arial"/>
                        </a:rPr>
                        <a:t>I </a:t>
                      </a:r>
                      <a:r>
                        <a:rPr lang="nl-NL" sz="2400" dirty="0" err="1" smtClean="0">
                          <a:latin typeface="Times New Roman"/>
                          <a:ea typeface="PMingLiU"/>
                          <a:cs typeface="Arial"/>
                        </a:rPr>
                        <a:t>found</a:t>
                      </a:r>
                      <a:r>
                        <a:rPr lang="nl-NL" sz="2400" dirty="0" smtClean="0">
                          <a:latin typeface="Times New Roman"/>
                          <a:ea typeface="PMingLiU"/>
                          <a:cs typeface="Arial"/>
                        </a:rPr>
                        <a:t> </a:t>
                      </a:r>
                      <a:r>
                        <a:rPr lang="nl-NL" sz="2400" dirty="0" err="1" smtClean="0">
                          <a:latin typeface="Times New Roman"/>
                          <a:ea typeface="PMingLiU"/>
                          <a:cs typeface="Arial"/>
                        </a:rPr>
                        <a:t>it</a:t>
                      </a:r>
                      <a:r>
                        <a:rPr lang="nl-NL" sz="2400" dirty="0" smtClean="0">
                          <a:latin typeface="Times New Roman"/>
                          <a:ea typeface="PMingLiU"/>
                          <a:cs typeface="Arial"/>
                        </a:rPr>
                        <a:t> more </a:t>
                      </a:r>
                      <a:r>
                        <a:rPr lang="nl-NL" sz="2400" dirty="0" err="1" smtClean="0">
                          <a:latin typeface="Times New Roman"/>
                          <a:ea typeface="PMingLiU"/>
                          <a:cs typeface="Arial"/>
                        </a:rPr>
                        <a:t>excited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nl-NL" sz="140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35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 dirty="0" smtClean="0">
                          <a:latin typeface="Times New Roman"/>
                          <a:ea typeface="PMingLiU"/>
                          <a:cs typeface="Arial"/>
                        </a:rPr>
                        <a:t>I have </a:t>
                      </a:r>
                      <a:r>
                        <a:rPr lang="nl-NL" sz="2400" dirty="0" err="1" smtClean="0">
                          <a:latin typeface="Times New Roman"/>
                          <a:ea typeface="PMingLiU"/>
                          <a:cs typeface="Arial"/>
                        </a:rPr>
                        <a:t>learned</a:t>
                      </a:r>
                      <a:r>
                        <a:rPr lang="nl-NL" sz="2400" dirty="0" smtClean="0">
                          <a:latin typeface="Times New Roman"/>
                          <a:ea typeface="PMingLiU"/>
                          <a:cs typeface="Arial"/>
                        </a:rPr>
                        <a:t> </a:t>
                      </a:r>
                      <a:r>
                        <a:rPr lang="nl-NL" sz="2400" dirty="0" err="1" smtClean="0">
                          <a:latin typeface="Times New Roman"/>
                          <a:ea typeface="PMingLiU"/>
                          <a:cs typeface="Arial"/>
                        </a:rPr>
                        <a:t>less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nl-NL" sz="140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35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 dirty="0" smtClean="0">
                          <a:latin typeface="Times New Roman"/>
                          <a:ea typeface="PMingLiU"/>
                          <a:cs typeface="Arial"/>
                        </a:rPr>
                        <a:t>I have </a:t>
                      </a:r>
                      <a:r>
                        <a:rPr lang="nl-NL" sz="2400" dirty="0" err="1" smtClean="0">
                          <a:latin typeface="Times New Roman"/>
                          <a:ea typeface="PMingLiU"/>
                          <a:cs typeface="Arial"/>
                        </a:rPr>
                        <a:t>learned</a:t>
                      </a:r>
                      <a:r>
                        <a:rPr lang="nl-NL" sz="2400" dirty="0" smtClean="0">
                          <a:latin typeface="Times New Roman"/>
                          <a:ea typeface="PMingLiU"/>
                          <a:cs typeface="Arial"/>
                        </a:rPr>
                        <a:t> more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nl-NL" sz="140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35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 dirty="0" err="1" smtClean="0">
                          <a:latin typeface="Times New Roman"/>
                          <a:ea typeface="PMingLiU"/>
                          <a:cs typeface="Arial"/>
                        </a:rPr>
                        <a:t>It</a:t>
                      </a:r>
                      <a:r>
                        <a:rPr lang="nl-NL" sz="2400" dirty="0" smtClean="0">
                          <a:latin typeface="Times New Roman"/>
                          <a:ea typeface="PMingLiU"/>
                          <a:cs typeface="Arial"/>
                        </a:rPr>
                        <a:t> made me more </a:t>
                      </a:r>
                      <a:r>
                        <a:rPr lang="nl-NL" sz="2400" dirty="0" err="1" smtClean="0">
                          <a:latin typeface="Times New Roman"/>
                          <a:ea typeface="PMingLiU"/>
                          <a:cs typeface="Arial"/>
                        </a:rPr>
                        <a:t>uncomfortable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nl-NL" sz="140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35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 dirty="0" err="1" smtClean="0">
                          <a:latin typeface="Times New Roman"/>
                          <a:ea typeface="PMingLiU"/>
                          <a:cs typeface="Arial"/>
                        </a:rPr>
                        <a:t>It</a:t>
                      </a:r>
                      <a:r>
                        <a:rPr lang="nl-NL" sz="2400" dirty="0" smtClean="0">
                          <a:latin typeface="Times New Roman"/>
                          <a:ea typeface="PMingLiU"/>
                          <a:cs typeface="Arial"/>
                        </a:rPr>
                        <a:t> gave me more </a:t>
                      </a:r>
                      <a:r>
                        <a:rPr lang="nl-NL" sz="2400" dirty="0" err="1" smtClean="0">
                          <a:latin typeface="Times New Roman"/>
                          <a:ea typeface="PMingLiU"/>
                          <a:cs typeface="Arial"/>
                        </a:rPr>
                        <a:t>confidence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nl-NL" sz="140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35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 dirty="0" smtClean="0">
                          <a:latin typeface="Times New Roman"/>
                          <a:ea typeface="PMingLiU"/>
                          <a:cs typeface="Arial"/>
                        </a:rPr>
                        <a:t>I </a:t>
                      </a:r>
                      <a:r>
                        <a:rPr lang="nl-NL" sz="2400" dirty="0" err="1" smtClean="0">
                          <a:latin typeface="Times New Roman"/>
                          <a:ea typeface="PMingLiU"/>
                          <a:cs typeface="Arial"/>
                        </a:rPr>
                        <a:t>learned</a:t>
                      </a:r>
                      <a:r>
                        <a:rPr lang="nl-NL" sz="2400" dirty="0" smtClean="0">
                          <a:latin typeface="Times New Roman"/>
                          <a:ea typeface="PMingLiU"/>
                          <a:cs typeface="Arial"/>
                        </a:rPr>
                        <a:t> </a:t>
                      </a:r>
                      <a:r>
                        <a:rPr lang="nl-NL" sz="2400" dirty="0" err="1" smtClean="0">
                          <a:latin typeface="Times New Roman"/>
                          <a:ea typeface="PMingLiU"/>
                          <a:cs typeface="Arial"/>
                        </a:rPr>
                        <a:t>faster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nl-NL" sz="140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35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 dirty="0" smtClean="0">
                          <a:latin typeface="Times New Roman"/>
                          <a:ea typeface="PMingLiU"/>
                          <a:cs typeface="Arial"/>
                        </a:rPr>
                        <a:t>I </a:t>
                      </a:r>
                      <a:r>
                        <a:rPr lang="nl-NL" sz="2400" dirty="0" err="1" smtClean="0">
                          <a:latin typeface="Times New Roman"/>
                          <a:ea typeface="PMingLiU"/>
                          <a:cs typeface="Arial"/>
                        </a:rPr>
                        <a:t>learned</a:t>
                      </a:r>
                      <a:r>
                        <a:rPr lang="nl-NL" sz="2400" dirty="0" smtClean="0">
                          <a:latin typeface="Times New Roman"/>
                          <a:ea typeface="PMingLiU"/>
                          <a:cs typeface="Arial"/>
                        </a:rPr>
                        <a:t> </a:t>
                      </a:r>
                      <a:r>
                        <a:rPr lang="nl-NL" sz="2400" dirty="0" err="1" smtClean="0">
                          <a:latin typeface="Times New Roman"/>
                          <a:ea typeface="PMingLiU"/>
                          <a:cs typeface="Arial"/>
                        </a:rPr>
                        <a:t>slower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nl-NL" sz="140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35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 dirty="0" smtClean="0">
                          <a:latin typeface="Times New Roman"/>
                          <a:ea typeface="PMingLiU"/>
                          <a:cs typeface="Arial"/>
                        </a:rPr>
                        <a:t>It</a:t>
                      </a:r>
                      <a:r>
                        <a:rPr lang="nl-NL" sz="2400" baseline="0" dirty="0" smtClean="0">
                          <a:latin typeface="Times New Roman"/>
                          <a:ea typeface="PMingLiU"/>
                          <a:cs typeface="Arial"/>
                        </a:rPr>
                        <a:t>’s all the </a:t>
                      </a:r>
                      <a:r>
                        <a:rPr lang="nl-NL" sz="2400" baseline="0" dirty="0" err="1" smtClean="0">
                          <a:latin typeface="Times New Roman"/>
                          <a:ea typeface="PMingLiU"/>
                          <a:cs typeface="Arial"/>
                        </a:rPr>
                        <a:t>same</a:t>
                      </a:r>
                      <a:r>
                        <a:rPr lang="nl-NL" sz="2400" baseline="0" dirty="0" smtClean="0">
                          <a:latin typeface="Times New Roman"/>
                          <a:ea typeface="PMingLiU"/>
                          <a:cs typeface="Arial"/>
                        </a:rPr>
                        <a:t> to me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nl-NL" sz="1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 err="1" smtClean="0"/>
              <a:t>Results</a:t>
            </a:r>
            <a:r>
              <a:rPr lang="nl-NL" sz="3600" dirty="0" smtClean="0"/>
              <a:t>: test data</a:t>
            </a:r>
            <a:endParaRPr lang="nl-NL" sz="3600" dirty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/>
        </p:nvGraphicFramePr>
        <p:xfrm>
          <a:off x="467545" y="1988840"/>
          <a:ext cx="8064898" cy="40233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70229"/>
                <a:gridCol w="1998223"/>
                <a:gridCol w="1998223"/>
                <a:gridCol w="1998223"/>
              </a:tblGrid>
              <a:tr h="97930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 dirty="0" smtClean="0"/>
                        <a:t>Test</a:t>
                      </a:r>
                      <a:r>
                        <a:rPr lang="nl-NL" sz="2400" baseline="0" dirty="0" smtClean="0"/>
                        <a:t> </a:t>
                      </a:r>
                      <a:r>
                        <a:rPr lang="nl-NL" sz="2400" dirty="0" err="1" smtClean="0"/>
                        <a:t>condition</a:t>
                      </a:r>
                      <a:r>
                        <a:rPr lang="nl-NL" sz="2400" dirty="0" smtClean="0"/>
                        <a:t> </a:t>
                      </a:r>
                      <a:r>
                        <a:rPr lang="nl-NL" sz="2400" dirty="0"/>
                        <a:t>→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nl-NL" sz="2400" dirty="0" smtClean="0"/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 dirty="0" smtClean="0"/>
                        <a:t>test </a:t>
                      </a:r>
                      <a:r>
                        <a:rPr lang="nl-NL" sz="2400" dirty="0"/>
                        <a:t>↓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 dirty="0" err="1"/>
                        <a:t>paired-associate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 dirty="0" smtClean="0"/>
                        <a:t>multiple </a:t>
                      </a:r>
                      <a:r>
                        <a:rPr lang="nl-NL" sz="2400" dirty="0" err="1" smtClean="0"/>
                        <a:t>choice</a:t>
                      </a:r>
                      <a:r>
                        <a:rPr lang="nl-NL" sz="2400" dirty="0" smtClean="0"/>
                        <a:t> </a:t>
                      </a:r>
                      <a:r>
                        <a:rPr lang="nl-NL" sz="2400" dirty="0" err="1" smtClean="0"/>
                        <a:t>glosses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 dirty="0" err="1"/>
                        <a:t>paired-associate</a:t>
                      </a:r>
                      <a:r>
                        <a:rPr lang="nl-NL" sz="2400" dirty="0"/>
                        <a:t> </a:t>
                      </a:r>
                      <a:r>
                        <a:rPr lang="nl-NL" sz="2400" dirty="0" smtClean="0"/>
                        <a:t>+ multiple </a:t>
                      </a:r>
                      <a:r>
                        <a:rPr lang="nl-NL" sz="2400" dirty="0" err="1" smtClean="0"/>
                        <a:t>choice</a:t>
                      </a:r>
                      <a:r>
                        <a:rPr lang="nl-NL" sz="2400" dirty="0" smtClean="0"/>
                        <a:t> </a:t>
                      </a:r>
                      <a:r>
                        <a:rPr lang="nl-NL" sz="2400" dirty="0" err="1" smtClean="0"/>
                        <a:t>glosses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8965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/>
                        <a:t>immediate post-test</a:t>
                      </a:r>
                      <a:endParaRPr lang="nl-NL" sz="240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 b="1" dirty="0" err="1" smtClean="0">
                          <a:solidFill>
                            <a:schemeClr val="accent1"/>
                          </a:solidFill>
                        </a:rPr>
                        <a:t>mean</a:t>
                      </a:r>
                      <a:r>
                        <a:rPr lang="nl-NL" sz="2400" b="1" dirty="0" smtClean="0">
                          <a:solidFill>
                            <a:schemeClr val="accent1"/>
                          </a:solidFill>
                        </a:rPr>
                        <a:t>: 19,40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 b="1" dirty="0" err="1" smtClean="0">
                          <a:solidFill>
                            <a:schemeClr val="accent1"/>
                          </a:solidFill>
                        </a:rPr>
                        <a:t>s.d</a:t>
                      </a:r>
                      <a:r>
                        <a:rPr lang="nl-NL" sz="2400" b="1" dirty="0" smtClean="0">
                          <a:solidFill>
                            <a:schemeClr val="accent1"/>
                          </a:solidFill>
                        </a:rPr>
                        <a:t>. :1,73</a:t>
                      </a:r>
                      <a:endParaRPr lang="nl-NL" sz="2400" b="1" dirty="0">
                        <a:solidFill>
                          <a:schemeClr val="accent1"/>
                        </a:solidFill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 dirty="0" err="1" smtClean="0"/>
                        <a:t>mean</a:t>
                      </a:r>
                      <a:r>
                        <a:rPr lang="nl-NL" sz="2400" dirty="0" smtClean="0"/>
                        <a:t>:</a:t>
                      </a:r>
                      <a:r>
                        <a:rPr lang="nl-NL" sz="2400" baseline="0" dirty="0" smtClean="0"/>
                        <a:t> </a:t>
                      </a:r>
                      <a:r>
                        <a:rPr lang="nl-NL" sz="2400" dirty="0" smtClean="0"/>
                        <a:t>16,11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 dirty="0" err="1" smtClean="0"/>
                        <a:t>s.d</a:t>
                      </a:r>
                      <a:r>
                        <a:rPr lang="nl-NL" sz="2400" dirty="0" smtClean="0"/>
                        <a:t>.: 3,30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 dirty="0" err="1" smtClean="0"/>
                        <a:t>mean</a:t>
                      </a:r>
                      <a:r>
                        <a:rPr lang="nl-NL" sz="2400" dirty="0" smtClean="0"/>
                        <a:t>: 17,74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 dirty="0" err="1" smtClean="0"/>
                        <a:t>s.d</a:t>
                      </a:r>
                      <a:r>
                        <a:rPr lang="nl-NL" sz="2400" dirty="0" smtClean="0"/>
                        <a:t>.: 3,00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8965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/>
                        <a:t>delayed post-test</a:t>
                      </a:r>
                      <a:endParaRPr lang="nl-NL" sz="240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 b="1" dirty="0" err="1" smtClean="0">
                          <a:solidFill>
                            <a:schemeClr val="accent1"/>
                          </a:solidFill>
                        </a:rPr>
                        <a:t>mean</a:t>
                      </a:r>
                      <a:r>
                        <a:rPr lang="nl-NL" sz="2400" b="1" dirty="0" smtClean="0">
                          <a:solidFill>
                            <a:schemeClr val="accent1"/>
                          </a:solidFill>
                        </a:rPr>
                        <a:t>: 14,12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 b="1" dirty="0" err="1" smtClean="0">
                          <a:solidFill>
                            <a:schemeClr val="accent1"/>
                          </a:solidFill>
                        </a:rPr>
                        <a:t>s.d</a:t>
                      </a:r>
                      <a:r>
                        <a:rPr lang="nl-NL" sz="2400" b="1" dirty="0" smtClean="0">
                          <a:solidFill>
                            <a:schemeClr val="accent1"/>
                          </a:solidFill>
                        </a:rPr>
                        <a:t>.: 3,89 </a:t>
                      </a:r>
                      <a:endParaRPr lang="nl-NL" sz="2400" b="1" dirty="0">
                        <a:solidFill>
                          <a:schemeClr val="accent1"/>
                        </a:solidFill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 dirty="0" err="1" smtClean="0"/>
                        <a:t>mean</a:t>
                      </a:r>
                      <a:r>
                        <a:rPr lang="nl-NL" sz="2400" dirty="0" smtClean="0"/>
                        <a:t>: 11,69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 dirty="0" err="1" smtClean="0"/>
                        <a:t>s.d</a:t>
                      </a:r>
                      <a:r>
                        <a:rPr lang="nl-NL" sz="2400" dirty="0" smtClean="0"/>
                        <a:t>.: 3,37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 dirty="0" err="1" smtClean="0"/>
                        <a:t>mean</a:t>
                      </a:r>
                      <a:r>
                        <a:rPr lang="nl-NL" sz="2400" dirty="0" smtClean="0"/>
                        <a:t>: 11,00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 dirty="0" err="1" smtClean="0"/>
                        <a:t>s.d</a:t>
                      </a:r>
                      <a:r>
                        <a:rPr lang="nl-NL" sz="2400" dirty="0" smtClean="0"/>
                        <a:t>.: 3,74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8965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/>
                        <a:t>vocabulary loss</a:t>
                      </a:r>
                      <a:endParaRPr lang="nl-NL" sz="240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 dirty="0" err="1" smtClean="0"/>
                        <a:t>mean</a:t>
                      </a:r>
                      <a:r>
                        <a:rPr lang="nl-NL" sz="2400" dirty="0" smtClean="0"/>
                        <a:t>:</a:t>
                      </a:r>
                      <a:r>
                        <a:rPr lang="nl-NL" sz="2400" baseline="0" dirty="0" smtClean="0"/>
                        <a:t> </a:t>
                      </a:r>
                      <a:r>
                        <a:rPr lang="nl-NL" sz="2400" dirty="0" smtClean="0"/>
                        <a:t>5,28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 dirty="0" err="1" smtClean="0"/>
                        <a:t>s.d</a:t>
                      </a:r>
                      <a:r>
                        <a:rPr lang="nl-NL" sz="2400" dirty="0" smtClean="0"/>
                        <a:t>.: 3,17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 b="1" dirty="0" err="1" smtClean="0">
                          <a:solidFill>
                            <a:schemeClr val="accent1"/>
                          </a:solidFill>
                        </a:rPr>
                        <a:t>mean</a:t>
                      </a:r>
                      <a:r>
                        <a:rPr lang="nl-NL" sz="2400" b="1" dirty="0" smtClean="0">
                          <a:solidFill>
                            <a:schemeClr val="accent1"/>
                          </a:solidFill>
                        </a:rPr>
                        <a:t>: 4,42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 b="1" dirty="0" err="1" smtClean="0">
                          <a:solidFill>
                            <a:schemeClr val="accent1"/>
                          </a:solidFill>
                        </a:rPr>
                        <a:t>s.d</a:t>
                      </a:r>
                      <a:r>
                        <a:rPr lang="nl-NL" sz="2400" b="1" dirty="0" smtClean="0">
                          <a:solidFill>
                            <a:schemeClr val="accent1"/>
                          </a:solidFill>
                        </a:rPr>
                        <a:t>.: 2,52</a:t>
                      </a:r>
                      <a:endParaRPr lang="nl-NL" sz="2400" b="1" dirty="0">
                        <a:solidFill>
                          <a:schemeClr val="accent1"/>
                        </a:solidFill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 dirty="0" err="1" smtClean="0"/>
                        <a:t>mean</a:t>
                      </a:r>
                      <a:r>
                        <a:rPr lang="nl-NL" sz="2400" dirty="0" smtClean="0"/>
                        <a:t>: 6,73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 dirty="0" err="1" smtClean="0"/>
                        <a:t>s.d</a:t>
                      </a:r>
                      <a:r>
                        <a:rPr lang="nl-NL" sz="2400" dirty="0" smtClean="0"/>
                        <a:t>.:</a:t>
                      </a:r>
                      <a:r>
                        <a:rPr lang="nl-NL" sz="2400" baseline="0" dirty="0" smtClean="0"/>
                        <a:t> 3,24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1" y="130019"/>
            <a:ext cx="7981366" cy="63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 err="1" smtClean="0"/>
              <a:t>Results</a:t>
            </a:r>
            <a:r>
              <a:rPr lang="nl-NL" sz="3600" dirty="0" smtClean="0"/>
              <a:t>: </a:t>
            </a:r>
            <a:r>
              <a:rPr lang="nl-NL" sz="3600" dirty="0" err="1" smtClean="0"/>
              <a:t>learning</a:t>
            </a:r>
            <a:r>
              <a:rPr lang="nl-NL" sz="3600" dirty="0" smtClean="0"/>
              <a:t> </a:t>
            </a:r>
            <a:r>
              <a:rPr lang="nl-NL" sz="3600" dirty="0" err="1" smtClean="0"/>
              <a:t>preference</a:t>
            </a:r>
            <a:endParaRPr lang="nl-NL" sz="3600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/>
        </p:nvGraphicFramePr>
        <p:xfrm>
          <a:off x="467543" y="1268760"/>
          <a:ext cx="8280921" cy="5455758"/>
        </p:xfrm>
        <a:graphic>
          <a:graphicData uri="http://schemas.openxmlformats.org/drawingml/2006/table">
            <a:tbl>
              <a:tblPr/>
              <a:tblGrid>
                <a:gridCol w="5404709"/>
                <a:gridCol w="1389961"/>
                <a:gridCol w="1486251"/>
              </a:tblGrid>
              <a:tr h="7008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 dirty="0" err="1" smtClean="0">
                          <a:latin typeface="Times New Roman"/>
                          <a:ea typeface="PMingLiU"/>
                          <a:cs typeface="Arial"/>
                        </a:rPr>
                        <a:t>Condition</a:t>
                      </a:r>
                      <a:r>
                        <a:rPr lang="nl-NL" sz="2400" dirty="0" smtClean="0">
                          <a:latin typeface="Times New Roman"/>
                          <a:ea typeface="PMingLiU"/>
                          <a:cs typeface="Arial"/>
                        </a:rPr>
                        <a:t>: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 dirty="0" smtClean="0">
                          <a:latin typeface="Times New Roman"/>
                          <a:ea typeface="PMingLiU"/>
                          <a:cs typeface="Arial"/>
                        </a:rPr>
                        <a:t>MC </a:t>
                      </a:r>
                      <a:r>
                        <a:rPr lang="nl-NL" sz="2400" dirty="0" err="1" smtClean="0">
                          <a:latin typeface="Times New Roman"/>
                          <a:ea typeface="PMingLiU"/>
                          <a:cs typeface="Arial"/>
                        </a:rPr>
                        <a:t>only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 dirty="0" smtClean="0">
                          <a:latin typeface="Times New Roman"/>
                          <a:ea typeface="PMingLiU"/>
                          <a:cs typeface="Arial"/>
                        </a:rPr>
                        <a:t>MC + PA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43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 dirty="0" err="1" smtClean="0">
                          <a:latin typeface="Times New Roman"/>
                          <a:ea typeface="PMingLiU"/>
                          <a:cs typeface="Arial"/>
                        </a:rPr>
                        <a:t>Nicer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 dirty="0">
                          <a:solidFill>
                            <a:schemeClr val="accent2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PMingLiU"/>
                          <a:cs typeface="Arial"/>
                        </a:rPr>
                        <a:t>17</a:t>
                      </a:r>
                      <a:endParaRPr lang="nl-NL" sz="2400" dirty="0">
                        <a:solidFill>
                          <a:schemeClr val="accent2"/>
                        </a:solidFill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 dirty="0">
                          <a:solidFill>
                            <a:schemeClr val="accent2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PMingLiU"/>
                          <a:cs typeface="Arial"/>
                        </a:rPr>
                        <a:t>21</a:t>
                      </a:r>
                      <a:endParaRPr lang="nl-NL" sz="2400" dirty="0">
                        <a:solidFill>
                          <a:schemeClr val="accent2"/>
                        </a:solidFill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43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 dirty="0" err="1" smtClean="0">
                          <a:latin typeface="Times New Roman"/>
                          <a:ea typeface="PMingLiU"/>
                          <a:cs typeface="Arial"/>
                        </a:rPr>
                        <a:t>Less</a:t>
                      </a:r>
                      <a:r>
                        <a:rPr lang="nl-NL" sz="2400" dirty="0" smtClean="0">
                          <a:latin typeface="Times New Roman"/>
                          <a:ea typeface="PMingLiU"/>
                          <a:cs typeface="Arial"/>
                        </a:rPr>
                        <a:t> </a:t>
                      </a:r>
                      <a:r>
                        <a:rPr lang="nl-NL" sz="2400" dirty="0" err="1" smtClean="0">
                          <a:latin typeface="Times New Roman"/>
                          <a:ea typeface="PMingLiU"/>
                          <a:cs typeface="Arial"/>
                        </a:rPr>
                        <a:t>nice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>
                          <a:latin typeface="Times New Roman"/>
                          <a:ea typeface="PMingLiU"/>
                          <a:cs typeface="Arial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>
                          <a:latin typeface="Times New Roman"/>
                          <a:ea typeface="PMingLiU"/>
                          <a:cs typeface="Arial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43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 dirty="0" smtClean="0">
                          <a:latin typeface="Times New Roman"/>
                          <a:ea typeface="PMingLiU"/>
                          <a:cs typeface="Arial"/>
                        </a:rPr>
                        <a:t>More</a:t>
                      </a:r>
                      <a:r>
                        <a:rPr lang="nl-NL" sz="2400" baseline="0" dirty="0" smtClean="0">
                          <a:latin typeface="Times New Roman"/>
                          <a:ea typeface="PMingLiU"/>
                          <a:cs typeface="Arial"/>
                        </a:rPr>
                        <a:t> </a:t>
                      </a:r>
                      <a:r>
                        <a:rPr lang="nl-NL" sz="2400" baseline="0" dirty="0" err="1" smtClean="0">
                          <a:latin typeface="Times New Roman"/>
                          <a:ea typeface="PMingLiU"/>
                          <a:cs typeface="Arial"/>
                        </a:rPr>
                        <a:t>difficult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>
                          <a:latin typeface="Times New Roman"/>
                          <a:ea typeface="PMingLiU"/>
                          <a:cs typeface="Arial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>
                          <a:latin typeface="Times New Roman"/>
                          <a:ea typeface="PMingLiU"/>
                          <a:cs typeface="Arial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43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 dirty="0" err="1" smtClean="0">
                          <a:latin typeface="Times New Roman"/>
                          <a:ea typeface="PMingLiU"/>
                          <a:cs typeface="Arial"/>
                        </a:rPr>
                        <a:t>Easier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 dirty="0">
                          <a:solidFill>
                            <a:schemeClr val="accent2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PMingLiU"/>
                          <a:cs typeface="Arial"/>
                        </a:rPr>
                        <a:t>23</a:t>
                      </a:r>
                      <a:endParaRPr lang="nl-NL" sz="2400" dirty="0">
                        <a:solidFill>
                          <a:schemeClr val="accent2"/>
                        </a:solidFill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 dirty="0">
                          <a:solidFill>
                            <a:schemeClr val="accent2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PMingLiU"/>
                          <a:cs typeface="Arial"/>
                        </a:rPr>
                        <a:t>19</a:t>
                      </a:r>
                      <a:endParaRPr lang="nl-NL" sz="2400" dirty="0">
                        <a:solidFill>
                          <a:schemeClr val="accent2"/>
                        </a:solidFill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43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 dirty="0" smtClean="0">
                          <a:latin typeface="Times New Roman"/>
                          <a:ea typeface="PMingLiU"/>
                          <a:cs typeface="Arial"/>
                        </a:rPr>
                        <a:t>More boring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>
                          <a:latin typeface="Times New Roman"/>
                          <a:ea typeface="PMingLiU"/>
                          <a:cs typeface="Arial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>
                          <a:latin typeface="Times New Roman"/>
                          <a:ea typeface="PMingLiU"/>
                          <a:cs typeface="Arial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43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 dirty="0" smtClean="0">
                          <a:latin typeface="Times New Roman"/>
                          <a:ea typeface="PMingLiU"/>
                          <a:cs typeface="Arial"/>
                        </a:rPr>
                        <a:t>More </a:t>
                      </a:r>
                      <a:r>
                        <a:rPr lang="nl-NL" sz="2400" dirty="0" err="1" smtClean="0">
                          <a:latin typeface="Times New Roman"/>
                          <a:ea typeface="PMingLiU"/>
                          <a:cs typeface="Arial"/>
                        </a:rPr>
                        <a:t>exciting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>
                          <a:latin typeface="Times New Roman"/>
                          <a:ea typeface="PMingLiU"/>
                          <a:cs typeface="Arial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>
                          <a:latin typeface="Times New Roman"/>
                          <a:ea typeface="PMingLiU"/>
                          <a:cs typeface="Arial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43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 dirty="0" err="1" smtClean="0">
                          <a:latin typeface="Times New Roman"/>
                          <a:ea typeface="PMingLiU"/>
                          <a:cs typeface="Arial"/>
                        </a:rPr>
                        <a:t>Learned</a:t>
                      </a:r>
                      <a:r>
                        <a:rPr lang="nl-NL" sz="2400" dirty="0" smtClean="0">
                          <a:latin typeface="Times New Roman"/>
                          <a:ea typeface="PMingLiU"/>
                          <a:cs typeface="Arial"/>
                        </a:rPr>
                        <a:t> </a:t>
                      </a:r>
                      <a:r>
                        <a:rPr lang="nl-NL" sz="2400" dirty="0" err="1" smtClean="0">
                          <a:latin typeface="Times New Roman"/>
                          <a:ea typeface="PMingLiU"/>
                          <a:cs typeface="Arial"/>
                        </a:rPr>
                        <a:t>less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>
                          <a:latin typeface="Times New Roman"/>
                          <a:ea typeface="PMingLiU"/>
                          <a:cs typeface="Arial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>
                          <a:latin typeface="Times New Roman"/>
                          <a:ea typeface="PMingLiU"/>
                          <a:cs typeface="Arial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43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 dirty="0" err="1" smtClean="0">
                          <a:latin typeface="Times New Roman"/>
                          <a:ea typeface="PMingLiU"/>
                          <a:cs typeface="Arial"/>
                        </a:rPr>
                        <a:t>Learned</a:t>
                      </a:r>
                      <a:r>
                        <a:rPr lang="nl-NL" sz="2400" dirty="0" smtClean="0">
                          <a:latin typeface="Times New Roman"/>
                          <a:ea typeface="PMingLiU"/>
                          <a:cs typeface="Arial"/>
                        </a:rPr>
                        <a:t> more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 dirty="0">
                          <a:solidFill>
                            <a:schemeClr val="accent2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PMingLiU"/>
                          <a:cs typeface="Arial"/>
                        </a:rPr>
                        <a:t>16</a:t>
                      </a:r>
                      <a:endParaRPr lang="nl-NL" sz="2400" dirty="0">
                        <a:solidFill>
                          <a:schemeClr val="accent2"/>
                        </a:solidFill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 dirty="0">
                          <a:solidFill>
                            <a:schemeClr val="accent2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PMingLiU"/>
                          <a:cs typeface="Arial"/>
                        </a:rPr>
                        <a:t>17</a:t>
                      </a:r>
                      <a:endParaRPr lang="nl-NL" sz="2400" dirty="0">
                        <a:solidFill>
                          <a:schemeClr val="accent2"/>
                        </a:solidFill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43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 dirty="0" err="1" smtClean="0">
                          <a:latin typeface="Times New Roman"/>
                          <a:ea typeface="PMingLiU"/>
                          <a:cs typeface="Arial"/>
                        </a:rPr>
                        <a:t>Less</a:t>
                      </a:r>
                      <a:r>
                        <a:rPr lang="nl-NL" sz="2400" baseline="0" dirty="0" smtClean="0">
                          <a:latin typeface="Times New Roman"/>
                          <a:ea typeface="PMingLiU"/>
                          <a:cs typeface="Arial"/>
                        </a:rPr>
                        <a:t> </a:t>
                      </a:r>
                      <a:r>
                        <a:rPr lang="nl-NL" sz="2400" baseline="0" dirty="0" err="1" smtClean="0">
                          <a:latin typeface="Times New Roman"/>
                          <a:ea typeface="PMingLiU"/>
                          <a:cs typeface="Arial"/>
                        </a:rPr>
                        <a:t>confident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 dirty="0">
                          <a:latin typeface="Times New Roman"/>
                          <a:ea typeface="PMingLiU"/>
                          <a:cs typeface="Arial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>
                          <a:latin typeface="Times New Roman"/>
                          <a:ea typeface="PMingLiU"/>
                          <a:cs typeface="Arial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43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 dirty="0" smtClean="0">
                          <a:latin typeface="Times New Roman"/>
                          <a:ea typeface="PMingLiU"/>
                          <a:cs typeface="Arial"/>
                        </a:rPr>
                        <a:t>More </a:t>
                      </a:r>
                      <a:r>
                        <a:rPr lang="nl-NL" sz="2400" dirty="0" err="1" smtClean="0">
                          <a:latin typeface="Times New Roman"/>
                          <a:ea typeface="PMingLiU"/>
                          <a:cs typeface="Arial"/>
                        </a:rPr>
                        <a:t>confident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 dirty="0">
                          <a:latin typeface="Times New Roman"/>
                          <a:ea typeface="PMingLiU"/>
                          <a:cs typeface="Arial"/>
                        </a:rPr>
                        <a:t>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 dirty="0">
                          <a:latin typeface="Times New Roman"/>
                          <a:ea typeface="PMingLiU"/>
                          <a:cs typeface="Arial"/>
                        </a:rPr>
                        <a:t>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43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 dirty="0" err="1" smtClean="0">
                          <a:latin typeface="Times New Roman"/>
                          <a:ea typeface="PMingLiU"/>
                          <a:cs typeface="Arial"/>
                        </a:rPr>
                        <a:t>Learned</a:t>
                      </a:r>
                      <a:r>
                        <a:rPr lang="nl-NL" sz="2400" dirty="0" smtClean="0">
                          <a:latin typeface="Times New Roman"/>
                          <a:ea typeface="PMingLiU"/>
                          <a:cs typeface="Arial"/>
                        </a:rPr>
                        <a:t> </a:t>
                      </a:r>
                      <a:r>
                        <a:rPr lang="nl-NL" sz="2400" dirty="0" err="1" smtClean="0">
                          <a:latin typeface="Times New Roman"/>
                          <a:ea typeface="PMingLiU"/>
                          <a:cs typeface="Arial"/>
                        </a:rPr>
                        <a:t>faster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 dirty="0">
                          <a:solidFill>
                            <a:schemeClr val="accent2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PMingLiU"/>
                          <a:cs typeface="Arial"/>
                        </a:rPr>
                        <a:t>18</a:t>
                      </a:r>
                      <a:endParaRPr lang="nl-NL" sz="2400" dirty="0">
                        <a:solidFill>
                          <a:schemeClr val="accent2"/>
                        </a:solidFill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 dirty="0">
                          <a:solidFill>
                            <a:schemeClr val="accent2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PMingLiU"/>
                          <a:cs typeface="Arial"/>
                        </a:rPr>
                        <a:t>23</a:t>
                      </a:r>
                      <a:endParaRPr lang="nl-NL" sz="2400" dirty="0">
                        <a:solidFill>
                          <a:schemeClr val="accent2"/>
                        </a:solidFill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43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 dirty="0" err="1" smtClean="0">
                          <a:latin typeface="Times New Roman"/>
                          <a:ea typeface="PMingLiU"/>
                          <a:cs typeface="Arial"/>
                        </a:rPr>
                        <a:t>Learned</a:t>
                      </a:r>
                      <a:r>
                        <a:rPr lang="nl-NL" sz="2400" dirty="0" smtClean="0">
                          <a:latin typeface="Times New Roman"/>
                          <a:ea typeface="PMingLiU"/>
                          <a:cs typeface="Arial"/>
                        </a:rPr>
                        <a:t> </a:t>
                      </a:r>
                      <a:r>
                        <a:rPr lang="nl-NL" sz="2400" dirty="0" err="1" smtClean="0">
                          <a:latin typeface="Times New Roman"/>
                          <a:ea typeface="PMingLiU"/>
                          <a:cs typeface="Arial"/>
                        </a:rPr>
                        <a:t>slowlier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>
                          <a:latin typeface="Times New Roman"/>
                          <a:ea typeface="PMingLiU"/>
                          <a:cs typeface="Arial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 dirty="0">
                          <a:latin typeface="Times New Roman"/>
                          <a:ea typeface="PMingLiU"/>
                          <a:cs typeface="Arial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43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 dirty="0" smtClean="0">
                          <a:latin typeface="Times New Roman"/>
                          <a:ea typeface="PMingLiU"/>
                          <a:cs typeface="Arial"/>
                        </a:rPr>
                        <a:t>I </a:t>
                      </a:r>
                      <a:r>
                        <a:rPr lang="nl-NL" sz="2400" dirty="0" err="1" smtClean="0">
                          <a:latin typeface="Times New Roman"/>
                          <a:ea typeface="PMingLiU"/>
                          <a:cs typeface="Arial"/>
                        </a:rPr>
                        <a:t>don’t</a:t>
                      </a:r>
                      <a:r>
                        <a:rPr lang="nl-NL" sz="2400" dirty="0" smtClean="0">
                          <a:latin typeface="Times New Roman"/>
                          <a:ea typeface="PMingLiU"/>
                          <a:cs typeface="Arial"/>
                        </a:rPr>
                        <a:t> care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>
                          <a:latin typeface="Times New Roman"/>
                          <a:ea typeface="PMingLiU"/>
                          <a:cs typeface="Arial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nl-NL" sz="2400" dirty="0">
                          <a:latin typeface="Times New Roman"/>
                          <a:ea typeface="PMingLiU"/>
                          <a:cs typeface="Arial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600" dirty="0" smtClean="0"/>
              <a:t>Background of research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err="1" smtClean="0"/>
              <a:t>Importance</a:t>
            </a:r>
            <a:r>
              <a:rPr lang="nl-NL" sz="2400" dirty="0" smtClean="0"/>
              <a:t> of </a:t>
            </a:r>
            <a:r>
              <a:rPr lang="nl-NL" sz="2400" dirty="0" err="1" smtClean="0"/>
              <a:t>knowledge</a:t>
            </a:r>
            <a:r>
              <a:rPr lang="nl-NL" sz="2400" dirty="0" smtClean="0"/>
              <a:t> of </a:t>
            </a:r>
            <a:r>
              <a:rPr lang="nl-NL" sz="2400" dirty="0" err="1" smtClean="0"/>
              <a:t>vocabulary</a:t>
            </a:r>
            <a:r>
              <a:rPr lang="nl-NL" sz="2400" dirty="0" smtClean="0"/>
              <a:t> has been </a:t>
            </a:r>
            <a:r>
              <a:rPr lang="nl-NL" sz="2400" dirty="0" err="1" smtClean="0"/>
              <a:t>shown</a:t>
            </a:r>
            <a:r>
              <a:rPr lang="nl-NL" sz="2400" dirty="0" smtClean="0"/>
              <a:t> in </a:t>
            </a:r>
            <a:r>
              <a:rPr lang="nl-NL" sz="2400" dirty="0" err="1" smtClean="0"/>
              <a:t>many</a:t>
            </a:r>
            <a:r>
              <a:rPr lang="nl-NL" sz="2400" dirty="0" smtClean="0"/>
              <a:t> studies</a:t>
            </a:r>
          </a:p>
          <a:p>
            <a:r>
              <a:rPr lang="nl-NL" sz="2400" dirty="0" err="1" smtClean="0"/>
              <a:t>Many</a:t>
            </a:r>
            <a:r>
              <a:rPr lang="nl-NL" sz="2400" dirty="0" smtClean="0"/>
              <a:t> studies </a:t>
            </a:r>
            <a:r>
              <a:rPr lang="nl-NL" sz="2400" dirty="0" err="1" smtClean="0"/>
              <a:t>on</a:t>
            </a:r>
            <a:r>
              <a:rPr lang="nl-NL" sz="2400" dirty="0" smtClean="0"/>
              <a:t> late </a:t>
            </a:r>
            <a:r>
              <a:rPr lang="nl-NL" sz="2400" dirty="0" err="1" smtClean="0"/>
              <a:t>foreign</a:t>
            </a:r>
            <a:r>
              <a:rPr lang="nl-NL" sz="2400" dirty="0" smtClean="0"/>
              <a:t> </a:t>
            </a:r>
            <a:r>
              <a:rPr lang="nl-NL" sz="2400" dirty="0" err="1" smtClean="0"/>
              <a:t>vocabulary</a:t>
            </a:r>
            <a:r>
              <a:rPr lang="nl-NL" sz="2400" dirty="0" smtClean="0"/>
              <a:t> </a:t>
            </a:r>
            <a:r>
              <a:rPr lang="nl-NL" sz="2400" dirty="0" err="1" smtClean="0"/>
              <a:t>acquisition</a:t>
            </a:r>
            <a:r>
              <a:rPr lang="nl-NL" sz="2400" dirty="0" smtClean="0"/>
              <a:t> of Modern </a:t>
            </a:r>
            <a:r>
              <a:rPr lang="nl-NL" sz="2400" dirty="0" err="1" smtClean="0"/>
              <a:t>languages</a:t>
            </a:r>
            <a:r>
              <a:rPr lang="nl-NL" sz="2400" dirty="0" smtClean="0"/>
              <a:t> </a:t>
            </a:r>
            <a:r>
              <a:rPr lang="nl-NL" sz="2400" dirty="0" err="1" smtClean="0"/>
              <a:t>available</a:t>
            </a:r>
            <a:endParaRPr lang="nl-NL" sz="2400" dirty="0" smtClean="0"/>
          </a:p>
          <a:p>
            <a:r>
              <a:rPr lang="nl-NL" sz="2400" dirty="0" smtClean="0"/>
              <a:t>No </a:t>
            </a:r>
            <a:r>
              <a:rPr lang="nl-NL" sz="2400" dirty="0" err="1" smtClean="0"/>
              <a:t>systematic</a:t>
            </a:r>
            <a:r>
              <a:rPr lang="nl-NL" sz="2400" dirty="0" smtClean="0"/>
              <a:t> research </a:t>
            </a:r>
            <a:r>
              <a:rPr lang="nl-NL" sz="2400" dirty="0" err="1" smtClean="0"/>
              <a:t>with</a:t>
            </a:r>
            <a:r>
              <a:rPr lang="nl-NL" sz="2400" dirty="0" smtClean="0"/>
              <a:t> respect to </a:t>
            </a:r>
            <a:r>
              <a:rPr lang="nl-NL" sz="2400" dirty="0" err="1" smtClean="0"/>
              <a:t>Ancient</a:t>
            </a:r>
            <a:r>
              <a:rPr lang="nl-NL" sz="2400" dirty="0" smtClean="0"/>
              <a:t> </a:t>
            </a:r>
            <a:r>
              <a:rPr lang="nl-NL" sz="2400" dirty="0" err="1" smtClean="0"/>
              <a:t>Greek</a:t>
            </a:r>
            <a:r>
              <a:rPr lang="nl-NL" sz="2400" dirty="0" smtClean="0"/>
              <a:t> (</a:t>
            </a:r>
            <a:r>
              <a:rPr lang="nl-NL" sz="2400" dirty="0" err="1" smtClean="0"/>
              <a:t>only</a:t>
            </a:r>
            <a:r>
              <a:rPr lang="nl-NL" sz="2400" dirty="0" smtClean="0"/>
              <a:t> </a:t>
            </a:r>
            <a:r>
              <a:rPr lang="nl-NL" sz="2400" dirty="0" err="1" smtClean="0"/>
              <a:t>marginal</a:t>
            </a:r>
            <a:r>
              <a:rPr lang="nl-NL" sz="2400" dirty="0" smtClean="0"/>
              <a:t> to </a:t>
            </a:r>
            <a:r>
              <a:rPr lang="nl-NL" sz="2400" dirty="0" err="1" smtClean="0"/>
              <a:t>Latin</a:t>
            </a:r>
            <a:r>
              <a:rPr lang="nl-NL" sz="2400" dirty="0" smtClean="0"/>
              <a:t>)</a:t>
            </a:r>
          </a:p>
          <a:p>
            <a:r>
              <a:rPr lang="nl-NL" sz="2400" dirty="0" err="1" smtClean="0"/>
              <a:t>However</a:t>
            </a:r>
            <a:r>
              <a:rPr lang="nl-NL" sz="2400" dirty="0" smtClean="0"/>
              <a:t>, AG is </a:t>
            </a:r>
            <a:r>
              <a:rPr lang="nl-NL" sz="2400" dirty="0" err="1" smtClean="0"/>
              <a:t>being</a:t>
            </a:r>
            <a:r>
              <a:rPr lang="nl-NL" sz="2400" dirty="0" smtClean="0"/>
              <a:t> </a:t>
            </a:r>
            <a:r>
              <a:rPr lang="nl-NL" sz="2400" dirty="0" err="1" smtClean="0"/>
              <a:t>taught</a:t>
            </a:r>
            <a:r>
              <a:rPr lang="nl-NL" sz="2400" dirty="0" smtClean="0"/>
              <a:t> at </a:t>
            </a:r>
            <a:r>
              <a:rPr lang="nl-NL" sz="2400" dirty="0" err="1" smtClean="0"/>
              <a:t>secondary</a:t>
            </a:r>
            <a:r>
              <a:rPr lang="nl-NL" sz="2400" dirty="0" smtClean="0"/>
              <a:t> schools</a:t>
            </a:r>
          </a:p>
          <a:p>
            <a:r>
              <a:rPr lang="nl-NL" sz="2400" dirty="0" err="1" smtClean="0"/>
              <a:t>Better</a:t>
            </a:r>
            <a:r>
              <a:rPr lang="nl-NL" sz="2400" dirty="0" smtClean="0"/>
              <a:t> </a:t>
            </a:r>
            <a:r>
              <a:rPr lang="nl-NL" sz="2400" dirty="0" err="1" smtClean="0"/>
              <a:t>understanding</a:t>
            </a:r>
            <a:r>
              <a:rPr lang="nl-NL" sz="2400" dirty="0" smtClean="0"/>
              <a:t> of </a:t>
            </a:r>
            <a:r>
              <a:rPr lang="nl-NL" sz="2400" dirty="0" err="1" smtClean="0"/>
              <a:t>language</a:t>
            </a:r>
            <a:r>
              <a:rPr lang="nl-NL" sz="2400" dirty="0" smtClean="0"/>
              <a:t> </a:t>
            </a:r>
            <a:r>
              <a:rPr lang="nl-NL" sz="2400" dirty="0" err="1" smtClean="0"/>
              <a:t>acquisition</a:t>
            </a:r>
            <a:r>
              <a:rPr lang="nl-NL" sz="2400" dirty="0" smtClean="0"/>
              <a:t> </a:t>
            </a:r>
            <a:r>
              <a:rPr lang="nl-NL" sz="2400" dirty="0" err="1" smtClean="0"/>
              <a:t>leads</a:t>
            </a:r>
            <a:r>
              <a:rPr lang="nl-NL" sz="2400" dirty="0" smtClean="0"/>
              <a:t> to </a:t>
            </a:r>
            <a:r>
              <a:rPr lang="nl-NL" sz="2400" dirty="0" err="1" smtClean="0"/>
              <a:t>better</a:t>
            </a:r>
            <a:r>
              <a:rPr lang="nl-NL" sz="2400" dirty="0" smtClean="0"/>
              <a:t> </a:t>
            </a:r>
            <a:r>
              <a:rPr lang="nl-NL" sz="2400" dirty="0" err="1" smtClean="0"/>
              <a:t>language</a:t>
            </a:r>
            <a:r>
              <a:rPr lang="nl-NL" sz="2400" dirty="0" smtClean="0"/>
              <a:t> teaching </a:t>
            </a:r>
            <a:endParaRPr lang="nl-NL" sz="2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 err="1" smtClean="0"/>
              <a:t>Conclusions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In absolute </a:t>
            </a:r>
            <a:r>
              <a:rPr lang="nl-NL" sz="2400" dirty="0" err="1" smtClean="0"/>
              <a:t>sense</a:t>
            </a:r>
            <a:r>
              <a:rPr lang="nl-NL" sz="2400" dirty="0" smtClean="0"/>
              <a:t>, </a:t>
            </a:r>
            <a:r>
              <a:rPr lang="nl-NL" sz="2400" dirty="0" err="1" smtClean="0"/>
              <a:t>paired-associate</a:t>
            </a:r>
            <a:r>
              <a:rPr lang="nl-NL" sz="2400" dirty="0" smtClean="0"/>
              <a:t> </a:t>
            </a:r>
            <a:r>
              <a:rPr lang="nl-NL" sz="2400" dirty="0" err="1" smtClean="0"/>
              <a:t>vocabulary</a:t>
            </a:r>
            <a:r>
              <a:rPr lang="nl-NL" sz="2400" dirty="0" smtClean="0"/>
              <a:t> </a:t>
            </a:r>
            <a:r>
              <a:rPr lang="nl-NL" sz="2400" dirty="0" err="1" smtClean="0"/>
              <a:t>acquisition</a:t>
            </a:r>
            <a:r>
              <a:rPr lang="nl-NL" sz="2400" dirty="0" smtClean="0"/>
              <a:t> shows best </a:t>
            </a:r>
            <a:r>
              <a:rPr lang="nl-NL" sz="2400" dirty="0" err="1" smtClean="0"/>
              <a:t>results</a:t>
            </a:r>
            <a:r>
              <a:rPr lang="nl-NL" sz="2400" dirty="0" smtClean="0"/>
              <a:t> </a:t>
            </a:r>
            <a:r>
              <a:rPr lang="nl-NL" sz="2400" dirty="0" err="1" smtClean="0"/>
              <a:t>for</a:t>
            </a:r>
            <a:r>
              <a:rPr lang="nl-NL" sz="2400" dirty="0" smtClean="0"/>
              <a:t> the </a:t>
            </a:r>
            <a:r>
              <a:rPr lang="nl-NL" sz="2400" dirty="0" err="1" smtClean="0"/>
              <a:t>immediate</a:t>
            </a:r>
            <a:r>
              <a:rPr lang="nl-NL" sz="2400" dirty="0" smtClean="0"/>
              <a:t> </a:t>
            </a:r>
            <a:r>
              <a:rPr lang="nl-NL" sz="2400" dirty="0" err="1" smtClean="0"/>
              <a:t>post-test</a:t>
            </a:r>
            <a:r>
              <a:rPr lang="nl-NL" sz="2400" dirty="0" smtClean="0"/>
              <a:t>, as </a:t>
            </a:r>
            <a:r>
              <a:rPr lang="nl-NL" sz="2400" dirty="0" err="1" smtClean="0"/>
              <a:t>well</a:t>
            </a:r>
            <a:r>
              <a:rPr lang="nl-NL" sz="2400" dirty="0" smtClean="0"/>
              <a:t> as </a:t>
            </a:r>
            <a:r>
              <a:rPr lang="nl-NL" sz="2400" dirty="0" err="1" smtClean="0"/>
              <a:t>for</a:t>
            </a:r>
            <a:r>
              <a:rPr lang="nl-NL" sz="2400" dirty="0" smtClean="0"/>
              <a:t> the </a:t>
            </a:r>
            <a:r>
              <a:rPr lang="nl-NL" sz="2400" dirty="0" err="1" smtClean="0"/>
              <a:t>delayed</a:t>
            </a:r>
            <a:r>
              <a:rPr lang="nl-NL" sz="2400" dirty="0" smtClean="0"/>
              <a:t> </a:t>
            </a:r>
            <a:r>
              <a:rPr lang="nl-NL" sz="2400" dirty="0" err="1" smtClean="0"/>
              <a:t>post-test</a:t>
            </a:r>
            <a:r>
              <a:rPr lang="nl-NL" sz="2400" dirty="0" smtClean="0"/>
              <a:t>.</a:t>
            </a:r>
          </a:p>
          <a:p>
            <a:r>
              <a:rPr lang="nl-NL" sz="2400" dirty="0" err="1" smtClean="0"/>
              <a:t>However</a:t>
            </a:r>
            <a:r>
              <a:rPr lang="nl-NL" sz="2400" dirty="0" smtClean="0"/>
              <a:t>, </a:t>
            </a:r>
            <a:r>
              <a:rPr lang="nl-NL" sz="2400" dirty="0" err="1" smtClean="0"/>
              <a:t>vocabulary</a:t>
            </a:r>
            <a:r>
              <a:rPr lang="nl-NL" sz="2400" dirty="0" smtClean="0"/>
              <a:t> loss is </a:t>
            </a:r>
            <a:r>
              <a:rPr lang="nl-NL" sz="2400" dirty="0" err="1" smtClean="0"/>
              <a:t>reduced</a:t>
            </a:r>
            <a:r>
              <a:rPr lang="nl-NL" sz="2400" dirty="0" smtClean="0"/>
              <a:t> most in the multiple </a:t>
            </a:r>
            <a:r>
              <a:rPr lang="nl-NL" sz="2400" dirty="0" err="1" smtClean="0"/>
              <a:t>choice</a:t>
            </a:r>
            <a:r>
              <a:rPr lang="nl-NL" sz="2400" dirty="0" smtClean="0"/>
              <a:t> test </a:t>
            </a:r>
            <a:r>
              <a:rPr lang="nl-NL" sz="2400" dirty="0" err="1" smtClean="0"/>
              <a:t>condition</a:t>
            </a:r>
            <a:r>
              <a:rPr lang="nl-NL" sz="2400" dirty="0" smtClean="0"/>
              <a:t>.</a:t>
            </a:r>
          </a:p>
          <a:p>
            <a:r>
              <a:rPr lang="nl-NL" sz="2400" dirty="0" err="1" smtClean="0"/>
              <a:t>Students</a:t>
            </a:r>
            <a:r>
              <a:rPr lang="nl-NL" sz="2400" dirty="0" smtClean="0"/>
              <a:t> </a:t>
            </a:r>
            <a:r>
              <a:rPr lang="nl-NL" sz="2400" dirty="0" err="1" smtClean="0"/>
              <a:t>indicate</a:t>
            </a:r>
            <a:r>
              <a:rPr lang="nl-NL" sz="2400" dirty="0" smtClean="0"/>
              <a:t> a </a:t>
            </a:r>
            <a:r>
              <a:rPr lang="nl-NL" sz="2400" dirty="0" err="1" smtClean="0"/>
              <a:t>clear</a:t>
            </a:r>
            <a:r>
              <a:rPr lang="nl-NL" sz="2400" dirty="0" smtClean="0"/>
              <a:t> </a:t>
            </a:r>
            <a:r>
              <a:rPr lang="nl-NL" sz="2400" dirty="0" err="1" smtClean="0"/>
              <a:t>preference</a:t>
            </a:r>
            <a:r>
              <a:rPr lang="nl-NL" sz="2400" dirty="0" smtClean="0"/>
              <a:t> </a:t>
            </a:r>
            <a:r>
              <a:rPr lang="nl-NL" sz="2400" dirty="0" err="1" smtClean="0"/>
              <a:t>for</a:t>
            </a:r>
            <a:r>
              <a:rPr lang="nl-NL" sz="2400" dirty="0" smtClean="0"/>
              <a:t> multiple </a:t>
            </a:r>
            <a:r>
              <a:rPr lang="nl-NL" sz="2400" dirty="0" err="1" smtClean="0"/>
              <a:t>choice</a:t>
            </a:r>
            <a:r>
              <a:rPr lang="nl-NL" sz="2400" dirty="0" smtClean="0"/>
              <a:t> </a:t>
            </a:r>
            <a:r>
              <a:rPr lang="nl-NL" sz="2400" dirty="0" err="1" smtClean="0"/>
              <a:t>learning</a:t>
            </a:r>
            <a:endParaRPr lang="nl-NL" sz="24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600" dirty="0" err="1" smtClean="0"/>
              <a:t>Discussion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err="1" smtClean="0"/>
              <a:t>Combining</a:t>
            </a:r>
            <a:r>
              <a:rPr lang="nl-NL" sz="2400" dirty="0" smtClean="0"/>
              <a:t> the </a:t>
            </a:r>
            <a:r>
              <a:rPr lang="nl-NL" sz="2400" dirty="0" err="1" smtClean="0"/>
              <a:t>experimental</a:t>
            </a:r>
            <a:r>
              <a:rPr lang="nl-NL" sz="2400" dirty="0" smtClean="0"/>
              <a:t> data </a:t>
            </a:r>
            <a:r>
              <a:rPr lang="nl-NL" sz="2400" dirty="0" err="1" smtClean="0"/>
              <a:t>with</a:t>
            </a:r>
            <a:r>
              <a:rPr lang="nl-NL" sz="2400" dirty="0" smtClean="0"/>
              <a:t> the </a:t>
            </a:r>
            <a:r>
              <a:rPr lang="nl-NL" sz="2400" dirty="0" err="1" smtClean="0"/>
              <a:t>students</a:t>
            </a:r>
            <a:r>
              <a:rPr lang="nl-NL" sz="2400" dirty="0" smtClean="0"/>
              <a:t>’ </a:t>
            </a:r>
            <a:r>
              <a:rPr lang="nl-NL" sz="2400" dirty="0" err="1" smtClean="0"/>
              <a:t>preferences</a:t>
            </a:r>
            <a:r>
              <a:rPr lang="nl-NL" sz="2400" dirty="0" smtClean="0"/>
              <a:t>, </a:t>
            </a:r>
            <a:r>
              <a:rPr lang="nl-NL" sz="2400" dirty="0" err="1" smtClean="0"/>
              <a:t>vocabulary</a:t>
            </a:r>
            <a:r>
              <a:rPr lang="nl-NL" sz="2400" dirty="0" smtClean="0"/>
              <a:t> </a:t>
            </a:r>
            <a:r>
              <a:rPr lang="nl-NL" sz="2400" dirty="0" err="1" smtClean="0"/>
              <a:t>acquisition</a:t>
            </a:r>
            <a:r>
              <a:rPr lang="nl-NL" sz="2400" dirty="0" smtClean="0"/>
              <a:t> </a:t>
            </a:r>
            <a:r>
              <a:rPr lang="nl-NL" sz="2400" dirty="0" err="1" smtClean="0"/>
              <a:t>seems</a:t>
            </a:r>
            <a:r>
              <a:rPr lang="nl-NL" sz="2400" dirty="0" smtClean="0"/>
              <a:t> most </a:t>
            </a:r>
            <a:r>
              <a:rPr lang="nl-NL" sz="2400" dirty="0" err="1" smtClean="0"/>
              <a:t>effective</a:t>
            </a:r>
            <a:r>
              <a:rPr lang="nl-NL" sz="2400" dirty="0" smtClean="0"/>
              <a:t> </a:t>
            </a:r>
            <a:r>
              <a:rPr lang="nl-NL" sz="2400" dirty="0" err="1" smtClean="0"/>
              <a:t>when</a:t>
            </a:r>
            <a:r>
              <a:rPr lang="nl-NL" sz="2400" dirty="0" smtClean="0"/>
              <a:t> </a:t>
            </a:r>
            <a:r>
              <a:rPr lang="nl-NL" sz="2400" dirty="0" err="1" smtClean="0"/>
              <a:t>students</a:t>
            </a:r>
            <a:r>
              <a:rPr lang="nl-NL" sz="2400" dirty="0" smtClean="0"/>
              <a:t> </a:t>
            </a:r>
            <a:r>
              <a:rPr lang="nl-NL" sz="2400" dirty="0" err="1" smtClean="0"/>
              <a:t>learn</a:t>
            </a:r>
            <a:r>
              <a:rPr lang="nl-NL" sz="2400" dirty="0" smtClean="0"/>
              <a:t> </a:t>
            </a:r>
            <a:r>
              <a:rPr lang="nl-NL" sz="2400" dirty="0" err="1" smtClean="0"/>
              <a:t>according</a:t>
            </a:r>
            <a:r>
              <a:rPr lang="nl-NL" sz="2400" dirty="0" smtClean="0"/>
              <a:t> to the </a:t>
            </a:r>
            <a:r>
              <a:rPr lang="nl-NL" sz="2400" dirty="0" err="1" smtClean="0"/>
              <a:t>paired-associate</a:t>
            </a:r>
            <a:r>
              <a:rPr lang="nl-NL" sz="2400" dirty="0" smtClean="0"/>
              <a:t> </a:t>
            </a:r>
            <a:r>
              <a:rPr lang="nl-NL" sz="2400" dirty="0" err="1" smtClean="0"/>
              <a:t>method</a:t>
            </a:r>
            <a:r>
              <a:rPr lang="nl-NL" sz="2400" dirty="0" smtClean="0"/>
              <a:t>.</a:t>
            </a:r>
          </a:p>
          <a:p>
            <a:r>
              <a:rPr lang="nl-NL" sz="2400" dirty="0" err="1" smtClean="0"/>
              <a:t>Retention</a:t>
            </a:r>
            <a:r>
              <a:rPr lang="nl-NL" sz="2400" dirty="0" smtClean="0"/>
              <a:t> </a:t>
            </a:r>
            <a:r>
              <a:rPr lang="nl-NL" sz="2400" dirty="0" err="1" smtClean="0"/>
              <a:t>seems</a:t>
            </a:r>
            <a:r>
              <a:rPr lang="nl-NL" sz="2400" dirty="0" smtClean="0"/>
              <a:t> to </a:t>
            </a:r>
            <a:r>
              <a:rPr lang="nl-NL" sz="2400" dirty="0" err="1" smtClean="0"/>
              <a:t>be</a:t>
            </a:r>
            <a:r>
              <a:rPr lang="nl-NL" sz="2400" dirty="0" smtClean="0"/>
              <a:t> </a:t>
            </a:r>
            <a:r>
              <a:rPr lang="nl-NL" sz="2400" dirty="0" err="1" smtClean="0"/>
              <a:t>stimulated</a:t>
            </a:r>
            <a:r>
              <a:rPr lang="nl-NL" sz="2400" dirty="0" smtClean="0"/>
              <a:t> most </a:t>
            </a:r>
            <a:r>
              <a:rPr lang="nl-NL" sz="2400" dirty="0" err="1" smtClean="0"/>
              <a:t>when</a:t>
            </a:r>
            <a:r>
              <a:rPr lang="nl-NL" sz="2400" dirty="0" smtClean="0"/>
              <a:t> </a:t>
            </a:r>
            <a:r>
              <a:rPr lang="nl-NL" sz="2400" dirty="0" err="1" smtClean="0"/>
              <a:t>students</a:t>
            </a:r>
            <a:r>
              <a:rPr lang="nl-NL" sz="2400" dirty="0" smtClean="0"/>
              <a:t> </a:t>
            </a:r>
            <a:r>
              <a:rPr lang="nl-NL" sz="2400" dirty="0" err="1" smtClean="0"/>
              <a:t>practice</a:t>
            </a:r>
            <a:r>
              <a:rPr lang="nl-NL" sz="2400" dirty="0" smtClean="0"/>
              <a:t> </a:t>
            </a:r>
            <a:r>
              <a:rPr lang="nl-NL" sz="2400" dirty="0" err="1" smtClean="0"/>
              <a:t>with</a:t>
            </a:r>
            <a:r>
              <a:rPr lang="nl-NL" sz="2400" dirty="0" smtClean="0"/>
              <a:t> </a:t>
            </a:r>
            <a:r>
              <a:rPr lang="nl-NL" sz="2400" dirty="0" err="1" smtClean="0"/>
              <a:t>vocabulary</a:t>
            </a:r>
            <a:r>
              <a:rPr lang="nl-NL" sz="2400" dirty="0" smtClean="0"/>
              <a:t> </a:t>
            </a:r>
            <a:r>
              <a:rPr lang="nl-NL" sz="2400" dirty="0" err="1" smtClean="0"/>
              <a:t>activities</a:t>
            </a:r>
            <a:r>
              <a:rPr lang="nl-NL" sz="2400" dirty="0" smtClean="0"/>
              <a:t>.</a:t>
            </a:r>
          </a:p>
          <a:p>
            <a:r>
              <a:rPr lang="nl-NL" sz="2400" dirty="0" err="1" smtClean="0"/>
              <a:t>Students</a:t>
            </a:r>
            <a:r>
              <a:rPr lang="nl-NL" sz="2400" dirty="0" smtClean="0"/>
              <a:t> are more </a:t>
            </a:r>
            <a:r>
              <a:rPr lang="nl-NL" sz="2400" dirty="0" err="1" smtClean="0"/>
              <a:t>motivated</a:t>
            </a:r>
            <a:r>
              <a:rPr lang="nl-NL" sz="2400" dirty="0" smtClean="0"/>
              <a:t> to </a:t>
            </a:r>
            <a:r>
              <a:rPr lang="nl-NL" sz="2400" dirty="0" err="1" smtClean="0"/>
              <a:t>learn</a:t>
            </a:r>
            <a:r>
              <a:rPr lang="nl-NL" sz="2400" dirty="0" smtClean="0"/>
              <a:t> </a:t>
            </a:r>
            <a:r>
              <a:rPr lang="nl-NL" sz="2400" dirty="0" err="1" smtClean="0"/>
              <a:t>vocabulary</a:t>
            </a:r>
            <a:r>
              <a:rPr lang="nl-NL" sz="2400" dirty="0" smtClean="0"/>
              <a:t> </a:t>
            </a:r>
            <a:r>
              <a:rPr lang="nl-NL" sz="2400" dirty="0" err="1" smtClean="0"/>
              <a:t>by</a:t>
            </a:r>
            <a:r>
              <a:rPr lang="nl-NL" sz="2400" dirty="0" smtClean="0"/>
              <a:t> </a:t>
            </a:r>
            <a:r>
              <a:rPr lang="nl-NL" sz="2400" dirty="0" err="1" smtClean="0"/>
              <a:t>doing</a:t>
            </a:r>
            <a:r>
              <a:rPr lang="nl-NL" sz="2400" dirty="0" smtClean="0"/>
              <a:t> </a:t>
            </a:r>
            <a:r>
              <a:rPr lang="nl-NL" sz="2400" dirty="0" err="1" smtClean="0"/>
              <a:t>activities</a:t>
            </a:r>
            <a:r>
              <a:rPr lang="nl-NL" sz="2400" dirty="0" smtClean="0"/>
              <a:t>.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err="1" smtClean="0"/>
              <a:t>Why</a:t>
            </a:r>
            <a:r>
              <a:rPr lang="nl-NL" sz="2400" dirty="0" smtClean="0"/>
              <a:t> has the </a:t>
            </a:r>
            <a:r>
              <a:rPr lang="nl-NL" sz="2400" dirty="0" err="1" smtClean="0"/>
              <a:t>combination</a:t>
            </a:r>
            <a:r>
              <a:rPr lang="nl-NL" sz="2400" dirty="0" smtClean="0"/>
              <a:t> of multiple </a:t>
            </a:r>
            <a:r>
              <a:rPr lang="nl-NL" sz="2400" dirty="0" err="1" smtClean="0"/>
              <a:t>choice</a:t>
            </a:r>
            <a:r>
              <a:rPr lang="nl-NL" sz="2400" dirty="0" smtClean="0"/>
              <a:t> and </a:t>
            </a:r>
            <a:r>
              <a:rPr lang="nl-NL" sz="2400" dirty="0" err="1" smtClean="0"/>
              <a:t>paired-associate</a:t>
            </a:r>
            <a:r>
              <a:rPr lang="nl-NL" sz="2400" dirty="0" smtClean="0"/>
              <a:t> the worst </a:t>
            </a:r>
            <a:r>
              <a:rPr lang="nl-NL" sz="2400" dirty="0" err="1" smtClean="0"/>
              <a:t>results</a:t>
            </a:r>
            <a:r>
              <a:rPr lang="nl-NL" sz="2400" dirty="0" smtClean="0"/>
              <a:t> in the experiment? </a:t>
            </a:r>
          </a:p>
          <a:p>
            <a:r>
              <a:rPr lang="nl-NL" sz="2400" dirty="0" err="1" smtClean="0"/>
              <a:t>Possible</a:t>
            </a:r>
            <a:r>
              <a:rPr lang="nl-NL" sz="2400" dirty="0" smtClean="0"/>
              <a:t> </a:t>
            </a:r>
            <a:r>
              <a:rPr lang="nl-NL" sz="2400" dirty="0" err="1" smtClean="0"/>
              <a:t>explanation</a:t>
            </a:r>
            <a:r>
              <a:rPr lang="nl-NL" sz="2400" dirty="0" smtClean="0"/>
              <a:t>: the </a:t>
            </a:r>
            <a:r>
              <a:rPr lang="nl-NL" sz="2400" dirty="0" err="1" smtClean="0"/>
              <a:t>given</a:t>
            </a:r>
            <a:r>
              <a:rPr lang="nl-NL" sz="2400" dirty="0" smtClean="0"/>
              <a:t> word list </a:t>
            </a:r>
            <a:r>
              <a:rPr lang="nl-NL" sz="2400" dirty="0" err="1" smtClean="0"/>
              <a:t>cancels</a:t>
            </a:r>
            <a:r>
              <a:rPr lang="nl-NL" sz="2400" dirty="0" smtClean="0"/>
              <a:t> the effect of the </a:t>
            </a:r>
            <a:r>
              <a:rPr lang="nl-NL" sz="2400" dirty="0" err="1" smtClean="0"/>
              <a:t>activity</a:t>
            </a:r>
            <a:r>
              <a:rPr lang="nl-NL" sz="2400" dirty="0" smtClean="0"/>
              <a:t>, </a:t>
            </a:r>
            <a:r>
              <a:rPr lang="nl-NL" sz="2400" dirty="0" err="1" smtClean="0"/>
              <a:t>then</a:t>
            </a:r>
            <a:r>
              <a:rPr lang="nl-NL" sz="2400" dirty="0" smtClean="0"/>
              <a:t> indeed the </a:t>
            </a:r>
            <a:r>
              <a:rPr lang="nl-NL" sz="2400" dirty="0" err="1" smtClean="0"/>
              <a:t>activity</a:t>
            </a:r>
            <a:r>
              <a:rPr lang="nl-NL" sz="2400" dirty="0" smtClean="0"/>
              <a:t> is </a:t>
            </a:r>
            <a:r>
              <a:rPr lang="nl-NL" sz="2400" dirty="0" err="1" smtClean="0"/>
              <a:t>time-consuming</a:t>
            </a:r>
            <a:r>
              <a:rPr lang="nl-NL" sz="2400" dirty="0" smtClean="0"/>
              <a:t> </a:t>
            </a:r>
          </a:p>
          <a:p>
            <a:r>
              <a:rPr lang="nl-NL" sz="2400" dirty="0" smtClean="0"/>
              <a:t>→ </a:t>
            </a:r>
            <a:r>
              <a:rPr lang="nl-NL" sz="2400" b="1" dirty="0" err="1" smtClean="0">
                <a:solidFill>
                  <a:schemeClr val="accent1"/>
                </a:solidFill>
              </a:rPr>
              <a:t>learning</a:t>
            </a:r>
            <a:r>
              <a:rPr lang="nl-NL" sz="2400" dirty="0" smtClean="0"/>
              <a:t> </a:t>
            </a:r>
            <a:r>
              <a:rPr lang="nl-NL" sz="2400" dirty="0" err="1" smtClean="0"/>
              <a:t>by</a:t>
            </a:r>
            <a:r>
              <a:rPr lang="nl-NL" sz="2400" dirty="0" smtClean="0"/>
              <a:t> </a:t>
            </a:r>
            <a:r>
              <a:rPr lang="nl-NL" sz="2400" dirty="0" err="1" smtClean="0"/>
              <a:t>means</a:t>
            </a:r>
            <a:r>
              <a:rPr lang="nl-NL" sz="2400" dirty="0" smtClean="0"/>
              <a:t> of word list, </a:t>
            </a:r>
            <a:r>
              <a:rPr lang="nl-NL" sz="2400" b="1" dirty="0" err="1" smtClean="0">
                <a:solidFill>
                  <a:schemeClr val="accent1"/>
                </a:solidFill>
              </a:rPr>
              <a:t>retaining</a:t>
            </a:r>
            <a:r>
              <a:rPr lang="nl-NL" sz="2400" dirty="0" smtClean="0"/>
              <a:t> </a:t>
            </a:r>
            <a:r>
              <a:rPr lang="nl-NL" sz="2400" dirty="0" err="1" smtClean="0"/>
              <a:t>by</a:t>
            </a:r>
            <a:r>
              <a:rPr lang="nl-NL" sz="2400" dirty="0" smtClean="0"/>
              <a:t> </a:t>
            </a:r>
            <a:r>
              <a:rPr lang="nl-NL" sz="2400" dirty="0" err="1" smtClean="0"/>
              <a:t>means</a:t>
            </a:r>
            <a:r>
              <a:rPr lang="nl-NL" sz="2400" dirty="0" smtClean="0"/>
              <a:t> of </a:t>
            </a:r>
            <a:r>
              <a:rPr lang="nl-NL" sz="2400" dirty="0" err="1" smtClean="0"/>
              <a:t>activities</a:t>
            </a:r>
            <a:r>
              <a:rPr lang="nl-NL" sz="2400" dirty="0" smtClean="0"/>
              <a:t> </a:t>
            </a:r>
            <a:r>
              <a:rPr lang="nl-NL" sz="2400" b="1" dirty="0" smtClean="0"/>
              <a:t>and</a:t>
            </a:r>
            <a:r>
              <a:rPr lang="nl-NL" sz="2400" dirty="0" smtClean="0"/>
              <a:t> </a:t>
            </a:r>
            <a:r>
              <a:rPr lang="nl-NL" sz="2400" dirty="0" err="1" smtClean="0"/>
              <a:t>create</a:t>
            </a:r>
            <a:r>
              <a:rPr lang="nl-NL" sz="2400" dirty="0" smtClean="0"/>
              <a:t> </a:t>
            </a:r>
            <a:r>
              <a:rPr lang="nl-NL" sz="2400" dirty="0" err="1" smtClean="0"/>
              <a:t>need</a:t>
            </a:r>
            <a:r>
              <a:rPr lang="nl-NL" sz="2400" dirty="0" smtClean="0"/>
              <a:t> </a:t>
            </a:r>
            <a:r>
              <a:rPr lang="nl-NL" sz="2400" dirty="0" err="1" smtClean="0"/>
              <a:t>during</a:t>
            </a:r>
            <a:r>
              <a:rPr lang="nl-NL" sz="2400" dirty="0" smtClean="0"/>
              <a:t> </a:t>
            </a:r>
            <a:r>
              <a:rPr lang="nl-NL" sz="2400" dirty="0" err="1" smtClean="0"/>
              <a:t>both</a:t>
            </a:r>
            <a:r>
              <a:rPr lang="nl-NL" sz="2400" dirty="0" smtClean="0"/>
              <a:t> </a:t>
            </a:r>
            <a:r>
              <a:rPr lang="nl-NL" sz="2400" dirty="0" err="1" smtClean="0"/>
              <a:t>tasks</a:t>
            </a:r>
            <a:endParaRPr lang="nl-NL" sz="2400" dirty="0" smtClean="0"/>
          </a:p>
          <a:p>
            <a:endParaRPr lang="nl-NL" sz="24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 err="1" smtClean="0"/>
              <a:t>Didactic</a:t>
            </a:r>
            <a:r>
              <a:rPr lang="nl-NL" sz="3600" dirty="0" smtClean="0"/>
              <a:t> </a:t>
            </a:r>
            <a:r>
              <a:rPr lang="nl-NL" sz="3600" dirty="0" err="1" smtClean="0"/>
              <a:t>suggestions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err="1" smtClean="0"/>
              <a:t>Include</a:t>
            </a:r>
            <a:r>
              <a:rPr lang="nl-NL" sz="2400" dirty="0" smtClean="0"/>
              <a:t> </a:t>
            </a:r>
            <a:r>
              <a:rPr lang="nl-NL" sz="2400" dirty="0" err="1" smtClean="0"/>
              <a:t>paired-associate</a:t>
            </a:r>
            <a:r>
              <a:rPr lang="nl-NL" sz="2400" dirty="0" smtClean="0"/>
              <a:t> word </a:t>
            </a:r>
            <a:r>
              <a:rPr lang="nl-NL" sz="2400" dirty="0" err="1" smtClean="0"/>
              <a:t>lists</a:t>
            </a:r>
            <a:r>
              <a:rPr lang="nl-NL" sz="2400" dirty="0" smtClean="0"/>
              <a:t> in the </a:t>
            </a:r>
            <a:r>
              <a:rPr lang="nl-NL" sz="2400" dirty="0" err="1" smtClean="0"/>
              <a:t>textbook</a:t>
            </a:r>
            <a:endParaRPr lang="nl-NL" sz="2400" dirty="0" smtClean="0"/>
          </a:p>
          <a:p>
            <a:pPr lvl="1"/>
            <a:r>
              <a:rPr lang="nl-NL" sz="2000" dirty="0" smtClean="0"/>
              <a:t>Most </a:t>
            </a:r>
            <a:r>
              <a:rPr lang="nl-NL" sz="2000" dirty="0" err="1" smtClean="0"/>
              <a:t>textbooks</a:t>
            </a:r>
            <a:r>
              <a:rPr lang="nl-NL" sz="2000" dirty="0" smtClean="0"/>
              <a:t> offer </a:t>
            </a:r>
            <a:r>
              <a:rPr lang="nl-NL" sz="2000" dirty="0" err="1" smtClean="0"/>
              <a:t>detailed</a:t>
            </a:r>
            <a:r>
              <a:rPr lang="nl-NL" sz="2000" dirty="0" smtClean="0"/>
              <a:t> </a:t>
            </a:r>
            <a:r>
              <a:rPr lang="nl-NL" sz="2000" dirty="0" err="1" smtClean="0"/>
              <a:t>paired-associate</a:t>
            </a:r>
            <a:r>
              <a:rPr lang="nl-NL" sz="2000" dirty="0" smtClean="0"/>
              <a:t> word </a:t>
            </a:r>
            <a:r>
              <a:rPr lang="nl-NL" sz="2000" dirty="0" err="1" smtClean="0"/>
              <a:t>lists</a:t>
            </a:r>
            <a:endParaRPr lang="nl-NL" sz="2000" dirty="0" smtClean="0"/>
          </a:p>
          <a:p>
            <a:r>
              <a:rPr lang="nl-NL" sz="2400" dirty="0" err="1" smtClean="0"/>
              <a:t>Increase</a:t>
            </a:r>
            <a:r>
              <a:rPr lang="nl-NL" sz="2400" dirty="0" smtClean="0"/>
              <a:t> the </a:t>
            </a:r>
            <a:r>
              <a:rPr lang="nl-NL" sz="2400" dirty="0" err="1" smtClean="0"/>
              <a:t>students</a:t>
            </a:r>
            <a:r>
              <a:rPr lang="nl-NL" sz="2400" dirty="0" smtClean="0"/>
              <a:t>’ </a:t>
            </a:r>
            <a:r>
              <a:rPr lang="nl-NL" sz="2400" dirty="0" err="1" smtClean="0"/>
              <a:t>need</a:t>
            </a:r>
            <a:r>
              <a:rPr lang="nl-NL" sz="2400" dirty="0" smtClean="0"/>
              <a:t> to </a:t>
            </a:r>
            <a:r>
              <a:rPr lang="nl-NL" sz="2400" dirty="0" err="1" smtClean="0"/>
              <a:t>acquire</a:t>
            </a:r>
            <a:r>
              <a:rPr lang="nl-NL" sz="2400" dirty="0" smtClean="0"/>
              <a:t> </a:t>
            </a:r>
            <a:r>
              <a:rPr lang="nl-NL" sz="2400" dirty="0" err="1" smtClean="0"/>
              <a:t>vocabulary</a:t>
            </a:r>
            <a:endParaRPr lang="nl-NL" sz="2400" dirty="0" smtClean="0"/>
          </a:p>
          <a:p>
            <a:pPr lvl="1"/>
            <a:r>
              <a:rPr lang="nl-NL" sz="2000" dirty="0" smtClean="0"/>
              <a:t>E.g. </a:t>
            </a:r>
            <a:r>
              <a:rPr lang="nl-NL" sz="2000" dirty="0" err="1" smtClean="0"/>
              <a:t>by</a:t>
            </a:r>
            <a:r>
              <a:rPr lang="nl-NL" sz="2000" dirty="0" smtClean="0"/>
              <a:t> </a:t>
            </a:r>
            <a:r>
              <a:rPr lang="nl-NL" sz="2000" dirty="0" err="1" smtClean="0"/>
              <a:t>having</a:t>
            </a:r>
            <a:r>
              <a:rPr lang="nl-NL" sz="2000" dirty="0" smtClean="0"/>
              <a:t> </a:t>
            </a:r>
            <a:r>
              <a:rPr lang="nl-NL" sz="2000" dirty="0" err="1" smtClean="0"/>
              <a:t>regular</a:t>
            </a:r>
            <a:r>
              <a:rPr lang="nl-NL" sz="2000" dirty="0" smtClean="0"/>
              <a:t> </a:t>
            </a:r>
            <a:r>
              <a:rPr lang="nl-NL" sz="2000" dirty="0" err="1" smtClean="0"/>
              <a:t>vocabulary</a:t>
            </a:r>
            <a:r>
              <a:rPr lang="nl-NL" sz="2000" dirty="0" smtClean="0"/>
              <a:t> tests, offer </a:t>
            </a:r>
            <a:r>
              <a:rPr lang="nl-NL" sz="2000" dirty="0" err="1" smtClean="0"/>
              <a:t>classroom</a:t>
            </a:r>
            <a:r>
              <a:rPr lang="nl-NL" sz="2000" dirty="0" smtClean="0"/>
              <a:t> time to </a:t>
            </a:r>
            <a:r>
              <a:rPr lang="nl-NL" sz="2000" dirty="0" err="1" smtClean="0"/>
              <a:t>learn</a:t>
            </a:r>
            <a:r>
              <a:rPr lang="nl-NL" sz="2000" dirty="0" smtClean="0"/>
              <a:t> </a:t>
            </a:r>
            <a:r>
              <a:rPr lang="nl-NL" sz="2000" dirty="0" err="1" smtClean="0"/>
              <a:t>vocabulary</a:t>
            </a:r>
            <a:r>
              <a:rPr lang="nl-NL" sz="2000" dirty="0" smtClean="0"/>
              <a:t>, </a:t>
            </a:r>
            <a:r>
              <a:rPr lang="nl-NL" sz="2000" dirty="0" err="1" smtClean="0"/>
              <a:t>practice</a:t>
            </a:r>
            <a:r>
              <a:rPr lang="nl-NL" sz="2000" dirty="0" smtClean="0"/>
              <a:t> </a:t>
            </a:r>
            <a:r>
              <a:rPr lang="nl-NL" sz="2000" dirty="0" err="1" smtClean="0"/>
              <a:t>vocabulary</a:t>
            </a:r>
            <a:r>
              <a:rPr lang="nl-NL" sz="2000" dirty="0" smtClean="0"/>
              <a:t>, etc. → show </a:t>
            </a:r>
            <a:r>
              <a:rPr lang="nl-NL" sz="2000" dirty="0" err="1" smtClean="0"/>
              <a:t>that</a:t>
            </a:r>
            <a:r>
              <a:rPr lang="nl-NL" sz="2000" dirty="0" smtClean="0"/>
              <a:t> </a:t>
            </a:r>
            <a:r>
              <a:rPr lang="nl-NL" sz="2000" dirty="0" err="1" smtClean="0"/>
              <a:t>vocabulary</a:t>
            </a:r>
            <a:r>
              <a:rPr lang="nl-NL" sz="2000" dirty="0" smtClean="0"/>
              <a:t> is important</a:t>
            </a:r>
          </a:p>
          <a:p>
            <a:r>
              <a:rPr lang="nl-NL" sz="2400" dirty="0" err="1" smtClean="0"/>
              <a:t>Include</a:t>
            </a:r>
            <a:r>
              <a:rPr lang="nl-NL" sz="2400" dirty="0" smtClean="0"/>
              <a:t> </a:t>
            </a:r>
            <a:r>
              <a:rPr lang="nl-NL" sz="2400" dirty="0" err="1" smtClean="0"/>
              <a:t>vocabulary</a:t>
            </a:r>
            <a:r>
              <a:rPr lang="nl-NL" sz="2400" dirty="0" smtClean="0"/>
              <a:t> </a:t>
            </a:r>
            <a:r>
              <a:rPr lang="nl-NL" sz="2400" dirty="0" err="1" smtClean="0"/>
              <a:t>activities</a:t>
            </a:r>
            <a:r>
              <a:rPr lang="nl-NL" sz="2400" dirty="0" smtClean="0"/>
              <a:t> in the </a:t>
            </a:r>
            <a:r>
              <a:rPr lang="nl-NL" sz="2400" dirty="0" err="1" smtClean="0"/>
              <a:t>textbook</a:t>
            </a:r>
            <a:endParaRPr lang="nl-NL" sz="2400" dirty="0" smtClean="0"/>
          </a:p>
          <a:p>
            <a:pPr lvl="1"/>
            <a:r>
              <a:rPr lang="nl-NL" sz="2000" dirty="0" smtClean="0"/>
              <a:t>E.g. </a:t>
            </a:r>
            <a:r>
              <a:rPr lang="nl-NL" sz="2000" dirty="0" err="1" smtClean="0"/>
              <a:t>fill</a:t>
            </a:r>
            <a:r>
              <a:rPr lang="nl-NL" sz="2000" dirty="0" smtClean="0"/>
              <a:t> in blanks, match </a:t>
            </a:r>
            <a:r>
              <a:rPr lang="nl-NL" sz="2000" dirty="0" err="1" smtClean="0"/>
              <a:t>synonyms</a:t>
            </a:r>
            <a:r>
              <a:rPr lang="nl-NL" sz="2000" dirty="0" smtClean="0"/>
              <a:t>, match </a:t>
            </a:r>
            <a:r>
              <a:rPr lang="nl-NL" sz="2000" dirty="0" err="1" smtClean="0"/>
              <a:t>antonyms</a:t>
            </a:r>
            <a:r>
              <a:rPr lang="nl-NL" sz="2000" dirty="0" smtClean="0"/>
              <a:t>, </a:t>
            </a:r>
            <a:r>
              <a:rPr lang="nl-NL" sz="2000" dirty="0" err="1" smtClean="0"/>
              <a:t>compose</a:t>
            </a:r>
            <a:r>
              <a:rPr lang="nl-NL" sz="2000" dirty="0" smtClean="0"/>
              <a:t> </a:t>
            </a:r>
            <a:r>
              <a:rPr lang="nl-NL" sz="2000" dirty="0" err="1" smtClean="0"/>
              <a:t>polymorphemic</a:t>
            </a:r>
            <a:r>
              <a:rPr lang="nl-NL" sz="2000" dirty="0" smtClean="0"/>
              <a:t> </a:t>
            </a:r>
            <a:r>
              <a:rPr lang="nl-NL" sz="2000" dirty="0" err="1" smtClean="0"/>
              <a:t>words</a:t>
            </a:r>
            <a:r>
              <a:rPr lang="nl-NL" sz="2000" dirty="0" smtClean="0"/>
              <a:t>, match </a:t>
            </a:r>
            <a:r>
              <a:rPr lang="nl-NL" sz="2000" dirty="0" err="1" smtClean="0"/>
              <a:t>semantically</a:t>
            </a:r>
            <a:r>
              <a:rPr lang="nl-NL" sz="2000" dirty="0" smtClean="0"/>
              <a:t> / </a:t>
            </a:r>
            <a:r>
              <a:rPr lang="nl-NL" sz="2000" dirty="0" err="1" smtClean="0"/>
              <a:t>morphologically</a:t>
            </a:r>
            <a:r>
              <a:rPr lang="nl-NL" sz="2000" dirty="0" smtClean="0"/>
              <a:t> </a:t>
            </a:r>
            <a:r>
              <a:rPr lang="nl-NL" sz="2000" dirty="0" err="1" smtClean="0"/>
              <a:t>related</a:t>
            </a:r>
            <a:r>
              <a:rPr lang="nl-NL" sz="2000" dirty="0" smtClean="0"/>
              <a:t> items, </a:t>
            </a:r>
            <a:r>
              <a:rPr lang="nl-NL" sz="2000" dirty="0" err="1" smtClean="0"/>
              <a:t>exclude</a:t>
            </a:r>
            <a:r>
              <a:rPr lang="nl-NL" sz="2000" dirty="0" smtClean="0"/>
              <a:t> </a:t>
            </a:r>
            <a:r>
              <a:rPr lang="nl-NL" sz="2000" dirty="0" err="1" smtClean="0"/>
              <a:t>aberrant</a:t>
            </a:r>
            <a:r>
              <a:rPr lang="nl-NL" sz="2000" dirty="0" smtClean="0"/>
              <a:t> </a:t>
            </a:r>
            <a:r>
              <a:rPr lang="nl-NL" sz="2000" dirty="0" err="1" smtClean="0"/>
              <a:t>words</a:t>
            </a:r>
            <a:r>
              <a:rPr lang="nl-NL" sz="2000" dirty="0" smtClean="0"/>
              <a:t>, etc. → </a:t>
            </a:r>
            <a:r>
              <a:rPr lang="nl-NL" sz="2000" dirty="0" err="1" smtClean="0"/>
              <a:t>activate</a:t>
            </a:r>
            <a:r>
              <a:rPr lang="nl-NL" sz="2000" dirty="0" smtClean="0"/>
              <a:t> </a:t>
            </a:r>
            <a:r>
              <a:rPr lang="nl-NL" sz="2000" dirty="0" err="1" smtClean="0"/>
              <a:t>searching</a:t>
            </a:r>
            <a:r>
              <a:rPr lang="nl-NL" sz="2000" dirty="0" smtClean="0"/>
              <a:t> and </a:t>
            </a:r>
            <a:r>
              <a:rPr lang="nl-NL" sz="2000" dirty="0" err="1" smtClean="0"/>
              <a:t>evaluation</a:t>
            </a:r>
            <a:r>
              <a:rPr lang="nl-NL" sz="2000" dirty="0" smtClean="0"/>
              <a:t> of </a:t>
            </a:r>
            <a:r>
              <a:rPr lang="nl-NL" sz="2000" dirty="0" err="1" smtClean="0"/>
              <a:t>vocabulary</a:t>
            </a:r>
            <a:endParaRPr lang="nl-NL" sz="2000" dirty="0" smtClean="0"/>
          </a:p>
          <a:p>
            <a:endParaRPr lang="nl-NL" sz="24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 err="1" smtClean="0"/>
              <a:t>Future</a:t>
            </a:r>
            <a:r>
              <a:rPr lang="nl-NL" sz="3600" dirty="0" smtClean="0"/>
              <a:t> research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More </a:t>
            </a:r>
            <a:r>
              <a:rPr lang="nl-NL" sz="2400" dirty="0" err="1" smtClean="0"/>
              <a:t>experimental</a:t>
            </a:r>
            <a:r>
              <a:rPr lang="nl-NL" sz="2400" dirty="0" smtClean="0"/>
              <a:t> data </a:t>
            </a:r>
            <a:r>
              <a:rPr lang="nl-NL" sz="2400" dirty="0" err="1" smtClean="0"/>
              <a:t>will</a:t>
            </a:r>
            <a:r>
              <a:rPr lang="nl-NL" sz="2400" dirty="0" smtClean="0"/>
              <a:t> provide </a:t>
            </a:r>
            <a:r>
              <a:rPr lang="nl-NL" sz="2400" dirty="0" err="1" smtClean="0"/>
              <a:t>better</a:t>
            </a:r>
            <a:r>
              <a:rPr lang="nl-NL" sz="2400" dirty="0" smtClean="0"/>
              <a:t> </a:t>
            </a:r>
            <a:r>
              <a:rPr lang="nl-NL" sz="2400" dirty="0" err="1" smtClean="0"/>
              <a:t>insight</a:t>
            </a:r>
            <a:r>
              <a:rPr lang="nl-NL" sz="2400" dirty="0" smtClean="0"/>
              <a:t>, i.e. different test items, </a:t>
            </a:r>
            <a:r>
              <a:rPr lang="nl-NL" sz="2400" dirty="0" err="1" smtClean="0"/>
              <a:t>subjects</a:t>
            </a:r>
            <a:r>
              <a:rPr lang="nl-NL" sz="2400" dirty="0" smtClean="0"/>
              <a:t>, </a:t>
            </a:r>
            <a:r>
              <a:rPr lang="nl-NL" sz="2400" dirty="0" err="1" smtClean="0"/>
              <a:t>third</a:t>
            </a:r>
            <a:r>
              <a:rPr lang="nl-NL" sz="2400" dirty="0" smtClean="0"/>
              <a:t> </a:t>
            </a:r>
            <a:r>
              <a:rPr lang="nl-NL" sz="2400" dirty="0" err="1" smtClean="0"/>
              <a:t>post-test</a:t>
            </a:r>
            <a:r>
              <a:rPr lang="nl-NL" sz="2400" dirty="0" smtClean="0"/>
              <a:t>, etc.</a:t>
            </a:r>
          </a:p>
          <a:p>
            <a:r>
              <a:rPr lang="nl-NL" sz="2400" dirty="0" smtClean="0"/>
              <a:t>To </a:t>
            </a:r>
            <a:r>
              <a:rPr lang="nl-NL" sz="2400" dirty="0" err="1" smtClean="0"/>
              <a:t>investigate</a:t>
            </a:r>
            <a:r>
              <a:rPr lang="nl-NL" sz="2400" dirty="0" smtClean="0"/>
              <a:t> (long term) effect of teaching </a:t>
            </a:r>
            <a:r>
              <a:rPr lang="nl-NL" sz="2400" dirty="0" err="1" smtClean="0"/>
              <a:t>interventions</a:t>
            </a:r>
            <a:endParaRPr lang="nl-NL" sz="24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Thank</a:t>
            </a:r>
            <a:r>
              <a:rPr lang="nl-NL" dirty="0" smtClean="0"/>
              <a:t> </a:t>
            </a:r>
            <a:r>
              <a:rPr lang="nl-NL" dirty="0" err="1" smtClean="0"/>
              <a:t>You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And </a:t>
            </a:r>
            <a:r>
              <a:rPr lang="nl-NL" dirty="0" err="1" smtClean="0"/>
              <a:t>thanks</a:t>
            </a:r>
            <a:r>
              <a:rPr lang="nl-NL" dirty="0" smtClean="0"/>
              <a:t> to </a:t>
            </a:r>
            <a:r>
              <a:rPr lang="nl-NL" dirty="0" err="1" smtClean="0"/>
              <a:t>Vicky</a:t>
            </a:r>
            <a:r>
              <a:rPr lang="nl-NL" dirty="0" smtClean="0"/>
              <a:t> Vermeulen, Jan </a:t>
            </a:r>
            <a:r>
              <a:rPr lang="nl-NL" dirty="0" err="1" smtClean="0"/>
              <a:t>Hulstijn</a:t>
            </a:r>
            <a:r>
              <a:rPr lang="nl-NL" dirty="0" smtClean="0"/>
              <a:t>, Gert Rijlaarsdam and the </a:t>
            </a:r>
            <a:r>
              <a:rPr lang="nl-NL" dirty="0" err="1" smtClean="0"/>
              <a:t>children</a:t>
            </a:r>
            <a:r>
              <a:rPr lang="nl-NL" dirty="0" smtClean="0"/>
              <a:t> </a:t>
            </a:r>
            <a:r>
              <a:rPr lang="nl-NL" dirty="0" err="1" smtClean="0"/>
              <a:t>from</a:t>
            </a:r>
            <a:r>
              <a:rPr lang="nl-NL" dirty="0" smtClean="0"/>
              <a:t> the Marnix Gymnasium, Rotterdam.</a:t>
            </a:r>
            <a:endParaRPr lang="nl-NL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 err="1" smtClean="0"/>
              <a:t>Selected</a:t>
            </a:r>
            <a:r>
              <a:rPr lang="nl-NL" sz="3600" dirty="0" smtClean="0"/>
              <a:t> </a:t>
            </a:r>
            <a:r>
              <a:rPr lang="nl-NL" sz="3600" dirty="0" err="1" smtClean="0"/>
              <a:t>references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de </a:t>
            </a:r>
            <a:r>
              <a:rPr lang="en-US" sz="2000" dirty="0" err="1" smtClean="0"/>
              <a:t>Groot</a:t>
            </a:r>
            <a:r>
              <a:rPr lang="en-US" sz="2000" dirty="0" smtClean="0"/>
              <a:t>, A. (2010). </a:t>
            </a:r>
            <a:r>
              <a:rPr lang="en-US" sz="2000" i="1" dirty="0" smtClean="0"/>
              <a:t>Language and cognition in bilinguals and </a:t>
            </a:r>
            <a:r>
              <a:rPr lang="en-US" sz="2000" i="1" dirty="0" err="1" smtClean="0"/>
              <a:t>multilinguals</a:t>
            </a:r>
            <a:r>
              <a:rPr lang="en-US" sz="2000" dirty="0" smtClean="0"/>
              <a:t>, London: Psychology Press</a:t>
            </a:r>
            <a:endParaRPr lang="nl-NL" sz="2000" dirty="0" smtClean="0"/>
          </a:p>
          <a:p>
            <a:r>
              <a:rPr lang="en-US" sz="2000" dirty="0" err="1" smtClean="0"/>
              <a:t>Hulstijn</a:t>
            </a:r>
            <a:r>
              <a:rPr lang="en-US" sz="2000" dirty="0" smtClean="0"/>
              <a:t>, J. &amp; B. </a:t>
            </a:r>
            <a:r>
              <a:rPr lang="en-US" sz="2000" dirty="0" err="1" smtClean="0"/>
              <a:t>Laufer</a:t>
            </a:r>
            <a:r>
              <a:rPr lang="en-US" sz="2000" dirty="0" smtClean="0"/>
              <a:t> (2001). “Some empirical evidence for the involvement load hypothesis in vocabulary acquisition”. </a:t>
            </a:r>
            <a:r>
              <a:rPr lang="en-US" sz="2000" i="1" dirty="0" smtClean="0"/>
              <a:t>Language Learning</a:t>
            </a:r>
            <a:r>
              <a:rPr lang="en-US" sz="2000" dirty="0" smtClean="0"/>
              <a:t> 51(3):539-558</a:t>
            </a:r>
            <a:endParaRPr lang="nl-NL" sz="2000" dirty="0" smtClean="0"/>
          </a:p>
          <a:p>
            <a:r>
              <a:rPr lang="nl-NL" sz="2000" dirty="0" err="1" smtClean="0"/>
              <a:t>Mondria</a:t>
            </a:r>
            <a:r>
              <a:rPr lang="nl-NL" sz="2000" dirty="0" smtClean="0"/>
              <a:t>, J.-A (2003). “The </a:t>
            </a:r>
            <a:r>
              <a:rPr lang="nl-NL" sz="2000" dirty="0" err="1" smtClean="0"/>
              <a:t>effects</a:t>
            </a:r>
            <a:r>
              <a:rPr lang="nl-NL" sz="2000" dirty="0" smtClean="0"/>
              <a:t> of </a:t>
            </a:r>
            <a:r>
              <a:rPr lang="nl-NL" sz="2000" dirty="0" err="1" smtClean="0"/>
              <a:t>inferring</a:t>
            </a:r>
            <a:r>
              <a:rPr lang="nl-NL" sz="2000" dirty="0" smtClean="0"/>
              <a:t>, </a:t>
            </a:r>
            <a:r>
              <a:rPr lang="nl-NL" sz="2000" dirty="0" err="1" smtClean="0"/>
              <a:t>verifying</a:t>
            </a:r>
            <a:r>
              <a:rPr lang="nl-NL" sz="2000" dirty="0" smtClean="0"/>
              <a:t>, and </a:t>
            </a:r>
            <a:r>
              <a:rPr lang="nl-NL" sz="2000" dirty="0" err="1" smtClean="0"/>
              <a:t>memorizing</a:t>
            </a:r>
            <a:r>
              <a:rPr lang="nl-NL" sz="2000" dirty="0" smtClean="0"/>
              <a:t> </a:t>
            </a:r>
            <a:r>
              <a:rPr lang="nl-NL" sz="2000" dirty="0" err="1" smtClean="0"/>
              <a:t>on</a:t>
            </a:r>
            <a:r>
              <a:rPr lang="nl-NL" sz="2000" dirty="0" smtClean="0"/>
              <a:t> the </a:t>
            </a:r>
            <a:r>
              <a:rPr lang="nl-NL" sz="2000" dirty="0" err="1" smtClean="0"/>
              <a:t>retention</a:t>
            </a:r>
            <a:r>
              <a:rPr lang="nl-NL" sz="2000" dirty="0" smtClean="0"/>
              <a:t> of L2 word </a:t>
            </a:r>
            <a:r>
              <a:rPr lang="nl-NL" sz="2000" dirty="0" err="1" smtClean="0"/>
              <a:t>meanings</a:t>
            </a:r>
            <a:r>
              <a:rPr lang="nl-NL" sz="2000" dirty="0" smtClean="0"/>
              <a:t>”. </a:t>
            </a:r>
            <a:r>
              <a:rPr lang="nl-NL" sz="2000" i="1" dirty="0" smtClean="0"/>
              <a:t>SSLA</a:t>
            </a:r>
            <a:r>
              <a:rPr lang="nl-NL" sz="2000" dirty="0" smtClean="0"/>
              <a:t> 25:473-499</a:t>
            </a:r>
          </a:p>
          <a:p>
            <a:r>
              <a:rPr lang="en-US" sz="2000" dirty="0" smtClean="0"/>
              <a:t>Nation, I. (1990). </a:t>
            </a:r>
            <a:r>
              <a:rPr lang="en-US" sz="2000" i="1" dirty="0" smtClean="0"/>
              <a:t>Teaching and learning vocabulary</a:t>
            </a:r>
            <a:r>
              <a:rPr lang="en-US" sz="2000" dirty="0" smtClean="0"/>
              <a:t>. New York: Newbury House</a:t>
            </a:r>
            <a:endParaRPr lang="nl-NL" sz="2000" dirty="0" smtClean="0"/>
          </a:p>
          <a:p>
            <a:r>
              <a:rPr lang="nl-NL" sz="2000" dirty="0" err="1" smtClean="0"/>
              <a:t>Sciarone</a:t>
            </a:r>
            <a:r>
              <a:rPr lang="nl-NL" sz="2000" dirty="0" smtClean="0"/>
              <a:t>, A. (1979). </a:t>
            </a:r>
            <a:r>
              <a:rPr lang="nl-NL" sz="2000" i="1" dirty="0" smtClean="0"/>
              <a:t>Woordjes leren in het vreemde talenonderwijs</a:t>
            </a:r>
            <a:r>
              <a:rPr lang="nl-NL" sz="2000" dirty="0" smtClean="0"/>
              <a:t>, </a:t>
            </a:r>
            <a:r>
              <a:rPr lang="nl-NL" sz="2000" dirty="0" err="1" smtClean="0"/>
              <a:t>Muiderberg</a:t>
            </a:r>
            <a:r>
              <a:rPr lang="nl-NL" sz="2000" dirty="0" smtClean="0"/>
              <a:t>: </a:t>
            </a:r>
            <a:r>
              <a:rPr lang="nl-NL" sz="2000" dirty="0" err="1" smtClean="0"/>
              <a:t>Coutinho</a:t>
            </a:r>
            <a:endParaRPr lang="nl-NL" sz="2000" dirty="0" smtClean="0"/>
          </a:p>
          <a:p>
            <a:endParaRPr lang="nl-NL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 err="1" smtClean="0"/>
              <a:t>Examples</a:t>
            </a:r>
            <a:endParaRPr lang="nl-NL" sz="3600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827584" y="1513910"/>
            <a:ext cx="727280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Fill</a:t>
            </a:r>
            <a:r>
              <a:rPr kumimoji="0" lang="nl-NL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in the blanks.</a:t>
            </a:r>
            <a:r>
              <a:rPr kumimoji="0" lang="nl-NL" sz="24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</a:t>
            </a:r>
            <a:r>
              <a:rPr kumimoji="0" lang="nl-NL" sz="2400" b="0" i="1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Two</a:t>
            </a:r>
            <a:r>
              <a:rPr kumimoji="0" lang="nl-NL" sz="24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</a:t>
            </a:r>
            <a:r>
              <a:rPr kumimoji="0" lang="nl-NL" sz="2400" b="0" i="1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words</a:t>
            </a:r>
            <a:r>
              <a:rPr kumimoji="0" lang="nl-NL" sz="24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are </a:t>
            </a:r>
            <a:r>
              <a:rPr kumimoji="0" lang="nl-NL" sz="2400" b="0" i="1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not</a:t>
            </a:r>
            <a:r>
              <a:rPr kumimoji="0" lang="nl-NL" sz="24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</a:t>
            </a:r>
            <a:r>
              <a:rPr kumimoji="0" lang="nl-NL" sz="2400" b="0" i="1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used</a:t>
            </a:r>
            <a:r>
              <a:rPr kumimoji="0" lang="nl-NL" sz="24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.</a:t>
            </a:r>
            <a:endParaRPr kumimoji="0" lang="nl-NL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827584" y="1988840"/>
            <a:ext cx="750276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ἄφρων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– ανοίγει -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ἥδεται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-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θρόνοις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– πίνει – τύπτει – γλυκύ</a:t>
            </a: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nl-NL" sz="2400" dirty="0" smtClean="0">
              <a:latin typeface="Times New Roman" pitchFamily="18" charset="0"/>
              <a:ea typeface="PMingLiU" pitchFamily="18" charset="-12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Οἱ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ἑταίροι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ἒν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</a:t>
            </a:r>
            <a:r>
              <a:rPr kumimoji="0" lang="nl-N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…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κάθηνται</a:t>
            </a:r>
            <a:r>
              <a:rPr kumimoji="0" lang="nl-N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.		</a:t>
            </a: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Ὁ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Ὀδυσσεὺς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…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οὔκ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ἐστιν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.</a:t>
            </a:r>
            <a:r>
              <a:rPr kumimoji="0" lang="nl-N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		</a:t>
            </a: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Ὁ Πολύφημος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τὸν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οἴνον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…</a:t>
            </a:r>
            <a:r>
              <a:rPr kumimoji="0" lang="nl-N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		</a:t>
            </a: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Ἡ Κίρκη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τὴν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οἰκίαν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…</a:t>
            </a:r>
            <a:r>
              <a:rPr kumimoji="0" lang="nl-N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		</a:t>
            </a: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Τὸ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φάρμακον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μάλα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…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ἐστιν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.</a:t>
            </a:r>
            <a:r>
              <a:rPr kumimoji="0" lang="nl-N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		</a:t>
            </a:r>
            <a:endParaRPr kumimoji="0" lang="nl-N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899592" y="1844824"/>
            <a:ext cx="763284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Which</a:t>
            </a:r>
            <a:r>
              <a:rPr kumimoji="0" lang="nl-NL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word </a:t>
            </a:r>
            <a:r>
              <a:rPr kumimoji="0" lang="nl-NL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doesn’t</a:t>
            </a:r>
            <a:r>
              <a:rPr kumimoji="0" lang="nl-NL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fit in </a:t>
            </a:r>
            <a:r>
              <a:rPr kumimoji="0" lang="nl-NL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each</a:t>
            </a:r>
            <a:r>
              <a:rPr kumimoji="0" lang="nl-NL" sz="24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nl-NL" sz="2400" b="0" i="1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row</a:t>
            </a:r>
            <a:r>
              <a:rPr kumimoji="0" lang="nl-NL" sz="24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? </a:t>
            </a:r>
            <a:endParaRPr kumimoji="0" lang="nl-NL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nl-NL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Human</a:t>
            </a:r>
            <a:r>
              <a:rPr kumimoji="0" lang="nl-N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body: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ὀφθαλμός</a:t>
            </a:r>
            <a:r>
              <a:rPr kumimoji="0" lang="nl-N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–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αἷμα</a:t>
            </a:r>
            <a:r>
              <a:rPr kumimoji="0" lang="nl-N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–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πῦρ</a:t>
            </a: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nl-NL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Parts</a:t>
            </a:r>
            <a:r>
              <a:rPr kumimoji="0" lang="nl-N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of the </a:t>
            </a:r>
            <a:r>
              <a:rPr kumimoji="0" lang="nl-NL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day</a:t>
            </a:r>
            <a:r>
              <a:rPr kumimoji="0" lang="nl-N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: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οἷος</a:t>
            </a:r>
            <a:r>
              <a:rPr kumimoji="0" lang="nl-N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–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νύξ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-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ἑσπέρα</a:t>
            </a: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nl-NL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observation</a:t>
            </a:r>
            <a:r>
              <a:rPr kumimoji="0" lang="nl-N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: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ἐπισκοπῶ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-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ὁρῶ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-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καλῶ</a:t>
            </a: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nl-NL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necessity</a:t>
            </a:r>
            <a:r>
              <a:rPr kumimoji="0" lang="nl-N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: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περί –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χρῆ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-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δεῖ</a:t>
            </a: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nl-NL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Being</a:t>
            </a:r>
            <a:r>
              <a:rPr kumimoji="0" lang="nl-N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</a:t>
            </a:r>
            <a:r>
              <a:rPr kumimoji="0" lang="nl-NL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together</a:t>
            </a:r>
            <a:r>
              <a:rPr kumimoji="0" lang="nl-N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: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ἅμα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-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ἕπομαι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- ρέω</a:t>
            </a:r>
            <a:endParaRPr kumimoji="0" lang="el-G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600" dirty="0" err="1" smtClean="0"/>
              <a:t>Statistics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882808"/>
            <a:ext cx="8363272" cy="140217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nl-NL" dirty="0" err="1" smtClean="0">
                <a:solidFill>
                  <a:schemeClr val="accent1"/>
                </a:solidFill>
              </a:rPr>
              <a:t>Within</a:t>
            </a:r>
            <a:r>
              <a:rPr lang="nl-NL" dirty="0" smtClean="0">
                <a:solidFill>
                  <a:schemeClr val="accent1"/>
                </a:solidFill>
              </a:rPr>
              <a:t> </a:t>
            </a:r>
            <a:r>
              <a:rPr lang="nl-NL" dirty="0" err="1" smtClean="0">
                <a:solidFill>
                  <a:schemeClr val="accent1"/>
                </a:solidFill>
              </a:rPr>
              <a:t>groups</a:t>
            </a:r>
            <a:r>
              <a:rPr lang="nl-NL" dirty="0" smtClean="0">
                <a:solidFill>
                  <a:schemeClr val="accent1"/>
                </a:solidFill>
              </a:rPr>
              <a:t> ANOVA (</a:t>
            </a:r>
            <a:r>
              <a:rPr lang="nl-NL" dirty="0" err="1" smtClean="0">
                <a:solidFill>
                  <a:schemeClr val="accent1"/>
                </a:solidFill>
              </a:rPr>
              <a:t>repeated</a:t>
            </a:r>
            <a:r>
              <a:rPr lang="nl-NL" dirty="0" smtClean="0">
                <a:solidFill>
                  <a:schemeClr val="accent1"/>
                </a:solidFill>
              </a:rPr>
              <a:t> </a:t>
            </a:r>
            <a:r>
              <a:rPr lang="nl-NL" dirty="0" err="1" smtClean="0">
                <a:solidFill>
                  <a:schemeClr val="accent1"/>
                </a:solidFill>
              </a:rPr>
              <a:t>measurement</a:t>
            </a:r>
            <a:r>
              <a:rPr lang="nl-NL" dirty="0" smtClean="0">
                <a:solidFill>
                  <a:schemeClr val="accent1"/>
                </a:solidFill>
              </a:rPr>
              <a:t>)</a:t>
            </a:r>
          </a:p>
          <a:p>
            <a:pPr>
              <a:buNone/>
            </a:pPr>
            <a:r>
              <a:rPr lang="nl-NL" sz="2800" dirty="0" smtClean="0"/>
              <a:t>Effect of test and </a:t>
            </a:r>
            <a:r>
              <a:rPr lang="nl-NL" sz="2800" dirty="0" err="1" smtClean="0"/>
              <a:t>condition</a:t>
            </a:r>
            <a:r>
              <a:rPr lang="nl-NL" sz="2800" dirty="0" smtClean="0"/>
              <a:t> is significant</a:t>
            </a:r>
            <a:endParaRPr lang="nl-NL" sz="2800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/>
        </p:nvGraphicFramePr>
        <p:xfrm>
          <a:off x="467544" y="3645024"/>
          <a:ext cx="8064897" cy="2598013"/>
        </p:xfrm>
        <a:graphic>
          <a:graphicData uri="http://schemas.openxmlformats.org/drawingml/2006/table">
            <a:tbl>
              <a:tblPr/>
              <a:tblGrid>
                <a:gridCol w="1928819"/>
                <a:gridCol w="748280"/>
                <a:gridCol w="1333101"/>
                <a:gridCol w="924453"/>
                <a:gridCol w="1279522"/>
                <a:gridCol w="925361"/>
                <a:gridCol w="925361"/>
              </a:tblGrid>
              <a:tr h="366769">
                <a:tc gridSpan="7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Tests of Within-Subjects Contrasts</a:t>
                      </a:r>
                      <a:endParaRPr lang="nl-NL" sz="1600" dirty="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66769">
                <a:tc gridSpan="7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Measure:MEASURE_1</a:t>
                      </a:r>
                      <a:endParaRPr lang="nl-NL" sz="1600" dirty="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67562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Source</a:t>
                      </a:r>
                      <a:endParaRPr lang="nl-NL" sz="1600" dirty="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testmoment</a:t>
                      </a:r>
                      <a:endParaRPr lang="nl-NL" sz="1600" dirty="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 anchor="b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Type III Sum of Squares</a:t>
                      </a:r>
                      <a:endParaRPr lang="nl-NL" sz="1600" dirty="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df</a:t>
                      </a:r>
                      <a:endParaRPr lang="nl-NL" sz="1600" dirty="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Mean Square</a:t>
                      </a:r>
                      <a:endParaRPr lang="nl-NL" sz="1600" dirty="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F</a:t>
                      </a:r>
                      <a:endParaRPr lang="nl-NL" sz="160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Sig.</a:t>
                      </a:r>
                      <a:endParaRPr lang="nl-NL" sz="160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676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testmoment</a:t>
                      </a:r>
                      <a:endParaRPr lang="nl-NL" sz="160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Linear</a:t>
                      </a:r>
                      <a:endParaRPr lang="nl-NL" sz="160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1108,523</a:t>
                      </a:r>
                      <a:endParaRPr lang="nl-NL" sz="1600" dirty="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1</a:t>
                      </a:r>
                      <a:endParaRPr lang="nl-NL" sz="160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1108,523</a:t>
                      </a:r>
                      <a:endParaRPr lang="nl-NL" sz="1600" dirty="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249,929</a:t>
                      </a:r>
                      <a:endParaRPr lang="nl-NL" sz="1600" dirty="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,000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 </a:t>
                      </a:r>
                      <a:endParaRPr lang="nl-NL" sz="1600" dirty="0">
                        <a:solidFill>
                          <a:srgbClr val="000000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6676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testmoment * conditie</a:t>
                      </a:r>
                      <a:endParaRPr lang="nl-NL" sz="160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Linear</a:t>
                      </a:r>
                      <a:endParaRPr lang="nl-NL" sz="160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33,171</a:t>
                      </a:r>
                      <a:endParaRPr lang="nl-NL" sz="1600" dirty="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2</a:t>
                      </a:r>
                      <a:endParaRPr lang="nl-NL" sz="160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16,585</a:t>
                      </a:r>
                      <a:endParaRPr lang="nl-NL" sz="160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3,739</a:t>
                      </a:r>
                      <a:endParaRPr lang="nl-NL" sz="1600" dirty="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,029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SimSun"/>
                          <a:cs typeface="Arial" pitchFamily="34" charset="0"/>
                        </a:rPr>
                        <a:t> </a:t>
                      </a:r>
                      <a:endParaRPr lang="nl-NL" sz="1600" dirty="0">
                        <a:solidFill>
                          <a:srgbClr val="000000"/>
                        </a:solidFill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7757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Error(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testmoment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)</a:t>
                      </a:r>
                      <a:endParaRPr lang="nl-NL" sz="1600" dirty="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Linear</a:t>
                      </a:r>
                      <a:endParaRPr lang="nl-NL" sz="1600" dirty="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314,910</a:t>
                      </a:r>
                      <a:endParaRPr lang="nl-NL" sz="160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71</a:t>
                      </a:r>
                      <a:endParaRPr lang="nl-NL" sz="1600" dirty="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4,435</a:t>
                      </a:r>
                      <a:endParaRPr lang="nl-NL" sz="160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>
                        <a:solidFill>
                          <a:srgbClr val="000000"/>
                        </a:solidFill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000000"/>
                        </a:solidFill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 err="1" smtClean="0"/>
              <a:t>Aims</a:t>
            </a:r>
            <a:r>
              <a:rPr lang="nl-NL" sz="3600" dirty="0" smtClean="0"/>
              <a:t> of research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To </a:t>
            </a:r>
            <a:r>
              <a:rPr lang="nl-NL" sz="2400" dirty="0" err="1" smtClean="0"/>
              <a:t>investigate</a:t>
            </a:r>
            <a:r>
              <a:rPr lang="nl-NL" sz="2400" dirty="0" smtClean="0"/>
              <a:t> </a:t>
            </a:r>
            <a:r>
              <a:rPr lang="nl-NL" sz="2400" dirty="0" err="1" smtClean="0"/>
              <a:t>effectivity</a:t>
            </a:r>
            <a:r>
              <a:rPr lang="nl-NL" sz="2400" dirty="0" smtClean="0"/>
              <a:t> of </a:t>
            </a:r>
            <a:r>
              <a:rPr lang="nl-NL" sz="2400" dirty="0" err="1" smtClean="0"/>
              <a:t>paired-associate</a:t>
            </a:r>
            <a:r>
              <a:rPr lang="nl-NL" sz="2400" dirty="0" smtClean="0"/>
              <a:t> and </a:t>
            </a:r>
            <a:r>
              <a:rPr lang="nl-NL" sz="2400" dirty="0" err="1" smtClean="0"/>
              <a:t>activity</a:t>
            </a:r>
            <a:r>
              <a:rPr lang="nl-NL" sz="2400" dirty="0" smtClean="0"/>
              <a:t> </a:t>
            </a:r>
            <a:r>
              <a:rPr lang="nl-NL" sz="2400" dirty="0" err="1" smtClean="0"/>
              <a:t>based</a:t>
            </a:r>
            <a:r>
              <a:rPr lang="nl-NL" sz="2400" dirty="0" smtClean="0"/>
              <a:t> </a:t>
            </a:r>
            <a:r>
              <a:rPr lang="nl-NL" sz="2400" dirty="0" err="1" smtClean="0"/>
              <a:t>learning</a:t>
            </a:r>
            <a:r>
              <a:rPr lang="nl-NL" sz="2400" dirty="0" smtClean="0"/>
              <a:t> </a:t>
            </a:r>
            <a:r>
              <a:rPr lang="nl-NL" sz="2400" dirty="0" err="1" smtClean="0"/>
              <a:t>on</a:t>
            </a:r>
            <a:r>
              <a:rPr lang="nl-NL" sz="2400" dirty="0" smtClean="0"/>
              <a:t> </a:t>
            </a:r>
            <a:r>
              <a:rPr lang="nl-NL" sz="2400" dirty="0" err="1" smtClean="0"/>
              <a:t>Ancient</a:t>
            </a:r>
            <a:r>
              <a:rPr lang="nl-NL" sz="2400" dirty="0" smtClean="0"/>
              <a:t> </a:t>
            </a:r>
            <a:r>
              <a:rPr lang="nl-NL" sz="2400" dirty="0" err="1" smtClean="0"/>
              <a:t>Greek</a:t>
            </a:r>
            <a:r>
              <a:rPr lang="nl-NL" sz="2400" dirty="0" smtClean="0"/>
              <a:t> </a:t>
            </a:r>
            <a:r>
              <a:rPr lang="nl-NL" sz="2400" dirty="0" err="1" smtClean="0"/>
              <a:t>vocabulary</a:t>
            </a:r>
            <a:r>
              <a:rPr lang="nl-NL" sz="2400" dirty="0" smtClean="0"/>
              <a:t> </a:t>
            </a:r>
            <a:r>
              <a:rPr lang="nl-NL" sz="2400" dirty="0" err="1" smtClean="0"/>
              <a:t>acquisition</a:t>
            </a:r>
            <a:r>
              <a:rPr lang="nl-NL" sz="2400" dirty="0" smtClean="0"/>
              <a:t> and </a:t>
            </a:r>
            <a:r>
              <a:rPr lang="nl-NL" sz="2400" dirty="0" err="1" smtClean="0"/>
              <a:t>retention</a:t>
            </a:r>
            <a:endParaRPr lang="nl-NL" sz="2400" dirty="0" smtClean="0"/>
          </a:p>
          <a:p>
            <a:r>
              <a:rPr lang="nl-NL" sz="2400" dirty="0" smtClean="0"/>
              <a:t>To </a:t>
            </a:r>
            <a:r>
              <a:rPr lang="nl-NL" sz="2400" dirty="0" err="1" smtClean="0"/>
              <a:t>incorporate</a:t>
            </a:r>
            <a:r>
              <a:rPr lang="nl-NL" sz="2400" dirty="0" smtClean="0"/>
              <a:t> </a:t>
            </a:r>
            <a:r>
              <a:rPr lang="nl-NL" sz="2400" dirty="0" err="1" smtClean="0"/>
              <a:t>theory</a:t>
            </a:r>
            <a:r>
              <a:rPr lang="nl-NL" sz="2400" dirty="0" smtClean="0"/>
              <a:t> in teaching </a:t>
            </a:r>
            <a:r>
              <a:rPr lang="nl-NL" sz="2400" dirty="0" err="1" smtClean="0"/>
              <a:t>practice</a:t>
            </a:r>
            <a:endParaRPr lang="nl-NL" sz="2400" dirty="0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 6"/>
          <p:cNvGraphicFramePr>
            <a:graphicFrameLocks noGrp="1"/>
          </p:cNvGraphicFramePr>
          <p:nvPr/>
        </p:nvGraphicFramePr>
        <p:xfrm>
          <a:off x="4139952" y="764704"/>
          <a:ext cx="4584178" cy="5713126"/>
        </p:xfrm>
        <a:graphic>
          <a:graphicData uri="http://schemas.openxmlformats.org/drawingml/2006/table">
            <a:tbl>
              <a:tblPr/>
              <a:tblGrid>
                <a:gridCol w="1490654"/>
                <a:gridCol w="1490654"/>
                <a:gridCol w="831006"/>
                <a:gridCol w="771864"/>
              </a:tblGrid>
              <a:tr h="338873">
                <a:tc gridSpan="4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Tests of Between-Subjects Effects</a:t>
                      </a:r>
                      <a:endParaRPr lang="nl-NL" sz="1600" dirty="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3887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Source</a:t>
                      </a:r>
                      <a:endParaRPr lang="nl-NL" sz="1600" dirty="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Dependent Variable</a:t>
                      </a:r>
                      <a:endParaRPr lang="nl-NL" sz="160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 anchor="b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F</a:t>
                      </a:r>
                      <a:endParaRPr lang="nl-NL" sz="160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Sig.</a:t>
                      </a:r>
                      <a:endParaRPr lang="nl-NL" sz="160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38873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Corrected Model</a:t>
                      </a:r>
                      <a:endParaRPr lang="nl-NL" sz="1600" dirty="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test1</a:t>
                      </a:r>
                      <a:endParaRPr lang="nl-NL" sz="160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9,055</a:t>
                      </a:r>
                      <a:endParaRPr lang="nl-NL" sz="160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,000</a:t>
                      </a:r>
                      <a:endParaRPr lang="nl-NL" sz="1600" dirty="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38873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test2</a:t>
                      </a:r>
                      <a:endParaRPr lang="nl-NL" sz="160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4,884</a:t>
                      </a:r>
                      <a:endParaRPr lang="nl-NL" sz="160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,010</a:t>
                      </a:r>
                      <a:endParaRPr lang="nl-NL" sz="1600" dirty="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38873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Intercept</a:t>
                      </a:r>
                      <a:endParaRPr lang="nl-NL" sz="160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test1</a:t>
                      </a:r>
                      <a:endParaRPr lang="nl-NL" sz="1600" dirty="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3063,131</a:t>
                      </a:r>
                      <a:endParaRPr lang="nl-NL" sz="160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,000</a:t>
                      </a:r>
                      <a:endParaRPr lang="nl-NL" sz="1600" dirty="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38873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test2</a:t>
                      </a:r>
                      <a:endParaRPr lang="nl-NL" sz="1600" dirty="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826,931</a:t>
                      </a:r>
                      <a:endParaRPr lang="nl-NL" sz="160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,000</a:t>
                      </a:r>
                      <a:endParaRPr lang="nl-NL" sz="1600" dirty="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38873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conditie</a:t>
                      </a:r>
                      <a:endParaRPr lang="nl-NL" sz="160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test1</a:t>
                      </a:r>
                      <a:endParaRPr lang="nl-NL" sz="1600" dirty="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9,055</a:t>
                      </a:r>
                      <a:endParaRPr lang="nl-NL" sz="160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,000</a:t>
                      </a:r>
                      <a:endParaRPr lang="nl-NL" sz="1600" dirty="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</a:tr>
              <a:tr h="338873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test2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Courier New"/>
                          <a:ea typeface="SimSun"/>
                          <a:cs typeface="Times New Roman"/>
                        </a:rPr>
                        <a:t> </a:t>
                      </a:r>
                      <a:endParaRPr lang="nl-NL" sz="1600" dirty="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4,884</a:t>
                      </a:r>
                      <a:endParaRPr lang="nl-NL" sz="160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,010</a:t>
                      </a:r>
                      <a:endParaRPr lang="nl-NL" sz="1600" dirty="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48861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Error</a:t>
                      </a:r>
                      <a:endParaRPr lang="nl-NL" sz="160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test1</a:t>
                      </a:r>
                      <a:endParaRPr lang="nl-NL" sz="1600" dirty="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>
                        <a:solidFill>
                          <a:srgbClr val="000000"/>
                        </a:solidFill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19050" marR="19050" marT="19050" marB="1905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>
                        <a:solidFill>
                          <a:srgbClr val="000000"/>
                        </a:solidFill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8861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test2</a:t>
                      </a:r>
                      <a:endParaRPr lang="nl-NL" sz="1600" dirty="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>
                        <a:solidFill>
                          <a:srgbClr val="000000"/>
                        </a:solidFill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19050" marR="19050" marT="19050" marB="1905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>
                        <a:solidFill>
                          <a:srgbClr val="000000"/>
                        </a:solidFill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48861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Total</a:t>
                      </a:r>
                      <a:endParaRPr lang="nl-NL" sz="160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test1</a:t>
                      </a:r>
                      <a:endParaRPr lang="nl-NL" sz="1600" dirty="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000000"/>
                        </a:solidFill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19050" marR="19050" marT="19050" marB="1905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>
                        <a:solidFill>
                          <a:srgbClr val="000000"/>
                        </a:solidFill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8861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test2</a:t>
                      </a:r>
                      <a:endParaRPr lang="nl-NL" sz="160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000000"/>
                        </a:solidFill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19050" marR="19050" marT="19050" marB="1905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>
                        <a:solidFill>
                          <a:srgbClr val="000000"/>
                        </a:solidFill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48861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Corrected Total</a:t>
                      </a:r>
                      <a:endParaRPr lang="nl-NL" sz="160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test1</a:t>
                      </a:r>
                      <a:endParaRPr lang="nl-NL" sz="160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000000"/>
                        </a:solidFill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19050" marR="19050" marT="19050" marB="1905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>
                        <a:solidFill>
                          <a:srgbClr val="000000"/>
                        </a:solidFill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8861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SimSun"/>
                          <a:cs typeface="Arial"/>
                        </a:rPr>
                        <a:t>test2</a:t>
                      </a:r>
                      <a:endParaRPr lang="nl-NL" sz="1600">
                        <a:solidFill>
                          <a:srgbClr val="000000"/>
                        </a:solidFill>
                        <a:latin typeface="Courier New"/>
                        <a:ea typeface="SimSun"/>
                        <a:cs typeface="Arial"/>
                      </a:endParaRPr>
                    </a:p>
                  </a:txBody>
                  <a:tcPr marL="19050" marR="19050" marT="19050" marB="1905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000000"/>
                        </a:solidFill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19050" marR="19050" marT="19050" marB="1905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000000"/>
                        </a:solidFill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48861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19050" marR="19050" marT="19050" marB="1905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48861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19050" marR="19050" marT="19050" marB="190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kstvak 9"/>
          <p:cNvSpPr txBox="1"/>
          <p:nvPr/>
        </p:nvSpPr>
        <p:spPr>
          <a:xfrm>
            <a:off x="539552" y="836712"/>
            <a:ext cx="352839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err="1" smtClean="0">
                <a:solidFill>
                  <a:schemeClr val="accent1"/>
                </a:solidFill>
              </a:rPr>
              <a:t>Multivariate</a:t>
            </a:r>
            <a:r>
              <a:rPr lang="nl-NL" sz="2800" dirty="0" smtClean="0">
                <a:solidFill>
                  <a:schemeClr val="accent1"/>
                </a:solidFill>
              </a:rPr>
              <a:t> ANOVA</a:t>
            </a:r>
          </a:p>
          <a:p>
            <a:r>
              <a:rPr lang="nl-NL" sz="2400" dirty="0" smtClean="0"/>
              <a:t>Effect of </a:t>
            </a:r>
            <a:r>
              <a:rPr lang="nl-NL" sz="2400" dirty="0" err="1" smtClean="0"/>
              <a:t>condition</a:t>
            </a:r>
            <a:r>
              <a:rPr lang="nl-NL" sz="2400" dirty="0" smtClean="0"/>
              <a:t> </a:t>
            </a:r>
            <a:r>
              <a:rPr lang="nl-NL" sz="2400" dirty="0" err="1" smtClean="0"/>
              <a:t>on</a:t>
            </a:r>
            <a:r>
              <a:rPr lang="nl-NL" sz="2400" dirty="0" smtClean="0"/>
              <a:t> test is significant</a:t>
            </a:r>
            <a:endParaRPr lang="nl-N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692696"/>
            <a:ext cx="3133725" cy="546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vak 5"/>
          <p:cNvSpPr txBox="1"/>
          <p:nvPr/>
        </p:nvSpPr>
        <p:spPr>
          <a:xfrm>
            <a:off x="683568" y="692696"/>
            <a:ext cx="38884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err="1" smtClean="0">
                <a:solidFill>
                  <a:schemeClr val="accent1"/>
                </a:solidFill>
              </a:rPr>
              <a:t>Between</a:t>
            </a:r>
            <a:r>
              <a:rPr lang="nl-NL" sz="2400" dirty="0" smtClean="0">
                <a:solidFill>
                  <a:schemeClr val="accent1"/>
                </a:solidFill>
              </a:rPr>
              <a:t> </a:t>
            </a:r>
            <a:r>
              <a:rPr lang="nl-NL" sz="2400" dirty="0" err="1" smtClean="0">
                <a:solidFill>
                  <a:schemeClr val="accent1"/>
                </a:solidFill>
              </a:rPr>
              <a:t>groups</a:t>
            </a:r>
            <a:r>
              <a:rPr lang="nl-NL" sz="2400" dirty="0" smtClean="0">
                <a:solidFill>
                  <a:schemeClr val="accent1"/>
                </a:solidFill>
              </a:rPr>
              <a:t> ANOVA</a:t>
            </a:r>
          </a:p>
          <a:p>
            <a:r>
              <a:rPr lang="nl-NL" sz="2400" dirty="0" smtClean="0">
                <a:solidFill>
                  <a:schemeClr val="accent1"/>
                </a:solidFill>
              </a:rPr>
              <a:t>Test 1:</a:t>
            </a:r>
          </a:p>
          <a:p>
            <a:r>
              <a:rPr lang="nl-NL" sz="2400" dirty="0" smtClean="0"/>
              <a:t>F: 9.055</a:t>
            </a:r>
          </a:p>
          <a:p>
            <a:r>
              <a:rPr lang="nl-NL" sz="2400" dirty="0" smtClean="0"/>
              <a:t>p: ≤ 0.001</a:t>
            </a:r>
          </a:p>
          <a:p>
            <a:r>
              <a:rPr lang="nl-NL" sz="2400" dirty="0" smtClean="0"/>
              <a:t>(A: multiple </a:t>
            </a:r>
            <a:r>
              <a:rPr lang="nl-NL" sz="2400" dirty="0" err="1" smtClean="0"/>
              <a:t>choice</a:t>
            </a:r>
            <a:r>
              <a:rPr lang="nl-NL" sz="2400" dirty="0" smtClean="0"/>
              <a:t> </a:t>
            </a:r>
            <a:r>
              <a:rPr lang="nl-NL" sz="2400" dirty="0" err="1" smtClean="0"/>
              <a:t>only</a:t>
            </a:r>
            <a:r>
              <a:rPr lang="nl-NL" sz="2400" dirty="0" smtClean="0"/>
              <a:t>;</a:t>
            </a:r>
          </a:p>
          <a:p>
            <a:r>
              <a:rPr lang="nl-NL" sz="2400" dirty="0" smtClean="0"/>
              <a:t>B: </a:t>
            </a:r>
            <a:r>
              <a:rPr lang="nl-NL" sz="2400" dirty="0" err="1" smtClean="0"/>
              <a:t>paired-associate</a:t>
            </a:r>
            <a:r>
              <a:rPr lang="nl-NL" sz="2400" dirty="0" smtClean="0"/>
              <a:t> </a:t>
            </a:r>
            <a:r>
              <a:rPr lang="nl-NL" sz="2400" dirty="0" err="1" smtClean="0"/>
              <a:t>only</a:t>
            </a:r>
            <a:r>
              <a:rPr lang="nl-NL" sz="2400" dirty="0" smtClean="0"/>
              <a:t>;</a:t>
            </a:r>
          </a:p>
          <a:p>
            <a:r>
              <a:rPr lang="nl-NL" sz="2400" dirty="0" smtClean="0"/>
              <a:t>C: </a:t>
            </a:r>
            <a:r>
              <a:rPr lang="nl-NL" sz="2400" dirty="0" err="1" smtClean="0"/>
              <a:t>mc</a:t>
            </a:r>
            <a:r>
              <a:rPr lang="nl-NL" sz="2400" dirty="0" smtClean="0"/>
              <a:t> + pa) </a:t>
            </a:r>
            <a:endParaRPr lang="nl-NL" sz="24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683568" y="908720"/>
            <a:ext cx="38884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solidFill>
                  <a:schemeClr val="accent1"/>
                </a:solidFill>
              </a:rPr>
              <a:t>Test 2:</a:t>
            </a:r>
          </a:p>
          <a:p>
            <a:r>
              <a:rPr lang="nl-NL" sz="2400" dirty="0" smtClean="0"/>
              <a:t>F: 4.884</a:t>
            </a:r>
          </a:p>
          <a:p>
            <a:r>
              <a:rPr lang="nl-NL" sz="2400" dirty="0" smtClean="0"/>
              <a:t>p: ≤ 0.01</a:t>
            </a:r>
          </a:p>
          <a:p>
            <a:r>
              <a:rPr lang="nl-NL" sz="2400" dirty="0" smtClean="0"/>
              <a:t>(A: multiple </a:t>
            </a:r>
            <a:r>
              <a:rPr lang="nl-NL" sz="2400" dirty="0" err="1" smtClean="0"/>
              <a:t>choice</a:t>
            </a:r>
            <a:r>
              <a:rPr lang="nl-NL" sz="2400" dirty="0" smtClean="0"/>
              <a:t> </a:t>
            </a:r>
            <a:r>
              <a:rPr lang="nl-NL" sz="2400" dirty="0" err="1" smtClean="0"/>
              <a:t>only</a:t>
            </a:r>
            <a:r>
              <a:rPr lang="nl-NL" sz="2400" dirty="0" smtClean="0"/>
              <a:t>;</a:t>
            </a:r>
          </a:p>
          <a:p>
            <a:r>
              <a:rPr lang="nl-NL" sz="2400" dirty="0" smtClean="0"/>
              <a:t>B: </a:t>
            </a:r>
            <a:r>
              <a:rPr lang="nl-NL" sz="2400" dirty="0" err="1" smtClean="0"/>
              <a:t>paired-associate</a:t>
            </a:r>
            <a:r>
              <a:rPr lang="nl-NL" sz="2400" dirty="0" smtClean="0"/>
              <a:t> </a:t>
            </a:r>
            <a:r>
              <a:rPr lang="nl-NL" sz="2400" dirty="0" err="1" smtClean="0"/>
              <a:t>only</a:t>
            </a:r>
            <a:r>
              <a:rPr lang="nl-NL" sz="2400" dirty="0" smtClean="0"/>
              <a:t>;</a:t>
            </a:r>
          </a:p>
          <a:p>
            <a:r>
              <a:rPr lang="nl-NL" sz="2400" dirty="0" smtClean="0"/>
              <a:t>C: </a:t>
            </a:r>
            <a:r>
              <a:rPr lang="nl-NL" sz="2400" dirty="0" err="1" smtClean="0"/>
              <a:t>mc</a:t>
            </a:r>
            <a:r>
              <a:rPr lang="nl-NL" sz="2400" dirty="0" smtClean="0"/>
              <a:t> + pa) </a:t>
            </a:r>
            <a:endParaRPr lang="nl-NL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620688"/>
            <a:ext cx="3409181" cy="5812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683568" y="908720"/>
            <a:ext cx="38884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solidFill>
                  <a:schemeClr val="accent1"/>
                </a:solidFill>
              </a:rPr>
              <a:t>Test 1-test 2 (</a:t>
            </a:r>
            <a:r>
              <a:rPr lang="nl-NL" sz="2400" dirty="0" err="1" smtClean="0">
                <a:solidFill>
                  <a:schemeClr val="accent1"/>
                </a:solidFill>
              </a:rPr>
              <a:t>vocabulary</a:t>
            </a:r>
            <a:r>
              <a:rPr lang="nl-NL" sz="2400" dirty="0" smtClean="0">
                <a:solidFill>
                  <a:schemeClr val="accent1"/>
                </a:solidFill>
              </a:rPr>
              <a:t> loss):</a:t>
            </a:r>
          </a:p>
          <a:p>
            <a:r>
              <a:rPr lang="nl-NL" sz="2400" dirty="0" smtClean="0"/>
              <a:t>F: 3.730</a:t>
            </a:r>
          </a:p>
          <a:p>
            <a:r>
              <a:rPr lang="nl-NL" sz="2400" dirty="0" smtClean="0"/>
              <a:t>p: ≤ 0.05</a:t>
            </a:r>
          </a:p>
          <a:p>
            <a:r>
              <a:rPr lang="nl-NL" sz="2400" dirty="0" smtClean="0"/>
              <a:t>(A: multiple </a:t>
            </a:r>
            <a:r>
              <a:rPr lang="nl-NL" sz="2400" dirty="0" err="1" smtClean="0"/>
              <a:t>choice</a:t>
            </a:r>
            <a:r>
              <a:rPr lang="nl-NL" sz="2400" dirty="0" smtClean="0"/>
              <a:t> </a:t>
            </a:r>
            <a:r>
              <a:rPr lang="nl-NL" sz="2400" dirty="0" err="1" smtClean="0"/>
              <a:t>only</a:t>
            </a:r>
            <a:r>
              <a:rPr lang="nl-NL" sz="2400" dirty="0" smtClean="0"/>
              <a:t>;</a:t>
            </a:r>
          </a:p>
          <a:p>
            <a:r>
              <a:rPr lang="nl-NL" sz="2400" dirty="0" smtClean="0"/>
              <a:t>B: </a:t>
            </a:r>
            <a:r>
              <a:rPr lang="nl-NL" sz="2400" dirty="0" err="1" smtClean="0"/>
              <a:t>paired-associate</a:t>
            </a:r>
            <a:r>
              <a:rPr lang="nl-NL" sz="2400" dirty="0" smtClean="0"/>
              <a:t> </a:t>
            </a:r>
            <a:r>
              <a:rPr lang="nl-NL" sz="2400" dirty="0" err="1" smtClean="0"/>
              <a:t>only</a:t>
            </a:r>
            <a:r>
              <a:rPr lang="nl-NL" sz="2400" dirty="0" smtClean="0"/>
              <a:t>;</a:t>
            </a:r>
          </a:p>
          <a:p>
            <a:r>
              <a:rPr lang="nl-NL" sz="2400" dirty="0" smtClean="0"/>
              <a:t>C: </a:t>
            </a:r>
            <a:r>
              <a:rPr lang="nl-NL" sz="2400" dirty="0" err="1" smtClean="0"/>
              <a:t>mc</a:t>
            </a:r>
            <a:r>
              <a:rPr lang="nl-NL" sz="2400" dirty="0" smtClean="0"/>
              <a:t> + pa) </a:t>
            </a:r>
            <a:endParaRPr lang="nl-NL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548680"/>
            <a:ext cx="3266306" cy="5789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 err="1" smtClean="0"/>
              <a:t>Structure</a:t>
            </a:r>
            <a:r>
              <a:rPr lang="nl-NL" sz="3600" dirty="0" smtClean="0"/>
              <a:t> of </a:t>
            </a:r>
            <a:r>
              <a:rPr lang="nl-NL" sz="3600" dirty="0" err="1" smtClean="0"/>
              <a:t>presentation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err="1" smtClean="0"/>
              <a:t>Theoretical</a:t>
            </a:r>
            <a:r>
              <a:rPr lang="nl-NL" sz="2400" dirty="0" smtClean="0"/>
              <a:t> background</a:t>
            </a:r>
          </a:p>
          <a:p>
            <a:r>
              <a:rPr lang="nl-NL" sz="2400" dirty="0" err="1" smtClean="0"/>
              <a:t>Experimental</a:t>
            </a:r>
            <a:r>
              <a:rPr lang="nl-NL" sz="2400" dirty="0" smtClean="0"/>
              <a:t> data</a:t>
            </a:r>
          </a:p>
          <a:p>
            <a:r>
              <a:rPr lang="nl-NL" sz="2400" dirty="0" err="1" smtClean="0"/>
              <a:t>Conclusion</a:t>
            </a:r>
            <a:r>
              <a:rPr lang="nl-NL" sz="2400" dirty="0" smtClean="0"/>
              <a:t>, </a:t>
            </a:r>
            <a:r>
              <a:rPr lang="nl-NL" sz="2400" dirty="0" err="1" smtClean="0"/>
              <a:t>discussion</a:t>
            </a:r>
            <a:r>
              <a:rPr lang="nl-NL" sz="2400" dirty="0" smtClean="0"/>
              <a:t> and </a:t>
            </a:r>
            <a:r>
              <a:rPr lang="nl-NL" sz="2400" dirty="0" err="1" smtClean="0"/>
              <a:t>didactic</a:t>
            </a:r>
            <a:r>
              <a:rPr lang="nl-NL" sz="2400" dirty="0" smtClean="0"/>
              <a:t> </a:t>
            </a:r>
            <a:r>
              <a:rPr lang="nl-NL" sz="2400" dirty="0" err="1" smtClean="0"/>
              <a:t>suggestions</a:t>
            </a:r>
            <a:endParaRPr lang="nl-NL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 err="1" smtClean="0"/>
              <a:t>Theoretical</a:t>
            </a:r>
            <a:r>
              <a:rPr lang="nl-NL" sz="3600" dirty="0" smtClean="0"/>
              <a:t> background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err="1" smtClean="0"/>
              <a:t>Knowledge</a:t>
            </a:r>
            <a:r>
              <a:rPr lang="nl-NL" sz="2400" dirty="0" smtClean="0"/>
              <a:t> of </a:t>
            </a:r>
            <a:r>
              <a:rPr lang="nl-NL" sz="2400" dirty="0" err="1" smtClean="0"/>
              <a:t>vocabulary</a:t>
            </a:r>
            <a:r>
              <a:rPr lang="nl-NL" sz="2400" dirty="0" smtClean="0"/>
              <a:t> is important in </a:t>
            </a:r>
            <a:r>
              <a:rPr lang="nl-NL" sz="2400" dirty="0" err="1" smtClean="0"/>
              <a:t>second</a:t>
            </a:r>
            <a:r>
              <a:rPr lang="nl-NL" sz="2400" dirty="0" smtClean="0"/>
              <a:t> </a:t>
            </a:r>
            <a:r>
              <a:rPr lang="nl-NL" sz="2400" dirty="0" err="1" smtClean="0"/>
              <a:t>language</a:t>
            </a:r>
            <a:r>
              <a:rPr lang="nl-NL" sz="2400" dirty="0" smtClean="0"/>
              <a:t> </a:t>
            </a:r>
            <a:r>
              <a:rPr lang="nl-NL" sz="2400" dirty="0" err="1" smtClean="0"/>
              <a:t>acquisition</a:t>
            </a:r>
            <a:endParaRPr lang="nl-NL" sz="2400" dirty="0" smtClean="0"/>
          </a:p>
          <a:p>
            <a:r>
              <a:rPr lang="nl-NL" sz="2400" dirty="0" smtClean="0"/>
              <a:t>Speakers </a:t>
            </a:r>
            <a:r>
              <a:rPr lang="nl-NL" sz="2400" dirty="0" err="1" smtClean="0"/>
              <a:t>should</a:t>
            </a:r>
            <a:r>
              <a:rPr lang="nl-NL" sz="2400" dirty="0" smtClean="0"/>
              <a:t> have acces to </a:t>
            </a:r>
            <a:r>
              <a:rPr lang="nl-NL" sz="2400" dirty="0" err="1" smtClean="0"/>
              <a:t>about</a:t>
            </a:r>
            <a:r>
              <a:rPr lang="nl-NL" sz="2400" dirty="0" smtClean="0"/>
              <a:t> 95% of a </a:t>
            </a:r>
            <a:r>
              <a:rPr lang="nl-NL" sz="2400" dirty="0" err="1" smtClean="0"/>
              <a:t>text</a:t>
            </a:r>
            <a:r>
              <a:rPr lang="nl-NL" sz="2400" dirty="0" smtClean="0"/>
              <a:t> (</a:t>
            </a:r>
            <a:r>
              <a:rPr lang="nl-NL" sz="2400" dirty="0" err="1" smtClean="0"/>
              <a:t>Nation</a:t>
            </a:r>
            <a:r>
              <a:rPr lang="nl-NL" sz="2400" dirty="0" smtClean="0"/>
              <a:t> 1990)</a:t>
            </a:r>
          </a:p>
          <a:p>
            <a:r>
              <a:rPr lang="nl-NL" sz="2400" dirty="0" smtClean="0"/>
              <a:t>For </a:t>
            </a:r>
            <a:r>
              <a:rPr lang="nl-NL" sz="2400" dirty="0" err="1" smtClean="0"/>
              <a:t>this</a:t>
            </a:r>
            <a:r>
              <a:rPr lang="nl-NL" sz="2400" dirty="0" smtClean="0"/>
              <a:t>, 5000-10000 </a:t>
            </a:r>
            <a:r>
              <a:rPr lang="nl-NL" sz="2400" dirty="0" err="1" smtClean="0"/>
              <a:t>vocabulary</a:t>
            </a:r>
            <a:r>
              <a:rPr lang="nl-NL" sz="2400" dirty="0" smtClean="0"/>
              <a:t> items are </a:t>
            </a:r>
            <a:r>
              <a:rPr lang="nl-NL" sz="2400" dirty="0" err="1" smtClean="0"/>
              <a:t>needed</a:t>
            </a:r>
            <a:endParaRPr lang="nl-NL" sz="2400" dirty="0" smtClean="0"/>
          </a:p>
          <a:p>
            <a:r>
              <a:rPr lang="nl-NL" sz="2400" dirty="0" err="1" smtClean="0"/>
              <a:t>How</a:t>
            </a:r>
            <a:r>
              <a:rPr lang="nl-NL" sz="2400" dirty="0" smtClean="0"/>
              <a:t> </a:t>
            </a:r>
            <a:r>
              <a:rPr lang="nl-NL" sz="2400" dirty="0" err="1" smtClean="0"/>
              <a:t>can</a:t>
            </a:r>
            <a:r>
              <a:rPr lang="nl-NL" sz="2400" dirty="0" smtClean="0"/>
              <a:t> </a:t>
            </a:r>
            <a:r>
              <a:rPr lang="nl-NL" sz="2400" dirty="0" err="1" smtClean="0"/>
              <a:t>this</a:t>
            </a:r>
            <a:r>
              <a:rPr lang="nl-NL" sz="2400" dirty="0" smtClean="0"/>
              <a:t> status best </a:t>
            </a:r>
            <a:r>
              <a:rPr lang="nl-NL" sz="2400" dirty="0" err="1" smtClean="0"/>
              <a:t>be</a:t>
            </a:r>
            <a:r>
              <a:rPr lang="nl-NL" sz="2400" dirty="0" smtClean="0"/>
              <a:t> </a:t>
            </a:r>
            <a:r>
              <a:rPr lang="nl-NL" sz="2400" dirty="0" err="1" smtClean="0"/>
              <a:t>achieved</a:t>
            </a:r>
            <a:r>
              <a:rPr lang="nl-NL" sz="2400" dirty="0" smtClean="0"/>
              <a:t>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err="1" smtClean="0"/>
              <a:t>Two</a:t>
            </a:r>
            <a:r>
              <a:rPr lang="nl-NL" sz="2400" dirty="0" smtClean="0"/>
              <a:t> hypotheses </a:t>
            </a:r>
            <a:r>
              <a:rPr lang="nl-NL" sz="2400" dirty="0" err="1" smtClean="0"/>
              <a:t>concerning</a:t>
            </a:r>
            <a:r>
              <a:rPr lang="nl-NL" sz="2400" dirty="0" smtClean="0"/>
              <a:t> the most </a:t>
            </a:r>
            <a:r>
              <a:rPr lang="nl-NL" sz="2400" dirty="0" err="1" smtClean="0"/>
              <a:t>effective</a:t>
            </a:r>
            <a:r>
              <a:rPr lang="nl-NL" sz="2400" dirty="0" smtClean="0"/>
              <a:t> </a:t>
            </a:r>
            <a:r>
              <a:rPr lang="nl-NL" sz="2400" dirty="0" err="1" smtClean="0"/>
              <a:t>way</a:t>
            </a:r>
            <a:r>
              <a:rPr lang="nl-NL" sz="2400" dirty="0" smtClean="0"/>
              <a:t> of </a:t>
            </a:r>
            <a:r>
              <a:rPr lang="nl-NL" sz="2400" dirty="0" err="1" smtClean="0"/>
              <a:t>acquiring</a:t>
            </a:r>
            <a:r>
              <a:rPr lang="nl-NL" sz="2400" dirty="0" smtClean="0"/>
              <a:t> </a:t>
            </a:r>
            <a:r>
              <a:rPr lang="nl-NL" sz="2400" dirty="0" err="1" smtClean="0"/>
              <a:t>foreign</a:t>
            </a:r>
            <a:r>
              <a:rPr lang="nl-NL" sz="2400" dirty="0" smtClean="0"/>
              <a:t> </a:t>
            </a:r>
            <a:r>
              <a:rPr lang="nl-NL" sz="2400" dirty="0" err="1" smtClean="0"/>
              <a:t>vocabulary</a:t>
            </a:r>
            <a:r>
              <a:rPr lang="nl-NL" sz="2400" dirty="0" smtClean="0"/>
              <a:t> (Modern </a:t>
            </a:r>
            <a:r>
              <a:rPr lang="nl-NL" sz="2400" dirty="0" err="1" smtClean="0"/>
              <a:t>Languages</a:t>
            </a:r>
            <a:r>
              <a:rPr lang="nl-NL" sz="2400" dirty="0" smtClean="0"/>
              <a:t>)</a:t>
            </a:r>
          </a:p>
          <a:p>
            <a:r>
              <a:rPr lang="nl-NL" sz="2400" dirty="0" smtClean="0"/>
              <a:t>A) </a:t>
            </a:r>
            <a:r>
              <a:rPr lang="nl-NL" sz="2400" dirty="0" err="1" smtClean="0"/>
              <a:t>paired-associate</a:t>
            </a:r>
            <a:r>
              <a:rPr lang="nl-NL" sz="2400" dirty="0" smtClean="0"/>
              <a:t> (</a:t>
            </a:r>
            <a:r>
              <a:rPr lang="nl-NL" sz="2400" dirty="0" err="1" smtClean="0"/>
              <a:t>Mondria</a:t>
            </a:r>
            <a:r>
              <a:rPr lang="nl-NL" sz="2400" dirty="0" smtClean="0"/>
              <a:t> 2003, de Groot 2010)</a:t>
            </a:r>
          </a:p>
          <a:p>
            <a:r>
              <a:rPr lang="nl-NL" sz="2400" dirty="0" err="1" smtClean="0"/>
              <a:t>Motivation</a:t>
            </a:r>
            <a:r>
              <a:rPr lang="nl-NL" sz="2400" dirty="0" smtClean="0"/>
              <a:t>: the concept is </a:t>
            </a:r>
            <a:r>
              <a:rPr lang="nl-NL" sz="2400" dirty="0" err="1" smtClean="0"/>
              <a:t>already</a:t>
            </a:r>
            <a:r>
              <a:rPr lang="nl-NL" sz="2400" dirty="0" smtClean="0"/>
              <a:t> in the </a:t>
            </a:r>
            <a:r>
              <a:rPr lang="nl-NL" sz="2400" dirty="0" err="1" smtClean="0"/>
              <a:t>brain</a:t>
            </a:r>
            <a:r>
              <a:rPr lang="nl-NL" sz="2400" dirty="0" smtClean="0"/>
              <a:t>, </a:t>
            </a:r>
            <a:r>
              <a:rPr lang="nl-NL" sz="2400" dirty="0" err="1" smtClean="0"/>
              <a:t>it</a:t>
            </a:r>
            <a:r>
              <a:rPr lang="nl-NL" sz="2400" dirty="0" smtClean="0"/>
              <a:t> </a:t>
            </a:r>
            <a:r>
              <a:rPr lang="nl-NL" sz="2400" dirty="0" err="1" smtClean="0"/>
              <a:t>only</a:t>
            </a:r>
            <a:r>
              <a:rPr lang="nl-NL" sz="2400" dirty="0" smtClean="0"/>
              <a:t> </a:t>
            </a:r>
            <a:r>
              <a:rPr lang="nl-NL" sz="2400" dirty="0" err="1" smtClean="0"/>
              <a:t>needs</a:t>
            </a:r>
            <a:r>
              <a:rPr lang="nl-NL" sz="2400" dirty="0" smtClean="0"/>
              <a:t> to </a:t>
            </a:r>
            <a:r>
              <a:rPr lang="nl-NL" sz="2400" dirty="0" err="1" smtClean="0"/>
              <a:t>acquire</a:t>
            </a:r>
            <a:r>
              <a:rPr lang="nl-NL" sz="2400" dirty="0" smtClean="0"/>
              <a:t> a </a:t>
            </a:r>
            <a:r>
              <a:rPr lang="nl-NL" sz="2400" dirty="0" err="1" smtClean="0"/>
              <a:t>new</a:t>
            </a:r>
            <a:r>
              <a:rPr lang="nl-NL" sz="2400" dirty="0" smtClean="0"/>
              <a:t> ‘label’. </a:t>
            </a:r>
            <a:r>
              <a:rPr lang="nl-NL" sz="2400" dirty="0" err="1" smtClean="0"/>
              <a:t>Everything</a:t>
            </a:r>
            <a:r>
              <a:rPr lang="nl-NL" sz="2400" dirty="0" smtClean="0"/>
              <a:t> </a:t>
            </a:r>
            <a:r>
              <a:rPr lang="nl-NL" sz="2400" dirty="0" err="1" smtClean="0"/>
              <a:t>else</a:t>
            </a:r>
            <a:r>
              <a:rPr lang="nl-NL" sz="2400" dirty="0" smtClean="0"/>
              <a:t> is </a:t>
            </a:r>
            <a:r>
              <a:rPr lang="nl-NL" sz="2400" dirty="0" err="1" smtClean="0"/>
              <a:t>just</a:t>
            </a:r>
            <a:r>
              <a:rPr lang="nl-NL" sz="2400" dirty="0" smtClean="0"/>
              <a:t> </a:t>
            </a:r>
            <a:r>
              <a:rPr lang="nl-NL" sz="2400" dirty="0" err="1" smtClean="0"/>
              <a:t>distracting</a:t>
            </a:r>
            <a:r>
              <a:rPr lang="nl-NL" sz="2400" dirty="0" smtClean="0"/>
              <a:t> and </a:t>
            </a:r>
            <a:r>
              <a:rPr lang="nl-NL" sz="2400" dirty="0" err="1" smtClean="0"/>
              <a:t>time-consuming</a:t>
            </a:r>
            <a:r>
              <a:rPr lang="nl-NL" sz="2400" dirty="0" smtClean="0"/>
              <a:t>.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400" dirty="0" smtClean="0"/>
              <a:t>B) </a:t>
            </a:r>
            <a:r>
              <a:rPr lang="nl-NL" sz="2400" dirty="0" err="1" smtClean="0"/>
              <a:t>Involvement</a:t>
            </a:r>
            <a:r>
              <a:rPr lang="nl-NL" sz="2400" dirty="0" smtClean="0"/>
              <a:t> </a:t>
            </a:r>
            <a:r>
              <a:rPr lang="nl-NL" sz="2400" dirty="0" err="1" smtClean="0"/>
              <a:t>Load</a:t>
            </a:r>
            <a:r>
              <a:rPr lang="nl-NL" sz="2400" dirty="0" smtClean="0"/>
              <a:t> Hypothesis (</a:t>
            </a:r>
            <a:r>
              <a:rPr lang="nl-NL" sz="2400" dirty="0" err="1" smtClean="0"/>
              <a:t>Hulstijn</a:t>
            </a:r>
            <a:r>
              <a:rPr lang="nl-NL" sz="2400" dirty="0" smtClean="0"/>
              <a:t> &amp; </a:t>
            </a:r>
            <a:r>
              <a:rPr lang="nl-NL" sz="2400" dirty="0" err="1" smtClean="0"/>
              <a:t>Laufer</a:t>
            </a:r>
            <a:r>
              <a:rPr lang="nl-NL" sz="2400" dirty="0" smtClean="0"/>
              <a:t> 2001): more </a:t>
            </a:r>
            <a:r>
              <a:rPr lang="nl-NL" sz="2400" dirty="0" err="1" smtClean="0"/>
              <a:t>involvement</a:t>
            </a:r>
            <a:r>
              <a:rPr lang="nl-NL" sz="2400" dirty="0" smtClean="0"/>
              <a:t> </a:t>
            </a:r>
            <a:r>
              <a:rPr lang="nl-NL" sz="2400" dirty="0" err="1" smtClean="0"/>
              <a:t>leads</a:t>
            </a:r>
            <a:r>
              <a:rPr lang="nl-NL" sz="2400" dirty="0" smtClean="0"/>
              <a:t> to </a:t>
            </a:r>
            <a:r>
              <a:rPr lang="nl-NL" sz="2400" dirty="0" err="1" smtClean="0"/>
              <a:t>better</a:t>
            </a:r>
            <a:r>
              <a:rPr lang="nl-NL" sz="2400" dirty="0" smtClean="0"/>
              <a:t> </a:t>
            </a:r>
            <a:r>
              <a:rPr lang="nl-NL" sz="2400" dirty="0" err="1" smtClean="0"/>
              <a:t>acquisition</a:t>
            </a:r>
            <a:r>
              <a:rPr lang="nl-NL" sz="2400" dirty="0" smtClean="0"/>
              <a:t>.</a:t>
            </a:r>
          </a:p>
          <a:p>
            <a:r>
              <a:rPr lang="nl-NL" sz="2400" dirty="0" err="1" smtClean="0"/>
              <a:t>Involvement</a:t>
            </a:r>
            <a:r>
              <a:rPr lang="nl-NL" sz="2400" dirty="0" smtClean="0"/>
              <a:t> as </a:t>
            </a:r>
            <a:r>
              <a:rPr lang="nl-NL" sz="2400" dirty="0" err="1" smtClean="0"/>
              <a:t>an</a:t>
            </a:r>
            <a:r>
              <a:rPr lang="nl-NL" sz="2400" dirty="0" smtClean="0"/>
              <a:t> </a:t>
            </a:r>
            <a:r>
              <a:rPr lang="nl-NL" sz="2400" dirty="0" err="1" smtClean="0"/>
              <a:t>attempt</a:t>
            </a:r>
            <a:r>
              <a:rPr lang="nl-NL" sz="2400" dirty="0" smtClean="0"/>
              <a:t> to </a:t>
            </a:r>
            <a:r>
              <a:rPr lang="nl-NL" sz="2400" dirty="0" err="1" smtClean="0"/>
              <a:t>define</a:t>
            </a:r>
            <a:r>
              <a:rPr lang="nl-NL" sz="2400" dirty="0" smtClean="0"/>
              <a:t> </a:t>
            </a:r>
            <a:r>
              <a:rPr lang="nl-NL" sz="2400" dirty="0" err="1" smtClean="0"/>
              <a:t>deep</a:t>
            </a:r>
            <a:r>
              <a:rPr lang="nl-NL" sz="2400" dirty="0" smtClean="0"/>
              <a:t> processing of </a:t>
            </a:r>
            <a:r>
              <a:rPr lang="nl-NL" sz="2400" dirty="0" err="1" smtClean="0"/>
              <a:t>vacabulary</a:t>
            </a:r>
            <a:r>
              <a:rPr lang="nl-NL" sz="2400" dirty="0" smtClean="0"/>
              <a:t>, </a:t>
            </a:r>
            <a:r>
              <a:rPr lang="nl-NL" sz="2400" dirty="0" err="1" smtClean="0"/>
              <a:t>three</a:t>
            </a:r>
            <a:r>
              <a:rPr lang="nl-NL" sz="2400" dirty="0" smtClean="0"/>
              <a:t> </a:t>
            </a:r>
            <a:r>
              <a:rPr lang="nl-NL" sz="2400" dirty="0" err="1" smtClean="0"/>
              <a:t>aspects</a:t>
            </a:r>
            <a:endParaRPr lang="nl-NL" sz="2400" dirty="0" smtClean="0"/>
          </a:p>
          <a:p>
            <a:r>
              <a:rPr lang="nl-NL" sz="2400" dirty="0" smtClean="0"/>
              <a:t> </a:t>
            </a:r>
            <a:r>
              <a:rPr lang="nl-NL" sz="2400" dirty="0" err="1" smtClean="0"/>
              <a:t>Need</a:t>
            </a:r>
            <a:r>
              <a:rPr lang="nl-NL" sz="2400" dirty="0" smtClean="0"/>
              <a:t>: </a:t>
            </a:r>
            <a:r>
              <a:rPr lang="nl-NL" sz="2400" dirty="0" err="1" smtClean="0"/>
              <a:t>motivation</a:t>
            </a:r>
            <a:r>
              <a:rPr lang="nl-NL" sz="2400" dirty="0" smtClean="0"/>
              <a:t> </a:t>
            </a:r>
            <a:r>
              <a:rPr lang="nl-NL" sz="2400" dirty="0" err="1" smtClean="0"/>
              <a:t>for</a:t>
            </a:r>
            <a:r>
              <a:rPr lang="nl-NL" sz="2400" dirty="0" smtClean="0"/>
              <a:t> </a:t>
            </a:r>
            <a:r>
              <a:rPr lang="nl-NL" sz="2400" dirty="0" err="1" smtClean="0"/>
              <a:t>learning</a:t>
            </a:r>
            <a:endParaRPr lang="nl-NL" sz="2400" dirty="0" smtClean="0"/>
          </a:p>
          <a:p>
            <a:r>
              <a:rPr lang="nl-NL" sz="2400" dirty="0" smtClean="0"/>
              <a:t>Search: </a:t>
            </a:r>
            <a:r>
              <a:rPr lang="nl-NL" sz="2400" dirty="0" err="1" smtClean="0"/>
              <a:t>finding</a:t>
            </a:r>
            <a:r>
              <a:rPr lang="nl-NL" sz="2400" dirty="0" smtClean="0"/>
              <a:t> the </a:t>
            </a:r>
            <a:r>
              <a:rPr lang="nl-NL" sz="2400" dirty="0" err="1" smtClean="0"/>
              <a:t>meaning</a:t>
            </a:r>
            <a:r>
              <a:rPr lang="nl-NL" sz="2400" dirty="0" smtClean="0"/>
              <a:t> of </a:t>
            </a:r>
            <a:r>
              <a:rPr lang="nl-NL" sz="2400" dirty="0" err="1" smtClean="0"/>
              <a:t>an</a:t>
            </a:r>
            <a:r>
              <a:rPr lang="nl-NL" sz="2400" dirty="0" smtClean="0"/>
              <a:t> </a:t>
            </a:r>
            <a:r>
              <a:rPr lang="nl-NL" sz="2400" dirty="0" err="1" smtClean="0"/>
              <a:t>unknown</a:t>
            </a:r>
            <a:r>
              <a:rPr lang="nl-NL" sz="2400" dirty="0" smtClean="0"/>
              <a:t> word</a:t>
            </a:r>
          </a:p>
          <a:p>
            <a:r>
              <a:rPr lang="nl-NL" sz="2400" dirty="0" err="1" smtClean="0"/>
              <a:t>Evaluation</a:t>
            </a:r>
            <a:r>
              <a:rPr lang="nl-NL" sz="2400" dirty="0" smtClean="0"/>
              <a:t>: </a:t>
            </a:r>
            <a:r>
              <a:rPr lang="nl-NL" sz="2400" dirty="0" err="1" smtClean="0"/>
              <a:t>comparing</a:t>
            </a:r>
            <a:r>
              <a:rPr lang="nl-NL" sz="2400" dirty="0" smtClean="0"/>
              <a:t> </a:t>
            </a:r>
            <a:r>
              <a:rPr lang="nl-NL" sz="2400" dirty="0" err="1" smtClean="0"/>
              <a:t>with</a:t>
            </a:r>
            <a:r>
              <a:rPr lang="nl-NL" sz="2400" dirty="0" smtClean="0"/>
              <a:t> </a:t>
            </a:r>
            <a:r>
              <a:rPr lang="nl-NL" sz="2400" dirty="0" err="1" smtClean="0"/>
              <a:t>other</a:t>
            </a:r>
            <a:r>
              <a:rPr lang="nl-NL" sz="2400" dirty="0" smtClean="0"/>
              <a:t> </a:t>
            </a:r>
            <a:r>
              <a:rPr lang="nl-NL" sz="2400" dirty="0" err="1" smtClean="0"/>
              <a:t>words</a:t>
            </a:r>
            <a:r>
              <a:rPr lang="nl-NL" sz="2400" dirty="0" smtClean="0"/>
              <a:t> </a:t>
            </a:r>
            <a:r>
              <a:rPr lang="nl-NL" sz="2400" dirty="0" err="1" smtClean="0"/>
              <a:t>or</a:t>
            </a:r>
            <a:r>
              <a:rPr lang="nl-NL" sz="2400" dirty="0" smtClean="0"/>
              <a:t> context</a:t>
            </a:r>
          </a:p>
          <a:p>
            <a:r>
              <a:rPr lang="nl-NL" sz="2400" dirty="0" smtClean="0"/>
              <a:t>More </a:t>
            </a:r>
            <a:r>
              <a:rPr lang="nl-NL" sz="2400" dirty="0" err="1" smtClean="0"/>
              <a:t>involvement</a:t>
            </a:r>
            <a:r>
              <a:rPr lang="nl-NL" sz="2400" dirty="0" smtClean="0"/>
              <a:t> </a:t>
            </a:r>
            <a:r>
              <a:rPr lang="nl-NL" sz="2400" dirty="0" err="1" smtClean="0"/>
              <a:t>required</a:t>
            </a:r>
            <a:r>
              <a:rPr lang="nl-NL" sz="2400" dirty="0" smtClean="0"/>
              <a:t> </a:t>
            </a:r>
            <a:r>
              <a:rPr lang="nl-NL" sz="2400" dirty="0" err="1" smtClean="0"/>
              <a:t>achieved</a:t>
            </a:r>
            <a:r>
              <a:rPr lang="nl-NL" sz="2400" dirty="0" smtClean="0"/>
              <a:t> </a:t>
            </a:r>
            <a:r>
              <a:rPr lang="nl-NL" sz="2400" dirty="0" err="1" smtClean="0"/>
              <a:t>by</a:t>
            </a:r>
            <a:r>
              <a:rPr lang="nl-NL" sz="2400" dirty="0" smtClean="0"/>
              <a:t> </a:t>
            </a:r>
            <a:r>
              <a:rPr lang="nl-NL" sz="2400" dirty="0" err="1" smtClean="0"/>
              <a:t>activity</a:t>
            </a:r>
            <a:r>
              <a:rPr lang="nl-NL" sz="2400" dirty="0" smtClean="0"/>
              <a:t> </a:t>
            </a:r>
            <a:r>
              <a:rPr lang="nl-NL" sz="2400" dirty="0" err="1" smtClean="0"/>
              <a:t>based</a:t>
            </a:r>
            <a:r>
              <a:rPr lang="nl-NL" sz="2400" dirty="0" smtClean="0"/>
              <a:t> </a:t>
            </a:r>
            <a:r>
              <a:rPr lang="nl-NL" sz="2400" dirty="0" err="1" smtClean="0"/>
              <a:t>learning</a:t>
            </a:r>
            <a:endParaRPr lang="nl-NL" sz="2400" dirty="0" smtClean="0"/>
          </a:p>
          <a:p>
            <a:r>
              <a:rPr lang="nl-NL" sz="2400" dirty="0" smtClean="0"/>
              <a:t>Both hypotheses are </a:t>
            </a:r>
            <a:r>
              <a:rPr lang="nl-NL" sz="2400" dirty="0" err="1" smtClean="0"/>
              <a:t>supported</a:t>
            </a:r>
            <a:r>
              <a:rPr lang="nl-NL" sz="2400" dirty="0" smtClean="0"/>
              <a:t> </a:t>
            </a:r>
            <a:r>
              <a:rPr lang="nl-NL" sz="2400" dirty="0" err="1" smtClean="0"/>
              <a:t>by</a:t>
            </a:r>
            <a:r>
              <a:rPr lang="nl-NL" sz="2400" dirty="0" smtClean="0"/>
              <a:t> </a:t>
            </a:r>
            <a:r>
              <a:rPr lang="nl-NL" sz="2400" dirty="0" err="1" smtClean="0"/>
              <a:t>experimental</a:t>
            </a:r>
            <a:r>
              <a:rPr lang="nl-NL" sz="2400" dirty="0" smtClean="0"/>
              <a:t> data.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 smtClean="0"/>
              <a:t>Background: </a:t>
            </a:r>
            <a:r>
              <a:rPr lang="nl-NL" sz="3600" dirty="0" err="1" smtClean="0"/>
              <a:t>Ancient</a:t>
            </a:r>
            <a:r>
              <a:rPr lang="nl-NL" sz="3600" dirty="0" smtClean="0"/>
              <a:t> </a:t>
            </a:r>
            <a:r>
              <a:rPr lang="nl-NL" sz="3600" dirty="0" err="1" smtClean="0"/>
              <a:t>Greek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err="1" smtClean="0"/>
              <a:t>There</a:t>
            </a:r>
            <a:r>
              <a:rPr lang="nl-NL" sz="2400" dirty="0" smtClean="0"/>
              <a:t> is </a:t>
            </a:r>
            <a:r>
              <a:rPr lang="nl-NL" sz="2400" dirty="0" err="1" smtClean="0"/>
              <a:t>no</a:t>
            </a:r>
            <a:r>
              <a:rPr lang="nl-NL" sz="2400" dirty="0" smtClean="0"/>
              <a:t> </a:t>
            </a:r>
            <a:r>
              <a:rPr lang="nl-NL" sz="2400" dirty="0" err="1" smtClean="0"/>
              <a:t>systematic</a:t>
            </a:r>
            <a:r>
              <a:rPr lang="nl-NL" sz="2400" dirty="0" smtClean="0"/>
              <a:t> research </a:t>
            </a:r>
            <a:r>
              <a:rPr lang="nl-NL" sz="2400" dirty="0" err="1" smtClean="0"/>
              <a:t>with</a:t>
            </a:r>
            <a:r>
              <a:rPr lang="nl-NL" sz="2400" dirty="0" smtClean="0"/>
              <a:t> respect to </a:t>
            </a:r>
            <a:r>
              <a:rPr lang="nl-NL" sz="2400" dirty="0" err="1" smtClean="0"/>
              <a:t>Ancient</a:t>
            </a:r>
            <a:r>
              <a:rPr lang="nl-NL" sz="2400" dirty="0" smtClean="0"/>
              <a:t> </a:t>
            </a:r>
            <a:r>
              <a:rPr lang="nl-NL" sz="2400" dirty="0" err="1" smtClean="0"/>
              <a:t>Greek</a:t>
            </a:r>
            <a:r>
              <a:rPr lang="nl-NL" sz="2400" dirty="0" smtClean="0"/>
              <a:t> </a:t>
            </a:r>
            <a:r>
              <a:rPr lang="nl-NL" sz="2400" dirty="0" err="1" smtClean="0"/>
              <a:t>vocabulary</a:t>
            </a:r>
            <a:r>
              <a:rPr lang="nl-NL" sz="2400" dirty="0" smtClean="0"/>
              <a:t> </a:t>
            </a:r>
            <a:r>
              <a:rPr lang="nl-NL" sz="2400" dirty="0" err="1" smtClean="0"/>
              <a:t>acquisition</a:t>
            </a:r>
            <a:endParaRPr lang="nl-NL" sz="2400" dirty="0" smtClean="0"/>
          </a:p>
          <a:p>
            <a:r>
              <a:rPr lang="nl-NL" sz="2400" dirty="0" err="1" smtClean="0"/>
              <a:t>Textbooks</a:t>
            </a:r>
            <a:r>
              <a:rPr lang="nl-NL" sz="2400" dirty="0" smtClean="0"/>
              <a:t> </a:t>
            </a:r>
            <a:r>
              <a:rPr lang="nl-NL" sz="2400" dirty="0" err="1" smtClean="0"/>
              <a:t>only</a:t>
            </a:r>
            <a:r>
              <a:rPr lang="nl-NL" sz="2400" dirty="0" smtClean="0"/>
              <a:t> provide </a:t>
            </a:r>
            <a:r>
              <a:rPr lang="nl-NL" sz="2400" dirty="0" err="1" smtClean="0"/>
              <a:t>bilingual</a:t>
            </a:r>
            <a:r>
              <a:rPr lang="nl-NL" sz="2400" dirty="0" smtClean="0"/>
              <a:t> word </a:t>
            </a:r>
            <a:r>
              <a:rPr lang="nl-NL" sz="2400" dirty="0" err="1" smtClean="0"/>
              <a:t>lists</a:t>
            </a:r>
            <a:r>
              <a:rPr lang="nl-NL" sz="2400" dirty="0" smtClean="0"/>
              <a:t>, </a:t>
            </a:r>
            <a:r>
              <a:rPr lang="nl-NL" sz="2400" dirty="0" err="1" smtClean="0"/>
              <a:t>vocabulary</a:t>
            </a:r>
            <a:r>
              <a:rPr lang="nl-NL" sz="2400" dirty="0" smtClean="0"/>
              <a:t> </a:t>
            </a:r>
            <a:r>
              <a:rPr lang="nl-NL" sz="2400" dirty="0" err="1" smtClean="0"/>
              <a:t>activities</a:t>
            </a:r>
            <a:r>
              <a:rPr lang="nl-NL" sz="2400" dirty="0" smtClean="0"/>
              <a:t> are </a:t>
            </a:r>
            <a:r>
              <a:rPr lang="nl-NL" sz="2400" dirty="0" err="1" smtClean="0"/>
              <a:t>marginal</a:t>
            </a:r>
            <a:endParaRPr lang="nl-NL" sz="2400" dirty="0" smtClean="0"/>
          </a:p>
          <a:p>
            <a:r>
              <a:rPr lang="nl-NL" sz="2400" dirty="0" err="1" smtClean="0"/>
              <a:t>Can</a:t>
            </a:r>
            <a:r>
              <a:rPr lang="nl-NL" sz="2400" dirty="0" smtClean="0"/>
              <a:t> we </a:t>
            </a:r>
            <a:r>
              <a:rPr lang="nl-NL" sz="2400" dirty="0" err="1" smtClean="0"/>
              <a:t>incorporate</a:t>
            </a:r>
            <a:r>
              <a:rPr lang="nl-NL" sz="2400" dirty="0" smtClean="0"/>
              <a:t> </a:t>
            </a:r>
            <a:r>
              <a:rPr lang="nl-NL" sz="2400" dirty="0" err="1" smtClean="0"/>
              <a:t>current</a:t>
            </a:r>
            <a:r>
              <a:rPr lang="nl-NL" sz="2400" dirty="0" smtClean="0"/>
              <a:t> research in Modern </a:t>
            </a:r>
            <a:r>
              <a:rPr lang="nl-NL" sz="2400" dirty="0" err="1" smtClean="0"/>
              <a:t>Languages</a:t>
            </a:r>
            <a:r>
              <a:rPr lang="nl-NL" sz="2400" dirty="0" smtClean="0"/>
              <a:t>?</a:t>
            </a:r>
          </a:p>
          <a:p>
            <a:pPr lvl="1"/>
            <a:r>
              <a:rPr lang="nl-NL" sz="2000" dirty="0" err="1" smtClean="0"/>
              <a:t>Which</a:t>
            </a:r>
            <a:r>
              <a:rPr lang="nl-NL" sz="2000" dirty="0" smtClean="0"/>
              <a:t> point of view?</a:t>
            </a:r>
          </a:p>
          <a:p>
            <a:pPr lvl="1"/>
            <a:r>
              <a:rPr lang="nl-NL" sz="2000" dirty="0" err="1" smtClean="0"/>
              <a:t>Ancient</a:t>
            </a:r>
            <a:r>
              <a:rPr lang="nl-NL" sz="2000" dirty="0" smtClean="0"/>
              <a:t> </a:t>
            </a:r>
            <a:r>
              <a:rPr lang="nl-NL" sz="2000" dirty="0" err="1" smtClean="0"/>
              <a:t>Greek</a:t>
            </a:r>
            <a:r>
              <a:rPr lang="nl-NL" sz="2000" dirty="0" smtClean="0"/>
              <a:t> </a:t>
            </a:r>
            <a:r>
              <a:rPr lang="nl-NL" sz="2000" dirty="0" err="1" smtClean="0"/>
              <a:t>exhibits</a:t>
            </a:r>
            <a:r>
              <a:rPr lang="nl-NL" sz="2000" dirty="0" smtClean="0"/>
              <a:t> </a:t>
            </a:r>
            <a:r>
              <a:rPr lang="nl-NL" sz="2000" dirty="0" err="1" smtClean="0"/>
              <a:t>some</a:t>
            </a:r>
            <a:r>
              <a:rPr lang="nl-NL" sz="2000" dirty="0" smtClean="0"/>
              <a:t> </a:t>
            </a:r>
            <a:r>
              <a:rPr lang="nl-NL" sz="2000" dirty="0" err="1" smtClean="0"/>
              <a:t>peculiarities</a:t>
            </a:r>
            <a:endParaRPr lang="nl-NL" sz="2000" dirty="0" smtClean="0"/>
          </a:p>
          <a:p>
            <a:r>
              <a:rPr lang="nl-NL" sz="2400" dirty="0" err="1" smtClean="0"/>
              <a:t>Additional</a:t>
            </a:r>
            <a:r>
              <a:rPr lang="nl-NL" sz="2400" dirty="0" smtClean="0"/>
              <a:t> </a:t>
            </a:r>
            <a:r>
              <a:rPr lang="nl-NL" sz="2400" dirty="0" err="1" smtClean="0"/>
              <a:t>experimental</a:t>
            </a:r>
            <a:r>
              <a:rPr lang="nl-NL" sz="2400" dirty="0" smtClean="0"/>
              <a:t> data are </a:t>
            </a:r>
            <a:r>
              <a:rPr lang="nl-NL" sz="2400" dirty="0" err="1" smtClean="0"/>
              <a:t>needed</a:t>
            </a:r>
            <a:endParaRPr lang="nl-NL" sz="2400" dirty="0" smtClean="0"/>
          </a:p>
          <a:p>
            <a:r>
              <a:rPr lang="nl-NL" sz="2400" dirty="0" err="1" smtClean="0"/>
              <a:t>This</a:t>
            </a:r>
            <a:r>
              <a:rPr lang="nl-NL" sz="2400" dirty="0" smtClean="0"/>
              <a:t> </a:t>
            </a:r>
            <a:r>
              <a:rPr lang="nl-NL" sz="2400" dirty="0" err="1" smtClean="0"/>
              <a:t>study</a:t>
            </a:r>
            <a:r>
              <a:rPr lang="nl-NL" sz="2400" dirty="0" smtClean="0"/>
              <a:t> is a </a:t>
            </a:r>
            <a:r>
              <a:rPr lang="nl-NL" sz="2400" dirty="0" err="1" smtClean="0"/>
              <a:t>first</a:t>
            </a:r>
            <a:r>
              <a:rPr lang="nl-NL" sz="2400" dirty="0" smtClean="0"/>
              <a:t> </a:t>
            </a:r>
            <a:r>
              <a:rPr lang="nl-NL" sz="2400" dirty="0" err="1" smtClean="0"/>
              <a:t>attempt</a:t>
            </a:r>
            <a:r>
              <a:rPr lang="nl-NL" sz="2400" dirty="0" smtClean="0"/>
              <a:t> to provide </a:t>
            </a:r>
            <a:r>
              <a:rPr lang="nl-NL" sz="2400" dirty="0" err="1" smtClean="0"/>
              <a:t>experimental</a:t>
            </a:r>
            <a:r>
              <a:rPr lang="nl-NL" sz="2400" dirty="0" smtClean="0"/>
              <a:t> data  </a:t>
            </a:r>
          </a:p>
          <a:p>
            <a:pPr lvl="1"/>
            <a:endParaRPr lang="nl-NL" sz="2000" dirty="0" smtClean="0"/>
          </a:p>
          <a:p>
            <a:pPr lvl="1"/>
            <a:endParaRPr lang="nl-NL" sz="2000" dirty="0" smtClean="0"/>
          </a:p>
          <a:p>
            <a:endParaRPr lang="nl-NL" sz="2400" dirty="0" smtClean="0"/>
          </a:p>
          <a:p>
            <a:endParaRPr lang="nl-NL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600" dirty="0" err="1" smtClean="0"/>
              <a:t>Characteristics</a:t>
            </a:r>
            <a:r>
              <a:rPr lang="nl-NL" sz="3600" dirty="0" smtClean="0"/>
              <a:t> of teaching AG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err="1" smtClean="0"/>
              <a:t>Peculiarities</a:t>
            </a:r>
            <a:r>
              <a:rPr lang="nl-NL" sz="2400" dirty="0" smtClean="0"/>
              <a:t> of </a:t>
            </a:r>
            <a:r>
              <a:rPr lang="nl-NL" sz="2400" dirty="0" err="1" smtClean="0"/>
              <a:t>Ancient</a:t>
            </a:r>
            <a:r>
              <a:rPr lang="nl-NL" sz="2400" dirty="0" smtClean="0"/>
              <a:t> </a:t>
            </a:r>
            <a:r>
              <a:rPr lang="nl-NL" sz="2400" dirty="0" err="1" smtClean="0"/>
              <a:t>Greek</a:t>
            </a:r>
            <a:r>
              <a:rPr lang="nl-NL" sz="2400" dirty="0" smtClean="0"/>
              <a:t>:</a:t>
            </a:r>
          </a:p>
          <a:p>
            <a:pPr lvl="1"/>
            <a:r>
              <a:rPr lang="nl-NL" sz="2000" dirty="0" smtClean="0"/>
              <a:t>No spoken </a:t>
            </a:r>
            <a:r>
              <a:rPr lang="nl-NL" sz="2000" dirty="0" err="1" smtClean="0"/>
              <a:t>language</a:t>
            </a:r>
            <a:r>
              <a:rPr lang="nl-NL" sz="2000" dirty="0" smtClean="0"/>
              <a:t> &gt; input is </a:t>
            </a:r>
            <a:r>
              <a:rPr lang="nl-NL" sz="2000" dirty="0" err="1" smtClean="0"/>
              <a:t>only</a:t>
            </a:r>
            <a:r>
              <a:rPr lang="nl-NL" sz="2000" dirty="0" smtClean="0"/>
              <a:t> </a:t>
            </a:r>
            <a:r>
              <a:rPr lang="nl-NL" sz="2000" dirty="0" err="1" smtClean="0"/>
              <a:t>written</a:t>
            </a:r>
            <a:endParaRPr lang="nl-NL" sz="2000" dirty="0" smtClean="0"/>
          </a:p>
          <a:p>
            <a:pPr lvl="1"/>
            <a:r>
              <a:rPr lang="nl-NL" sz="2000" dirty="0" smtClean="0"/>
              <a:t>Traditional </a:t>
            </a:r>
            <a:r>
              <a:rPr lang="nl-NL" sz="2000" dirty="0" err="1" smtClean="0"/>
              <a:t>method</a:t>
            </a:r>
            <a:r>
              <a:rPr lang="nl-NL" sz="2000" dirty="0" smtClean="0"/>
              <a:t> of teaching</a:t>
            </a:r>
          </a:p>
          <a:p>
            <a:pPr lvl="1"/>
            <a:r>
              <a:rPr lang="nl-NL" sz="2000" dirty="0" smtClean="0"/>
              <a:t>Different </a:t>
            </a:r>
            <a:r>
              <a:rPr lang="nl-NL" sz="2000" dirty="0" err="1" smtClean="0"/>
              <a:t>alphabet</a:t>
            </a:r>
            <a:endParaRPr lang="nl-NL" sz="2000" dirty="0" smtClean="0"/>
          </a:p>
          <a:p>
            <a:pPr lvl="1"/>
            <a:r>
              <a:rPr lang="nl-NL" sz="2000" dirty="0" err="1" smtClean="0"/>
              <a:t>Unfamiliar</a:t>
            </a:r>
            <a:r>
              <a:rPr lang="nl-NL" sz="2000" dirty="0" smtClean="0"/>
              <a:t> </a:t>
            </a:r>
            <a:r>
              <a:rPr lang="nl-NL" sz="2000" dirty="0" err="1" smtClean="0"/>
              <a:t>concepts</a:t>
            </a:r>
            <a:endParaRPr lang="nl-NL" sz="2000" dirty="0" smtClean="0"/>
          </a:p>
          <a:p>
            <a:pPr lvl="1"/>
            <a:r>
              <a:rPr lang="nl-NL" sz="2000" dirty="0" smtClean="0"/>
              <a:t>Input </a:t>
            </a:r>
            <a:r>
              <a:rPr lang="nl-NL" sz="2000" dirty="0" err="1" smtClean="0"/>
              <a:t>limited</a:t>
            </a:r>
            <a:r>
              <a:rPr lang="nl-NL" sz="2000" dirty="0" smtClean="0"/>
              <a:t> to </a:t>
            </a:r>
            <a:r>
              <a:rPr lang="nl-NL" sz="2000" dirty="0" err="1" smtClean="0"/>
              <a:t>classroom</a:t>
            </a:r>
            <a:endParaRPr lang="nl-NL" sz="2000" dirty="0" smtClean="0"/>
          </a:p>
          <a:p>
            <a:r>
              <a:rPr lang="nl-NL" sz="2400" dirty="0" err="1" smtClean="0"/>
              <a:t>Classroom</a:t>
            </a:r>
            <a:r>
              <a:rPr lang="nl-NL" sz="2400" dirty="0" smtClean="0"/>
              <a:t> setting, </a:t>
            </a:r>
            <a:r>
              <a:rPr lang="nl-NL" sz="2400" dirty="0" err="1" smtClean="0"/>
              <a:t>including</a:t>
            </a:r>
            <a:endParaRPr lang="nl-NL" sz="2400" dirty="0" smtClean="0"/>
          </a:p>
          <a:p>
            <a:pPr lvl="1"/>
            <a:r>
              <a:rPr lang="nl-NL" sz="2000" dirty="0" smtClean="0"/>
              <a:t>School </a:t>
            </a:r>
            <a:r>
              <a:rPr lang="nl-NL" sz="2000" dirty="0" err="1" smtClean="0"/>
              <a:t>age</a:t>
            </a:r>
            <a:endParaRPr lang="nl-NL" sz="2000" dirty="0" smtClean="0"/>
          </a:p>
          <a:p>
            <a:pPr lvl="1"/>
            <a:r>
              <a:rPr lang="nl-NL" sz="2000" dirty="0" smtClean="0"/>
              <a:t>Beginners </a:t>
            </a:r>
          </a:p>
          <a:p>
            <a:pPr lvl="1"/>
            <a:r>
              <a:rPr lang="nl-NL" sz="2000" dirty="0" err="1" smtClean="0"/>
              <a:t>Diversity</a:t>
            </a:r>
            <a:r>
              <a:rPr lang="nl-NL" sz="2000" dirty="0" smtClean="0"/>
              <a:t> of </a:t>
            </a:r>
            <a:r>
              <a:rPr lang="nl-NL" sz="2000" dirty="0" err="1" smtClean="0"/>
              <a:t>tokens</a:t>
            </a:r>
            <a:endParaRPr lang="nl-NL" sz="2000" dirty="0" smtClean="0"/>
          </a:p>
          <a:p>
            <a:pPr lvl="1"/>
            <a:r>
              <a:rPr lang="nl-NL" sz="2000" dirty="0" err="1" smtClean="0"/>
              <a:t>Students</a:t>
            </a:r>
            <a:r>
              <a:rPr lang="nl-NL" sz="2000" dirty="0" smtClean="0"/>
              <a:t>’ </a:t>
            </a:r>
            <a:r>
              <a:rPr lang="nl-NL" sz="2000" dirty="0" err="1" smtClean="0"/>
              <a:t>learning</a:t>
            </a:r>
            <a:r>
              <a:rPr lang="nl-NL" sz="2000" dirty="0" smtClean="0"/>
              <a:t> </a:t>
            </a:r>
            <a:r>
              <a:rPr lang="nl-NL" sz="2000" dirty="0" err="1" smtClean="0"/>
              <a:t>preference</a:t>
            </a:r>
            <a:endParaRPr lang="nl-NL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0</TotalTime>
  <Words>1488</Words>
  <Application>Microsoft Office PowerPoint</Application>
  <PresentationFormat>Diavoorstelling (4:3)</PresentationFormat>
  <Paragraphs>325</Paragraphs>
  <Slides>33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33</vt:i4>
      </vt:variant>
    </vt:vector>
  </HeadingPairs>
  <TitlesOfParts>
    <vt:vector size="34" baseType="lpstr">
      <vt:lpstr>Verve</vt:lpstr>
      <vt:lpstr>Ancient Greek vocabulary acquisition and the involvement load hypothesis</vt:lpstr>
      <vt:lpstr>Background of research</vt:lpstr>
      <vt:lpstr>Aims of research</vt:lpstr>
      <vt:lpstr>Structure of presentation</vt:lpstr>
      <vt:lpstr>Theoretical background</vt:lpstr>
      <vt:lpstr>Dia 6</vt:lpstr>
      <vt:lpstr>Dia 7</vt:lpstr>
      <vt:lpstr>Background: Ancient Greek</vt:lpstr>
      <vt:lpstr>Characteristics of teaching AG</vt:lpstr>
      <vt:lpstr>Experimental data</vt:lpstr>
      <vt:lpstr>Dia 11</vt:lpstr>
      <vt:lpstr>Dia 12</vt:lpstr>
      <vt:lpstr>Test conditions</vt:lpstr>
      <vt:lpstr>Dia 14</vt:lpstr>
      <vt:lpstr>Test</vt:lpstr>
      <vt:lpstr>Questionnaire</vt:lpstr>
      <vt:lpstr>Results: test data</vt:lpstr>
      <vt:lpstr>Dia 18</vt:lpstr>
      <vt:lpstr>Results: learning preference</vt:lpstr>
      <vt:lpstr>Conclusions</vt:lpstr>
      <vt:lpstr>Discussion</vt:lpstr>
      <vt:lpstr>Dia 22</vt:lpstr>
      <vt:lpstr>Didactic suggestions</vt:lpstr>
      <vt:lpstr>Future research</vt:lpstr>
      <vt:lpstr>Thank You</vt:lpstr>
      <vt:lpstr>Selected references</vt:lpstr>
      <vt:lpstr>Examples</vt:lpstr>
      <vt:lpstr>Dia 28</vt:lpstr>
      <vt:lpstr>Statistics</vt:lpstr>
      <vt:lpstr>Dia 30</vt:lpstr>
      <vt:lpstr>Dia 31</vt:lpstr>
      <vt:lpstr>Dia 32</vt:lpstr>
      <vt:lpstr>Dia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Ancient Greek vocabulary acquisition and the involvement load hypothesis</dc:title>
  <dc:creator>Jeroen</dc:creator>
  <cp:lastModifiedBy>Jeroen</cp:lastModifiedBy>
  <cp:revision>42</cp:revision>
  <dcterms:created xsi:type="dcterms:W3CDTF">2011-03-22T08:33:06Z</dcterms:created>
  <dcterms:modified xsi:type="dcterms:W3CDTF">2011-05-03T11:07:33Z</dcterms:modified>
</cp:coreProperties>
</file>