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0" r:id="rId3"/>
    <p:sldId id="295" r:id="rId4"/>
    <p:sldId id="259" r:id="rId5"/>
    <p:sldId id="291" r:id="rId6"/>
    <p:sldId id="292" r:id="rId7"/>
    <p:sldId id="261" r:id="rId8"/>
    <p:sldId id="273" r:id="rId9"/>
    <p:sldId id="263" r:id="rId10"/>
    <p:sldId id="276" r:id="rId11"/>
    <p:sldId id="264" r:id="rId12"/>
    <p:sldId id="287" r:id="rId13"/>
    <p:sldId id="265" r:id="rId14"/>
    <p:sldId id="268" r:id="rId15"/>
    <p:sldId id="269" r:id="rId16"/>
    <p:sldId id="270" r:id="rId17"/>
    <p:sldId id="293" r:id="rId18"/>
    <p:sldId id="294" r:id="rId19"/>
    <p:sldId id="286" r:id="rId20"/>
    <p:sldId id="280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Stijl, thema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lijkbenige driehoe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ige driehoe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Gelijkbenige driehoe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11" name="Rechte verbindingslijn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ige driehoe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3B52459-3181-495C-9B41-2C550383DC72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C8CE31D-934A-4210-B0BC-F01CE396C7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Vreemde woordjes leren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Jeroen Vis</a:t>
            </a:r>
          </a:p>
          <a:p>
            <a:r>
              <a:rPr lang="nl-NL" dirty="0" smtClean="0"/>
              <a:t>Universiteit van Amsterdam / ACLC / </a:t>
            </a:r>
            <a:r>
              <a:rPr lang="nl-NL" dirty="0" err="1" smtClean="0"/>
              <a:t>Develsteincollege</a:t>
            </a:r>
            <a:r>
              <a:rPr lang="nl-NL" dirty="0" smtClean="0"/>
              <a:t> Zwijndrecht</a:t>
            </a:r>
          </a:p>
          <a:p>
            <a:r>
              <a:rPr lang="nl-NL" dirty="0" err="1" smtClean="0"/>
              <a:t>j.vis</a:t>
            </a:r>
            <a:r>
              <a:rPr lang="nl-NL" dirty="0" smtClean="0"/>
              <a:t>@</a:t>
            </a:r>
            <a:r>
              <a:rPr lang="nl-NL" dirty="0" err="1" smtClean="0"/>
              <a:t>uva.nl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Test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l-GR" sz="2400" dirty="0" smtClean="0"/>
              <a:t>Ἡ </a:t>
            </a:r>
            <a:r>
              <a:rPr lang="el-GR" sz="2400" b="1" dirty="0" smtClean="0"/>
              <a:t>πατρίς</a:t>
            </a:r>
            <a:r>
              <a:rPr lang="el-GR" sz="2400" dirty="0" smtClean="0"/>
              <a:t> ἡ </a:t>
            </a:r>
            <a:r>
              <a:rPr lang="el-GR" sz="2400" dirty="0" err="1" smtClean="0"/>
              <a:t>τοῦ</a:t>
            </a:r>
            <a:r>
              <a:rPr lang="el-GR" sz="2400" dirty="0" smtClean="0"/>
              <a:t> Μενελάου Σπάρτη </a:t>
            </a:r>
            <a:r>
              <a:rPr lang="el-GR" sz="2400" dirty="0" err="1" smtClean="0"/>
              <a:t>ἐστίν</a:t>
            </a:r>
            <a:r>
              <a:rPr lang="el-GR" sz="2400" dirty="0" smtClean="0"/>
              <a:t>.</a:t>
            </a:r>
            <a:endParaRPr lang="nl-NL" sz="2400" dirty="0" smtClean="0"/>
          </a:p>
          <a:p>
            <a:pPr>
              <a:buNone/>
            </a:pPr>
            <a:r>
              <a:rPr lang="el-GR" sz="2400" dirty="0" smtClean="0"/>
              <a:t>ἡ πατρίς</a:t>
            </a:r>
            <a:r>
              <a:rPr lang="nl-NL" sz="2400" dirty="0" smtClean="0"/>
              <a:t>				</a:t>
            </a:r>
          </a:p>
          <a:p>
            <a:pPr lvl="0">
              <a:buNone/>
            </a:pPr>
            <a:endParaRPr lang="nl-NL" sz="2400" dirty="0" smtClean="0"/>
          </a:p>
          <a:p>
            <a:pPr lvl="0">
              <a:buNone/>
            </a:pPr>
            <a:r>
              <a:rPr lang="el-GR" sz="2400" dirty="0" err="1" smtClean="0"/>
              <a:t>Τὸ</a:t>
            </a:r>
            <a:r>
              <a:rPr lang="el-GR" sz="2400" dirty="0" smtClean="0"/>
              <a:t> </a:t>
            </a:r>
            <a:r>
              <a:rPr lang="el-GR" sz="2400" b="1" dirty="0" err="1" smtClean="0"/>
              <a:t>ἔπος</a:t>
            </a:r>
            <a:r>
              <a:rPr lang="el-GR" sz="2400" dirty="0" smtClean="0"/>
              <a:t> </a:t>
            </a:r>
            <a:r>
              <a:rPr lang="el-GR" sz="2400" dirty="0" err="1" smtClean="0"/>
              <a:t>τὸ</a:t>
            </a:r>
            <a:r>
              <a:rPr lang="el-GR" sz="2400" dirty="0" smtClean="0"/>
              <a:t> </a:t>
            </a:r>
            <a:r>
              <a:rPr lang="el-GR" sz="2400" dirty="0" err="1" smtClean="0"/>
              <a:t>τοῦ</a:t>
            </a:r>
            <a:r>
              <a:rPr lang="el-GR" sz="2400" dirty="0" smtClean="0"/>
              <a:t> </a:t>
            </a:r>
            <a:r>
              <a:rPr lang="el-GR" sz="2400" dirty="0" err="1" smtClean="0"/>
              <a:t>Ὀδυσσέως</a:t>
            </a:r>
            <a:r>
              <a:rPr lang="el-GR" sz="2400" dirty="0" smtClean="0"/>
              <a:t> καλόν </a:t>
            </a:r>
            <a:r>
              <a:rPr lang="el-GR" sz="2400" dirty="0" err="1" smtClean="0"/>
              <a:t>ἐστιν</a:t>
            </a:r>
            <a:r>
              <a:rPr lang="nl-NL" sz="2400" dirty="0" smtClean="0"/>
              <a:t>.</a:t>
            </a:r>
          </a:p>
          <a:p>
            <a:pPr>
              <a:buNone/>
            </a:pPr>
            <a:r>
              <a:rPr lang="el-GR" sz="2400" dirty="0" err="1" smtClean="0"/>
              <a:t>τὸ</a:t>
            </a:r>
            <a:r>
              <a:rPr lang="el-GR" sz="2400" dirty="0" smtClean="0"/>
              <a:t> </a:t>
            </a:r>
            <a:r>
              <a:rPr lang="el-GR" sz="2400" dirty="0" err="1" smtClean="0"/>
              <a:t>ἔπος</a:t>
            </a:r>
            <a:r>
              <a:rPr lang="nl-NL" sz="2400" dirty="0" smtClean="0"/>
              <a:t>	</a:t>
            </a:r>
            <a:r>
              <a:rPr lang="nl-NL" dirty="0" smtClean="0"/>
              <a:t>	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Resultaten</a:t>
            </a:r>
            <a:endParaRPr lang="nl-NL" sz="360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67545" y="1988840"/>
          <a:ext cx="8064898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0229"/>
                <a:gridCol w="1998223"/>
                <a:gridCol w="1998223"/>
                <a:gridCol w="1998223"/>
              </a:tblGrid>
              <a:tr h="9793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/>
                        <a:t>Test</a:t>
                      </a:r>
                      <a:r>
                        <a:rPr lang="nl-NL" sz="2400" baseline="0" dirty="0" smtClean="0"/>
                        <a:t>  conditie</a:t>
                      </a:r>
                      <a:r>
                        <a:rPr lang="nl-NL" sz="2400" dirty="0" smtClean="0"/>
                        <a:t>→</a:t>
                      </a:r>
                      <a:endParaRPr lang="nl-NL" sz="2400" dirty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nl-NL" sz="2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/>
                        <a:t>test </a:t>
                      </a:r>
                      <a:r>
                        <a:rPr lang="nl-NL" sz="2400" dirty="0"/>
                        <a:t>↓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+mn-lt"/>
                          <a:ea typeface="+mn-ea"/>
                          <a:cs typeface="+mn-cs"/>
                        </a:rPr>
                        <a:t>woordenlijst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/>
                        <a:t>multiple </a:t>
                      </a:r>
                      <a:r>
                        <a:rPr lang="nl-NL" sz="2400" dirty="0" err="1" smtClean="0"/>
                        <a:t>choice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Woordenlijs + multiple </a:t>
                      </a:r>
                      <a:r>
                        <a:rPr lang="nl-NL" sz="2400" dirty="0" err="1" smtClean="0">
                          <a:latin typeface="Times New Roman"/>
                          <a:ea typeface="PMingLiU"/>
                          <a:cs typeface="Arial"/>
                        </a:rPr>
                        <a:t>choice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9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Directe posttest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gem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: 19,40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s.d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. :1,73</a:t>
                      </a:r>
                      <a:endParaRPr lang="nl-NL" sz="2400" b="1" dirty="0">
                        <a:solidFill>
                          <a:schemeClr val="accent1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gem</a:t>
                      </a:r>
                      <a:r>
                        <a:rPr lang="nl-NL" sz="2400" dirty="0" smtClean="0"/>
                        <a:t>: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dirty="0" smtClean="0"/>
                        <a:t>16,11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3,30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/>
                        <a:t>ge: 17,74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3,00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9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Uitgestelde posttest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gem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: 14,12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s.d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.: 3,89 </a:t>
                      </a:r>
                      <a:endParaRPr lang="nl-NL" sz="2400" b="1" dirty="0">
                        <a:solidFill>
                          <a:schemeClr val="accent1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gem</a:t>
                      </a:r>
                      <a:r>
                        <a:rPr lang="nl-NL" sz="2400" dirty="0" smtClean="0"/>
                        <a:t>: 11,69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3,37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gem</a:t>
                      </a:r>
                      <a:r>
                        <a:rPr lang="nl-NL" sz="2400" dirty="0" smtClean="0"/>
                        <a:t>: 11,00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3,74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89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Times New Roman"/>
                          <a:ea typeface="PMingLiU"/>
                          <a:cs typeface="Arial"/>
                        </a:rPr>
                        <a:t>Vocabulaire verlies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gem</a:t>
                      </a:r>
                      <a:r>
                        <a:rPr lang="nl-NL" sz="2400" dirty="0" smtClean="0"/>
                        <a:t>: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dirty="0" smtClean="0"/>
                        <a:t>5,28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 3,17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gem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: 4,42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b="1" dirty="0" err="1" smtClean="0">
                          <a:solidFill>
                            <a:schemeClr val="accent1"/>
                          </a:solidFill>
                        </a:rPr>
                        <a:t>s.d</a:t>
                      </a:r>
                      <a:r>
                        <a:rPr lang="nl-NL" sz="2400" b="1" dirty="0" smtClean="0">
                          <a:solidFill>
                            <a:schemeClr val="accent1"/>
                          </a:solidFill>
                        </a:rPr>
                        <a:t>.: 2,52</a:t>
                      </a:r>
                      <a:endParaRPr lang="nl-NL" sz="2400" b="1" dirty="0">
                        <a:solidFill>
                          <a:schemeClr val="accent1"/>
                        </a:solidFill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gem</a:t>
                      </a:r>
                      <a:r>
                        <a:rPr lang="nl-NL" sz="2400" dirty="0" smtClean="0"/>
                        <a:t>: 6,73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2400" dirty="0" err="1" smtClean="0"/>
                        <a:t>s.d</a:t>
                      </a:r>
                      <a:r>
                        <a:rPr lang="nl-NL" sz="2400" dirty="0" smtClean="0"/>
                        <a:t>.:</a:t>
                      </a:r>
                      <a:r>
                        <a:rPr lang="nl-NL" sz="2400" baseline="0" dirty="0" smtClean="0"/>
                        <a:t> 3,24</a:t>
                      </a:r>
                      <a:endParaRPr lang="nl-NL" sz="2400" dirty="0">
                        <a:latin typeface="Times New Roman"/>
                        <a:ea typeface="PMingLiU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30019"/>
            <a:ext cx="7981366" cy="63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Conclusies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Absoluut gezien is woordenschatverwerving met behulp van een woordenlijst het meest effectief op korte en middenlange termijn</a:t>
            </a:r>
          </a:p>
          <a:p>
            <a:r>
              <a:rPr lang="nl-NL" sz="2400" dirty="0" smtClean="0"/>
              <a:t>Verlies van vocabulaire is echter minder in de 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</a:t>
            </a:r>
            <a:r>
              <a:rPr lang="nl-NL" sz="2400" dirty="0" smtClean="0"/>
              <a:t>conditie</a:t>
            </a:r>
            <a:endParaRPr lang="nl-NL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Didactische implicaties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Zorg voor woordenlijsten bij de teksten</a:t>
            </a:r>
          </a:p>
          <a:p>
            <a:pPr lvl="1"/>
            <a:r>
              <a:rPr lang="nl-NL" sz="2000" dirty="0" smtClean="0"/>
              <a:t>De meeste methoden hebben gedetailleerde woordenlijsten</a:t>
            </a:r>
          </a:p>
          <a:p>
            <a:r>
              <a:rPr lang="nl-NL" sz="2400" dirty="0" smtClean="0"/>
              <a:t>Zorg voor vocabulaireactiviteiten in de methode</a:t>
            </a:r>
          </a:p>
          <a:p>
            <a:pPr lvl="1"/>
            <a:r>
              <a:rPr lang="nl-NL" sz="2000" dirty="0" smtClean="0"/>
              <a:t>Bijv. invuloefeningen, combineer synoniemen, combineer tegenstellingen, stel samengestelde woorden samen, combineer semantisch / morfologisch verwante items, schrap de outsider, etc. → </a:t>
            </a:r>
            <a:r>
              <a:rPr lang="nl-NL" sz="2000" dirty="0" smtClean="0"/>
              <a:t>activeer betrokkenheid</a:t>
            </a:r>
            <a:endParaRPr lang="nl-NL" sz="20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Voorbeelden</a:t>
            </a:r>
            <a:endParaRPr lang="nl-NL" sz="36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27584" y="1513910"/>
            <a:ext cx="72728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Vul de zinnen aan. Let op, twee woorden blijven over.</a:t>
            </a:r>
            <a:endParaRPr kumimoji="0" lang="nl-NL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27584" y="1988840"/>
            <a:ext cx="75027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ἄφρων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ανοίγει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ἥδεται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θρόνοις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πίνει – τύπτει – γλυκύ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nl-NL" sz="2400" dirty="0" smtClean="0">
              <a:latin typeface="Times New Roman" pitchFamily="18" charset="0"/>
              <a:ea typeface="PMingLiU" pitchFamily="18" charset="-12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Οἱ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ἑταίροι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ἐν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…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κάθηνται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Ὁ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Ὀδυσσεὺς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οὔκ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ἐστιν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Ὁ Πολύφημος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τὸν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οἴνον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Ἡ Κίρκη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τὴν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οἰκίαν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Τὸ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φάρμακον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μάλα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…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ἐστιν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</a:t>
            </a: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		</a:t>
            </a: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99592" y="1844824"/>
            <a:ext cx="76328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Welk woord past niet in de rij? </a:t>
            </a:r>
            <a:endParaRPr kumimoji="0" lang="nl-NL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Menselijk lichaam: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ὀφθαλμός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αἷμα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πῦρ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Dagdelen: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οἷος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νύξ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ἑσπέρα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Observatie: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ἐπισκοπῶ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ὁρῶ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καλῶ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Noodazaak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: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περί –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χρῆ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δεῖ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Samen zijn: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ἅμα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ἕπομαι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- ρέω</a:t>
            </a:r>
            <a:endParaRPr kumimoji="0" lang="el-G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Opdracht: moeilijke woorden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Leer de woordenlijst van de taal </a:t>
            </a:r>
            <a:r>
              <a:rPr lang="nl-NL" sz="2400" dirty="0" err="1" smtClean="0"/>
              <a:t>Barsin</a:t>
            </a:r>
            <a:r>
              <a:rPr lang="nl-NL" sz="2400" dirty="0" smtClean="0"/>
              <a:t> (centraal Siberië). Je krijgt hier 15 minuten de tijd voor. Hierna volgt een test over deze woorden.</a:t>
            </a:r>
          </a:p>
          <a:p>
            <a:r>
              <a:rPr lang="nl-NL" sz="2400" dirty="0" smtClean="0"/>
              <a:t>Noteer na de test welke woorden je moeilijk vond. Waarom zijn deze woorden moeilijk?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Theoretische achtergrond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Moeilijke woorden zijn eerder:</a:t>
            </a:r>
          </a:p>
          <a:p>
            <a:pPr lvl="1"/>
            <a:r>
              <a:rPr lang="nl-NL" sz="2400" dirty="0" smtClean="0"/>
              <a:t>abstract dan concreet: </a:t>
            </a:r>
            <a:r>
              <a:rPr lang="nl-NL" sz="2400" dirty="0" err="1" smtClean="0"/>
              <a:t>experience</a:t>
            </a:r>
            <a:r>
              <a:rPr lang="nl-NL" sz="2400" dirty="0" smtClean="0"/>
              <a:t> vs. </a:t>
            </a:r>
            <a:r>
              <a:rPr lang="nl-NL" sz="2400" dirty="0" err="1" smtClean="0"/>
              <a:t>bone</a:t>
            </a:r>
            <a:endParaRPr lang="nl-NL" sz="2400" dirty="0" smtClean="0"/>
          </a:p>
          <a:p>
            <a:pPr lvl="1"/>
            <a:r>
              <a:rPr lang="nl-NL" sz="2400" dirty="0" smtClean="0"/>
              <a:t>niet verwant dan verwant: </a:t>
            </a:r>
            <a:r>
              <a:rPr lang="nl-NL" sz="2400" dirty="0" err="1" smtClean="0"/>
              <a:t>sea</a:t>
            </a:r>
            <a:r>
              <a:rPr lang="nl-NL" sz="2400" dirty="0" smtClean="0"/>
              <a:t> vs. </a:t>
            </a:r>
            <a:r>
              <a:rPr lang="nl-NL" sz="2400" dirty="0" err="1" smtClean="0"/>
              <a:t>animal</a:t>
            </a:r>
            <a:endParaRPr lang="nl-NL" sz="2400" dirty="0" smtClean="0"/>
          </a:p>
          <a:p>
            <a:pPr lvl="1"/>
            <a:r>
              <a:rPr lang="nl-NL" sz="2400" dirty="0" err="1" smtClean="0"/>
              <a:t>andersklinkend</a:t>
            </a:r>
            <a:r>
              <a:rPr lang="nl-NL" sz="2400" dirty="0" smtClean="0"/>
              <a:t> dan gelijkklinkend: </a:t>
            </a:r>
            <a:r>
              <a:rPr lang="nl-NL" sz="2400" dirty="0" err="1" smtClean="0"/>
              <a:t>pflaume</a:t>
            </a:r>
            <a:r>
              <a:rPr lang="nl-NL" sz="2400" dirty="0" smtClean="0"/>
              <a:t> vs. </a:t>
            </a:r>
            <a:r>
              <a:rPr lang="nl-NL" sz="2400" dirty="0" err="1" smtClean="0"/>
              <a:t>baum</a:t>
            </a:r>
            <a:endParaRPr lang="nl-NL" sz="2400" dirty="0" smtClean="0"/>
          </a:p>
          <a:p>
            <a:pPr lvl="1"/>
            <a:r>
              <a:rPr lang="nl-NL" sz="2400" dirty="0" smtClean="0"/>
              <a:t>infrequent dan frequent: </a:t>
            </a:r>
            <a:r>
              <a:rPr lang="nl-NL" sz="2400" dirty="0" err="1" smtClean="0"/>
              <a:t>flu</a:t>
            </a:r>
            <a:r>
              <a:rPr lang="nl-NL" sz="2400" dirty="0" smtClean="0"/>
              <a:t> vs. </a:t>
            </a:r>
            <a:r>
              <a:rPr lang="nl-NL" sz="2400" dirty="0" err="1" smtClean="0"/>
              <a:t>shingles</a:t>
            </a:r>
            <a:endParaRPr lang="nl-NL" sz="2400" dirty="0" smtClean="0"/>
          </a:p>
          <a:p>
            <a:r>
              <a:rPr lang="nl-NL" sz="2400" dirty="0" smtClean="0"/>
              <a:t>Welke kenmerken zijn zojuist getest? Geef deze aan op de woordenlijst.</a:t>
            </a:r>
          </a:p>
          <a:p>
            <a:r>
              <a:rPr lang="nl-NL" sz="2400" dirty="0" smtClean="0"/>
              <a:t>Verwerking van gegevens en vergelijking met de theorie.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Bedankt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Ook bedankt: </a:t>
            </a:r>
            <a:r>
              <a:rPr lang="nl-NL" dirty="0" err="1" smtClean="0"/>
              <a:t>Vicky</a:t>
            </a:r>
            <a:r>
              <a:rPr lang="nl-NL" dirty="0" smtClean="0"/>
              <a:t> Vermeulen, Jan </a:t>
            </a:r>
            <a:r>
              <a:rPr lang="nl-NL" dirty="0" err="1" smtClean="0"/>
              <a:t>Hulstijn</a:t>
            </a:r>
            <a:r>
              <a:rPr lang="nl-NL" dirty="0" smtClean="0"/>
              <a:t> en de leerlingen van het Marnix Gymnasium, Rotterdam.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Inleiding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Kennis van vocabulaire bij het leren van een vreemde taal is </a:t>
            </a:r>
            <a:r>
              <a:rPr lang="nl-NL" sz="2400" dirty="0" smtClean="0"/>
              <a:t>belangrijk</a:t>
            </a:r>
          </a:p>
          <a:p>
            <a:r>
              <a:rPr lang="nl-NL" sz="2400" dirty="0" smtClean="0"/>
              <a:t>Hoeveel woorden zijn hiervoor nodig?</a:t>
            </a:r>
          </a:p>
          <a:p>
            <a:r>
              <a:rPr lang="nl-NL" sz="2400" b="1" dirty="0" smtClean="0"/>
              <a:t>Opdracht: Maak de invuloefening</a:t>
            </a:r>
            <a:endParaRPr lang="nl-NL" sz="2400" b="1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Selecte literatuurverwijzingen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de </a:t>
            </a:r>
            <a:r>
              <a:rPr lang="en-US" sz="2000" dirty="0" err="1" smtClean="0"/>
              <a:t>Groot</a:t>
            </a:r>
            <a:r>
              <a:rPr lang="en-US" sz="2000" dirty="0" smtClean="0"/>
              <a:t>, A. (2010). </a:t>
            </a:r>
            <a:r>
              <a:rPr lang="en-US" sz="2000" i="1" dirty="0" smtClean="0"/>
              <a:t>Language and cognition in bilinguals and </a:t>
            </a:r>
            <a:r>
              <a:rPr lang="en-US" sz="2000" i="1" dirty="0" err="1" smtClean="0"/>
              <a:t>multilinguals</a:t>
            </a:r>
            <a:r>
              <a:rPr lang="en-US" sz="2000" dirty="0" smtClean="0"/>
              <a:t>, London: Psychology Press</a:t>
            </a:r>
            <a:endParaRPr lang="nl-NL" sz="2000" dirty="0" smtClean="0"/>
          </a:p>
          <a:p>
            <a:r>
              <a:rPr lang="en-US" sz="2000" dirty="0" err="1" smtClean="0"/>
              <a:t>Hulstijn</a:t>
            </a:r>
            <a:r>
              <a:rPr lang="en-US" sz="2000" dirty="0" smtClean="0"/>
              <a:t>, J. &amp; B. </a:t>
            </a:r>
            <a:r>
              <a:rPr lang="en-US" sz="2000" dirty="0" err="1" smtClean="0"/>
              <a:t>Laufer</a:t>
            </a:r>
            <a:r>
              <a:rPr lang="en-US" sz="2000" dirty="0" smtClean="0"/>
              <a:t> (2001). “Some empirical evidence for the involvement load hypothesis in vocabulary acquisition”. </a:t>
            </a:r>
            <a:r>
              <a:rPr lang="en-US" sz="2000" i="1" dirty="0" smtClean="0"/>
              <a:t>Language Learning</a:t>
            </a:r>
            <a:r>
              <a:rPr lang="en-US" sz="2000" dirty="0" smtClean="0"/>
              <a:t> 51(3):539-558</a:t>
            </a:r>
            <a:endParaRPr lang="nl-NL" sz="2000" dirty="0" smtClean="0"/>
          </a:p>
          <a:p>
            <a:r>
              <a:rPr lang="nl-NL" sz="2000" dirty="0" err="1" smtClean="0"/>
              <a:t>Mondria</a:t>
            </a:r>
            <a:r>
              <a:rPr lang="nl-NL" sz="2000" dirty="0" smtClean="0"/>
              <a:t>, J.-A (2003). “The </a:t>
            </a:r>
            <a:r>
              <a:rPr lang="nl-NL" sz="2000" dirty="0" err="1" smtClean="0"/>
              <a:t>effects</a:t>
            </a:r>
            <a:r>
              <a:rPr lang="nl-NL" sz="2000" dirty="0" smtClean="0"/>
              <a:t> of </a:t>
            </a:r>
            <a:r>
              <a:rPr lang="nl-NL" sz="2000" dirty="0" err="1" smtClean="0"/>
              <a:t>inferring</a:t>
            </a:r>
            <a:r>
              <a:rPr lang="nl-NL" sz="2000" dirty="0" smtClean="0"/>
              <a:t>, </a:t>
            </a:r>
            <a:r>
              <a:rPr lang="nl-NL" sz="2000" dirty="0" err="1" smtClean="0"/>
              <a:t>verifying</a:t>
            </a:r>
            <a:r>
              <a:rPr lang="nl-NL" sz="2000" dirty="0" smtClean="0"/>
              <a:t>, and </a:t>
            </a:r>
            <a:r>
              <a:rPr lang="nl-NL" sz="2000" dirty="0" err="1" smtClean="0"/>
              <a:t>memorizing</a:t>
            </a:r>
            <a:r>
              <a:rPr lang="nl-NL" sz="2000" dirty="0" smtClean="0"/>
              <a:t> </a:t>
            </a:r>
            <a:r>
              <a:rPr lang="nl-NL" sz="2000" dirty="0" err="1" smtClean="0"/>
              <a:t>on</a:t>
            </a:r>
            <a:r>
              <a:rPr lang="nl-NL" sz="2000" dirty="0" smtClean="0"/>
              <a:t> the </a:t>
            </a:r>
            <a:r>
              <a:rPr lang="nl-NL" sz="2000" dirty="0" err="1" smtClean="0"/>
              <a:t>retention</a:t>
            </a:r>
            <a:r>
              <a:rPr lang="nl-NL" sz="2000" dirty="0" smtClean="0"/>
              <a:t> of L2 word </a:t>
            </a:r>
            <a:r>
              <a:rPr lang="nl-NL" sz="2000" dirty="0" err="1" smtClean="0"/>
              <a:t>meanings</a:t>
            </a:r>
            <a:r>
              <a:rPr lang="nl-NL" sz="2000" dirty="0" smtClean="0"/>
              <a:t>”. </a:t>
            </a:r>
            <a:r>
              <a:rPr lang="nl-NL" sz="2000" i="1" dirty="0" smtClean="0"/>
              <a:t>SSLA</a:t>
            </a:r>
            <a:r>
              <a:rPr lang="nl-NL" sz="2000" dirty="0" smtClean="0"/>
              <a:t> 25:473-499</a:t>
            </a:r>
          </a:p>
          <a:p>
            <a:r>
              <a:rPr lang="en-US" sz="2000" dirty="0" smtClean="0"/>
              <a:t>Nation, I. (1990). </a:t>
            </a:r>
            <a:r>
              <a:rPr lang="en-US" sz="2000" i="1" dirty="0" smtClean="0"/>
              <a:t>Teaching and learning vocabulary</a:t>
            </a:r>
            <a:r>
              <a:rPr lang="en-US" sz="2000" dirty="0" smtClean="0"/>
              <a:t>. New York: Newbury House</a:t>
            </a:r>
            <a:endParaRPr lang="nl-NL" sz="2000" dirty="0" smtClean="0"/>
          </a:p>
          <a:p>
            <a:r>
              <a:rPr lang="nl-NL" sz="2000" dirty="0" err="1" smtClean="0"/>
              <a:t>Sciarone</a:t>
            </a:r>
            <a:r>
              <a:rPr lang="nl-NL" sz="2000" dirty="0" smtClean="0"/>
              <a:t>, A. (1979). </a:t>
            </a:r>
            <a:r>
              <a:rPr lang="nl-NL" sz="2000" i="1" dirty="0" smtClean="0"/>
              <a:t>Woordjes leren in het vreemde talenonderwijs</a:t>
            </a:r>
            <a:r>
              <a:rPr lang="nl-NL" sz="2000" dirty="0" smtClean="0"/>
              <a:t>, </a:t>
            </a:r>
            <a:r>
              <a:rPr lang="nl-NL" sz="2000" dirty="0" err="1" smtClean="0"/>
              <a:t>Muiderberg</a:t>
            </a:r>
            <a:r>
              <a:rPr lang="nl-NL" sz="2000" dirty="0" smtClean="0"/>
              <a:t>: </a:t>
            </a:r>
            <a:r>
              <a:rPr lang="nl-NL" sz="2000" dirty="0" err="1" smtClean="0"/>
              <a:t>Coutinho</a:t>
            </a:r>
            <a:endParaRPr lang="nl-NL" sz="2000" dirty="0" smtClean="0"/>
          </a:p>
          <a:p>
            <a:r>
              <a:rPr lang="nl-NL" sz="2000" dirty="0" smtClean="0"/>
              <a:t>Vis, J. </a:t>
            </a:r>
            <a:r>
              <a:rPr lang="nl-NL" sz="2000" dirty="0" smtClean="0"/>
              <a:t>(in druk), “De verwerving en didactiek van Oudgrieks vocabulaire”, Lampas</a:t>
            </a:r>
            <a:endParaRPr lang="nl-NL" sz="2000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Een spreker heeft ongeveer 95% dekking van een tekst nodig (</a:t>
            </a:r>
            <a:r>
              <a:rPr lang="nl-NL" sz="2400" dirty="0" err="1" smtClean="0"/>
              <a:t>Sciarone</a:t>
            </a:r>
            <a:r>
              <a:rPr lang="nl-NL" sz="2400" dirty="0" smtClean="0"/>
              <a:t> 1979; </a:t>
            </a:r>
            <a:r>
              <a:rPr lang="nl-NL" sz="2400" dirty="0" err="1" smtClean="0"/>
              <a:t>Nation</a:t>
            </a:r>
            <a:r>
              <a:rPr lang="nl-NL" sz="2400" dirty="0" smtClean="0"/>
              <a:t> 1990)</a:t>
            </a:r>
          </a:p>
          <a:p>
            <a:r>
              <a:rPr lang="nl-NL" sz="2400" dirty="0" smtClean="0"/>
              <a:t>Om dit te bereiken is kennis van 5000-10000 items nodig</a:t>
            </a:r>
          </a:p>
          <a:p>
            <a:r>
              <a:rPr lang="nl-NL" sz="2400" dirty="0" smtClean="0"/>
              <a:t>Hoe kan dit het best worden bereikt?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Programma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/>
              <a:t>Opdracht:  </a:t>
            </a:r>
            <a:r>
              <a:rPr lang="nl-NL" sz="2400" b="1" dirty="0" smtClean="0"/>
              <a:t>Inventarisatie van de huidige stand van </a:t>
            </a:r>
            <a:r>
              <a:rPr lang="nl-NL" sz="2400" b="1" dirty="0" smtClean="0"/>
              <a:t>zaken</a:t>
            </a:r>
            <a:endParaRPr lang="nl-NL" sz="2400" b="1" dirty="0" smtClean="0"/>
          </a:p>
          <a:p>
            <a:r>
              <a:rPr lang="nl-NL" sz="2400" dirty="0" smtClean="0"/>
              <a:t>Theoretische </a:t>
            </a:r>
            <a:r>
              <a:rPr lang="nl-NL" sz="2400" dirty="0" smtClean="0"/>
              <a:t>achtergrond</a:t>
            </a:r>
            <a:endParaRPr lang="nl-NL" sz="2400" dirty="0" smtClean="0"/>
          </a:p>
          <a:p>
            <a:r>
              <a:rPr lang="nl-NL" sz="2400" dirty="0" smtClean="0"/>
              <a:t>Empirisch </a:t>
            </a:r>
            <a:r>
              <a:rPr lang="nl-NL" sz="2400" dirty="0" smtClean="0"/>
              <a:t>onderzoek</a:t>
            </a:r>
            <a:endParaRPr lang="nl-NL" sz="2400" dirty="0" smtClean="0"/>
          </a:p>
          <a:p>
            <a:r>
              <a:rPr lang="nl-NL" sz="2400" dirty="0" smtClean="0"/>
              <a:t>Conclusies en didactische implicaties </a:t>
            </a:r>
          </a:p>
          <a:p>
            <a:r>
              <a:rPr lang="nl-NL" sz="2400" b="1" dirty="0" smtClean="0"/>
              <a:t>Opdracht: Moeilijke woorden leren</a:t>
            </a:r>
          </a:p>
          <a:p>
            <a:r>
              <a:rPr lang="nl-NL" sz="2400" dirty="0" smtClean="0"/>
              <a:t>Theoretische achtergrond</a:t>
            </a:r>
          </a:p>
          <a:p>
            <a:r>
              <a:rPr lang="nl-NL" sz="2400" dirty="0" smtClean="0"/>
              <a:t>Vergelijking empirische gegevens</a:t>
            </a:r>
            <a:endParaRPr lang="nl-NL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Opdracht: </a:t>
            </a:r>
            <a:r>
              <a:rPr lang="nl-NL" sz="3600" dirty="0" smtClean="0"/>
              <a:t>inventarisatie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Inventariseer per tweetal welk materiaal de methode biedt voor de verwerving van </a:t>
            </a:r>
            <a:r>
              <a:rPr lang="nl-NL" sz="2400" dirty="0" smtClean="0"/>
              <a:t>vocabulaire</a:t>
            </a:r>
            <a:endParaRPr lang="nl-NL" sz="2400" dirty="0" smtClean="0"/>
          </a:p>
          <a:p>
            <a:r>
              <a:rPr lang="nl-NL" sz="2400" dirty="0" smtClean="0"/>
              <a:t>Denk hierbij aan woordenlijsten (alfabetisch, per les, thematisch, …), invuloefeningen,  relatie met woorden in het Nederlands, …</a:t>
            </a:r>
          </a:p>
          <a:p>
            <a:r>
              <a:rPr lang="nl-NL" sz="2400" dirty="0" smtClean="0"/>
              <a:t>Centrale </a:t>
            </a:r>
            <a:r>
              <a:rPr lang="nl-NL" sz="2400" dirty="0" smtClean="0"/>
              <a:t>inventarisatie</a:t>
            </a:r>
            <a:endParaRPr lang="nl-NL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Theoretische achtergrond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Kennis van taalverwerving (hier vocabulaire) leidt tot effectievere didactiek</a:t>
            </a:r>
          </a:p>
          <a:p>
            <a:r>
              <a:rPr lang="nl-NL" sz="2400" dirty="0" smtClean="0"/>
              <a:t>Er is veel onderzoek naar vocabulaireverwerving van moderne vreemde </a:t>
            </a:r>
            <a:r>
              <a:rPr lang="nl-NL" sz="2400" dirty="0" smtClean="0"/>
              <a:t>talen</a:t>
            </a:r>
          </a:p>
          <a:p>
            <a:r>
              <a:rPr lang="nl-NL" sz="2400" dirty="0" smtClean="0"/>
              <a:t>2 hoofdgedachten:</a:t>
            </a:r>
          </a:p>
          <a:p>
            <a:pPr lvl="1"/>
            <a:r>
              <a:rPr lang="nl-NL" sz="2000" dirty="0" smtClean="0"/>
              <a:t>tweetalige woordenlijst: de leerling hoeft zich alleen te concentreren op het leren van de nieuwe vorm</a:t>
            </a:r>
          </a:p>
          <a:p>
            <a:pPr lvl="1"/>
            <a:r>
              <a:rPr lang="nl-NL" sz="2000" dirty="0" smtClean="0"/>
              <a:t>activiteiten: leerlingen raken sterker betrokken bij het leren en onthouden de woorden beter</a:t>
            </a:r>
            <a:endParaRPr lang="nl-NL" sz="2000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Experimenteel onderzoek (</a:t>
            </a:r>
            <a:r>
              <a:rPr lang="nl-NL" sz="3600" dirty="0" smtClean="0"/>
              <a:t>Vis, in druk)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75 deelnemers uit drie derde klassen, dezelfde school, 14-15 jaar</a:t>
            </a:r>
          </a:p>
          <a:p>
            <a:r>
              <a:rPr lang="nl-NL" sz="2400" dirty="0" smtClean="0"/>
              <a:t>Voor het tweede jaar Oudgrieks</a:t>
            </a:r>
          </a:p>
          <a:p>
            <a:r>
              <a:rPr lang="nl-NL" sz="2400" dirty="0" smtClean="0"/>
              <a:t>Taak: 20 items in 20 minuten</a:t>
            </a:r>
          </a:p>
          <a:p>
            <a:r>
              <a:rPr lang="nl-NL" sz="2400" dirty="0" smtClean="0"/>
              <a:t>Items uit de lesmethode</a:t>
            </a:r>
          </a:p>
          <a:p>
            <a:r>
              <a:rPr lang="nl-NL" sz="2400" dirty="0" smtClean="0"/>
              <a:t>Mondelinge en schriftelijke instructie</a:t>
            </a:r>
          </a:p>
          <a:p>
            <a:r>
              <a:rPr lang="nl-NL" sz="2400" dirty="0" smtClean="0"/>
              <a:t>Directe posttest aangekondigd, onaangekondigde uitgestelde posttest een week later</a:t>
            </a:r>
          </a:p>
          <a:p>
            <a:r>
              <a:rPr lang="nl-NL" sz="2400" dirty="0" smtClean="0"/>
              <a:t>Elke test duurde 10 minuten, alle items getest</a:t>
            </a:r>
          </a:p>
          <a:p>
            <a:r>
              <a:rPr lang="nl-NL" sz="2400" dirty="0" smtClean="0"/>
              <a:t>Elke deelnemer kreeg een halve punt extra voor de laatste overhoring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 3 test condities:</a:t>
            </a:r>
          </a:p>
          <a:p>
            <a:pPr lvl="1"/>
            <a:r>
              <a:rPr lang="nl-NL" sz="2000" dirty="0" smtClean="0"/>
              <a:t>Alleen een woordenlijst</a:t>
            </a:r>
          </a:p>
          <a:p>
            <a:pPr lvl="1"/>
            <a:r>
              <a:rPr lang="nl-NL" sz="2000" dirty="0" smtClean="0"/>
              <a:t>Alleen multiple </a:t>
            </a:r>
            <a:r>
              <a:rPr lang="nl-NL" sz="2000" dirty="0" err="1" smtClean="0"/>
              <a:t>choice</a:t>
            </a:r>
            <a:r>
              <a:rPr lang="nl-NL" sz="2000" dirty="0" smtClean="0"/>
              <a:t> (</a:t>
            </a:r>
            <a:r>
              <a:rPr lang="nl-NL" sz="2000" dirty="0" err="1" smtClean="0"/>
              <a:t>Involvement</a:t>
            </a:r>
            <a:r>
              <a:rPr lang="nl-NL" sz="2000" dirty="0" smtClean="0"/>
              <a:t> </a:t>
            </a:r>
            <a:r>
              <a:rPr lang="nl-NL" sz="2000" dirty="0" err="1" smtClean="0"/>
              <a:t>Load</a:t>
            </a:r>
            <a:r>
              <a:rPr lang="nl-NL" sz="2000" dirty="0" smtClean="0"/>
              <a:t> Hypothesis)</a:t>
            </a:r>
          </a:p>
          <a:p>
            <a:pPr lvl="1"/>
            <a:r>
              <a:rPr lang="nl-NL" sz="2000" dirty="0" smtClean="0"/>
              <a:t>Multiple </a:t>
            </a:r>
            <a:r>
              <a:rPr lang="nl-NL" sz="2000" dirty="0" err="1" smtClean="0"/>
              <a:t>choice</a:t>
            </a:r>
            <a:r>
              <a:rPr lang="nl-NL" sz="2000" dirty="0" smtClean="0"/>
              <a:t> gevolgd door een woordenlijst</a:t>
            </a:r>
          </a:p>
          <a:p>
            <a:r>
              <a:rPr lang="nl-NL" sz="2400" dirty="0" smtClean="0"/>
              <a:t>Multiple </a:t>
            </a:r>
            <a:r>
              <a:rPr lang="nl-NL" sz="2400" dirty="0" err="1" smtClean="0"/>
              <a:t>choice</a:t>
            </a:r>
            <a:r>
              <a:rPr lang="nl-NL" sz="2400" dirty="0" smtClean="0"/>
              <a:t> als vocabulaireactiviteit, want het activeert het zoeken naar de betekenis en de evaluatie van de betekenis met de context en andere </a:t>
            </a:r>
            <a:r>
              <a:rPr lang="nl-NL" sz="2400" dirty="0" smtClean="0"/>
              <a:t>items</a:t>
            </a:r>
          </a:p>
          <a:p>
            <a:r>
              <a:rPr lang="nl-NL" sz="2400" dirty="0" smtClean="0"/>
              <a:t>De verdeling over de drie klassen was willekeurig</a:t>
            </a:r>
          </a:p>
          <a:p>
            <a:endParaRPr lang="nl-NL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Test condities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nl-NL" sz="2400" dirty="0" smtClean="0">
                <a:solidFill>
                  <a:schemeClr val="accent1"/>
                </a:solidFill>
              </a:rPr>
              <a:t>Woordenlijst</a:t>
            </a:r>
          </a:p>
          <a:p>
            <a:pPr lvl="0">
              <a:buNone/>
            </a:pPr>
            <a:r>
              <a:rPr lang="el-GR" sz="2400" dirty="0" smtClean="0"/>
              <a:t>ἡ </a:t>
            </a:r>
            <a:r>
              <a:rPr lang="el-GR" sz="2400" dirty="0"/>
              <a:t>πατρίς	</a:t>
            </a:r>
            <a:r>
              <a:rPr lang="nl-NL" sz="2400" dirty="0"/>
              <a:t>vaderland</a:t>
            </a:r>
          </a:p>
          <a:p>
            <a:pPr lvl="0">
              <a:buNone/>
            </a:pPr>
            <a:r>
              <a:rPr lang="el-GR" sz="2400" dirty="0" err="1"/>
              <a:t>τὸ</a:t>
            </a:r>
            <a:r>
              <a:rPr lang="el-GR" sz="2400" dirty="0"/>
              <a:t> </a:t>
            </a:r>
            <a:r>
              <a:rPr lang="el-GR" sz="2400" dirty="0" err="1"/>
              <a:t>ἔπος</a:t>
            </a:r>
            <a:r>
              <a:rPr lang="el-GR" sz="2400" dirty="0"/>
              <a:t>	</a:t>
            </a:r>
            <a:r>
              <a:rPr lang="nl-NL" sz="2400" dirty="0" smtClean="0"/>
              <a:t>verhaal</a:t>
            </a:r>
          </a:p>
          <a:p>
            <a:pPr lvl="0">
              <a:buNone/>
            </a:pPr>
            <a:endParaRPr lang="nl-NL" sz="2400" dirty="0" smtClean="0"/>
          </a:p>
          <a:p>
            <a:pPr lvl="0">
              <a:buNone/>
            </a:pPr>
            <a:r>
              <a:rPr lang="nl-NL" sz="2400" dirty="0" smtClean="0">
                <a:solidFill>
                  <a:schemeClr val="accent1"/>
                </a:solidFill>
              </a:rPr>
              <a:t>Multiple </a:t>
            </a:r>
            <a:r>
              <a:rPr lang="nl-NL" sz="2400" dirty="0" err="1" smtClean="0">
                <a:solidFill>
                  <a:schemeClr val="accent1"/>
                </a:solidFill>
              </a:rPr>
              <a:t>choice</a:t>
            </a:r>
            <a:endParaRPr lang="nl-NL" sz="2400" dirty="0">
              <a:solidFill>
                <a:schemeClr val="accent1"/>
              </a:solidFill>
            </a:endParaRPr>
          </a:p>
          <a:p>
            <a:pPr lvl="0">
              <a:buNone/>
            </a:pPr>
            <a:r>
              <a:rPr lang="el-GR" sz="2400" dirty="0"/>
              <a:t>Ἡ </a:t>
            </a:r>
            <a:r>
              <a:rPr lang="el-GR" sz="2400" b="1" dirty="0"/>
              <a:t>πατρίς</a:t>
            </a:r>
            <a:r>
              <a:rPr lang="el-GR" sz="2400" dirty="0"/>
              <a:t> ἡ </a:t>
            </a:r>
            <a:r>
              <a:rPr lang="el-GR" sz="2400" dirty="0" err="1"/>
              <a:t>τοῦ</a:t>
            </a:r>
            <a:r>
              <a:rPr lang="el-GR" sz="2400" dirty="0"/>
              <a:t> </a:t>
            </a:r>
            <a:r>
              <a:rPr lang="el-GR" sz="2400" dirty="0" err="1"/>
              <a:t>Ὀδυσσέως</a:t>
            </a:r>
            <a:r>
              <a:rPr lang="el-GR" sz="2400" dirty="0"/>
              <a:t> </a:t>
            </a:r>
            <a:r>
              <a:rPr lang="el-GR" sz="2400" dirty="0" err="1"/>
              <a:t>Ἰθάκη</a:t>
            </a:r>
            <a:r>
              <a:rPr lang="el-GR" sz="2400" dirty="0"/>
              <a:t> </a:t>
            </a:r>
            <a:r>
              <a:rPr lang="el-GR" sz="2400" dirty="0" err="1"/>
              <a:t>ἐστίν</a:t>
            </a:r>
            <a:r>
              <a:rPr lang="nl-NL" sz="2400" dirty="0"/>
              <a:t>.	</a:t>
            </a:r>
          </a:p>
          <a:p>
            <a:pPr>
              <a:buNone/>
            </a:pPr>
            <a:r>
              <a:rPr lang="nl-NL" sz="2400" dirty="0"/>
              <a:t>	a. vaderland	</a:t>
            </a:r>
            <a:r>
              <a:rPr lang="nl-NL" sz="2400" dirty="0" smtClean="0"/>
              <a:t>b</a:t>
            </a:r>
            <a:r>
              <a:rPr lang="nl-NL" sz="2400" dirty="0"/>
              <a:t>. vriendelijk	c. naar binnen</a:t>
            </a:r>
          </a:p>
          <a:p>
            <a:pPr>
              <a:buNone/>
            </a:pPr>
            <a:r>
              <a:rPr lang="nl-NL" sz="2400" dirty="0"/>
              <a:t> </a:t>
            </a:r>
          </a:p>
          <a:p>
            <a:pPr lvl="0">
              <a:buNone/>
            </a:pPr>
            <a:r>
              <a:rPr lang="el-GR" sz="2400" dirty="0" err="1"/>
              <a:t>Τὸ</a:t>
            </a:r>
            <a:r>
              <a:rPr lang="el-GR" sz="2400" dirty="0"/>
              <a:t> </a:t>
            </a:r>
            <a:r>
              <a:rPr lang="el-GR" sz="2400" b="1" dirty="0" err="1"/>
              <a:t>ἔπος</a:t>
            </a:r>
            <a:r>
              <a:rPr lang="el-GR" sz="2400" dirty="0"/>
              <a:t> </a:t>
            </a:r>
            <a:r>
              <a:rPr lang="el-GR" sz="2400" dirty="0" err="1"/>
              <a:t>τὸ</a:t>
            </a:r>
            <a:r>
              <a:rPr lang="el-GR" sz="2400" dirty="0"/>
              <a:t> </a:t>
            </a:r>
            <a:r>
              <a:rPr lang="el-GR" sz="2400" dirty="0" err="1"/>
              <a:t>τοῦ</a:t>
            </a:r>
            <a:r>
              <a:rPr lang="el-GR" sz="2400" dirty="0"/>
              <a:t> </a:t>
            </a:r>
            <a:r>
              <a:rPr lang="el-GR" sz="2400" dirty="0" err="1"/>
              <a:t>Τρωικοῦ</a:t>
            </a:r>
            <a:r>
              <a:rPr lang="el-GR" sz="2400" dirty="0"/>
              <a:t> πολέμου καλόν </a:t>
            </a:r>
            <a:r>
              <a:rPr lang="el-GR" sz="2400" dirty="0" err="1"/>
              <a:t>ἐστιν</a:t>
            </a:r>
            <a:r>
              <a:rPr lang="el-GR" sz="2400" dirty="0"/>
              <a:t>.</a:t>
            </a:r>
            <a:endParaRPr lang="nl-NL" sz="2400" dirty="0"/>
          </a:p>
          <a:p>
            <a:pPr lvl="1">
              <a:buNone/>
            </a:pPr>
            <a:r>
              <a:rPr lang="nl-NL" sz="2400" dirty="0" smtClean="0"/>
              <a:t>a. gaan </a:t>
            </a:r>
            <a:r>
              <a:rPr lang="nl-NL" sz="2400" dirty="0"/>
              <a:t>naar	</a:t>
            </a:r>
            <a:r>
              <a:rPr lang="nl-NL" sz="2400" dirty="0" smtClean="0"/>
              <a:t>b</a:t>
            </a:r>
            <a:r>
              <a:rPr lang="nl-NL" sz="2400" dirty="0"/>
              <a:t>. verhaal	</a:t>
            </a:r>
            <a:r>
              <a:rPr lang="nl-NL" sz="2400" dirty="0" smtClean="0"/>
              <a:t>c</a:t>
            </a:r>
            <a:r>
              <a:rPr lang="nl-NL" sz="2400" dirty="0"/>
              <a:t>. water</a:t>
            </a:r>
          </a:p>
          <a:p>
            <a:pPr lvl="0">
              <a:buNone/>
            </a:pPr>
            <a:endParaRPr lang="nl-NL" sz="2400" dirty="0"/>
          </a:p>
          <a:p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833</Words>
  <Application>Microsoft Office PowerPoint</Application>
  <PresentationFormat>Diavoorstelling (4:3)</PresentationFormat>
  <Paragraphs>132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Verve</vt:lpstr>
      <vt:lpstr>Vreemde woordjes leren</vt:lpstr>
      <vt:lpstr>Inleiding</vt:lpstr>
      <vt:lpstr>Dia 3</vt:lpstr>
      <vt:lpstr>Programma</vt:lpstr>
      <vt:lpstr>Opdracht: inventarisatie</vt:lpstr>
      <vt:lpstr>Theoretische achtergrond</vt:lpstr>
      <vt:lpstr>Experimenteel onderzoek (Vis, in druk)</vt:lpstr>
      <vt:lpstr>Dia 8</vt:lpstr>
      <vt:lpstr>Test condities</vt:lpstr>
      <vt:lpstr>Test</vt:lpstr>
      <vt:lpstr>Resultaten</vt:lpstr>
      <vt:lpstr>Dia 12</vt:lpstr>
      <vt:lpstr>Conclusies</vt:lpstr>
      <vt:lpstr>Didactische implicaties</vt:lpstr>
      <vt:lpstr>Voorbeelden</vt:lpstr>
      <vt:lpstr>Dia 16</vt:lpstr>
      <vt:lpstr>Opdracht: moeilijke woorden</vt:lpstr>
      <vt:lpstr>Theoretische achtergrond</vt:lpstr>
      <vt:lpstr>Bedankt</vt:lpstr>
      <vt:lpstr>Selecte literatuurverwijzingen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Greek vocabulary acquisition and the involvement load hypothesis</dc:title>
  <dc:creator>Jeroen</dc:creator>
  <cp:lastModifiedBy>Jeroen</cp:lastModifiedBy>
  <cp:revision>103</cp:revision>
  <dcterms:created xsi:type="dcterms:W3CDTF">2011-03-22T08:33:06Z</dcterms:created>
  <dcterms:modified xsi:type="dcterms:W3CDTF">2012-08-07T12:53:59Z</dcterms:modified>
</cp:coreProperties>
</file>