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8"/>
  </p:notesMasterIdLst>
  <p:handoutMasterIdLst>
    <p:handoutMasterId r:id="rId19"/>
  </p:handoutMasterIdLst>
  <p:sldIdLst>
    <p:sldId id="270" r:id="rId5"/>
    <p:sldId id="261" r:id="rId6"/>
    <p:sldId id="267" r:id="rId7"/>
    <p:sldId id="271" r:id="rId8"/>
    <p:sldId id="272" r:id="rId9"/>
    <p:sldId id="274" r:id="rId10"/>
    <p:sldId id="275" r:id="rId11"/>
    <p:sldId id="273" r:id="rId12"/>
    <p:sldId id="276" r:id="rId13"/>
    <p:sldId id="278" r:id="rId14"/>
    <p:sldId id="277" r:id="rId15"/>
    <p:sldId id="263" r:id="rId16"/>
    <p:sldId id="269" r:id="rId17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312C"/>
    <a:srgbClr val="ECECEE"/>
    <a:srgbClr val="1A1A20"/>
    <a:srgbClr val="FF8000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14C178-EA4B-4D1B-9201-2F51C6B02A56}" v="2" dt="2021-10-15T15:18:49.9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 varScale="1">
        <p:scale>
          <a:sx n="107" d="100"/>
          <a:sy n="107" d="100"/>
        </p:scale>
        <p:origin x="168" y="41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zy Niamut" userId="602a4a90-d739-4e6a-bb92-6a88dbad1a79" providerId="ADAL" clId="{E414C178-EA4B-4D1B-9201-2F51C6B02A56}"/>
    <pc:docChg chg="undo custSel addSld delSld modSld">
      <pc:chgData name="Suzy Niamut" userId="602a4a90-d739-4e6a-bb92-6a88dbad1a79" providerId="ADAL" clId="{E414C178-EA4B-4D1B-9201-2F51C6B02A56}" dt="2021-10-15T15:20:32.734" v="486" actId="47"/>
      <pc:docMkLst>
        <pc:docMk/>
      </pc:docMkLst>
      <pc:sldChg chg="addSp delSp modSp mod">
        <pc:chgData name="Suzy Niamut" userId="602a4a90-d739-4e6a-bb92-6a88dbad1a79" providerId="ADAL" clId="{E414C178-EA4B-4D1B-9201-2F51C6B02A56}" dt="2021-10-15T15:18:15.938" v="448" actId="22"/>
        <pc:sldMkLst>
          <pc:docMk/>
          <pc:sldMk cId="4174928900" sldId="261"/>
        </pc:sldMkLst>
        <pc:spChg chg="mod">
          <ac:chgData name="Suzy Niamut" userId="602a4a90-d739-4e6a-bb92-6a88dbad1a79" providerId="ADAL" clId="{E414C178-EA4B-4D1B-9201-2F51C6B02A56}" dt="2021-10-15T15:10:40.428" v="183" actId="20577"/>
          <ac:spMkLst>
            <pc:docMk/>
            <pc:sldMk cId="4174928900" sldId="261"/>
            <ac:spMk id="2" creationId="{0B84FCB1-076C-40E6-A941-4BF6BBE7796A}"/>
          </ac:spMkLst>
        </pc:spChg>
        <pc:spChg chg="add del">
          <ac:chgData name="Suzy Niamut" userId="602a4a90-d739-4e6a-bb92-6a88dbad1a79" providerId="ADAL" clId="{E414C178-EA4B-4D1B-9201-2F51C6B02A56}" dt="2021-10-15T15:18:15.938" v="448" actId="22"/>
          <ac:spMkLst>
            <pc:docMk/>
            <pc:sldMk cId="4174928900" sldId="261"/>
            <ac:spMk id="6" creationId="{75A6BF44-B3FB-41B2-BA91-1D0B7D2C3909}"/>
          </ac:spMkLst>
        </pc:spChg>
      </pc:sldChg>
      <pc:sldChg chg="modSp mod">
        <pc:chgData name="Suzy Niamut" userId="602a4a90-d739-4e6a-bb92-6a88dbad1a79" providerId="ADAL" clId="{E414C178-EA4B-4D1B-9201-2F51C6B02A56}" dt="2021-10-15T15:16:12.817" v="425" actId="20577"/>
        <pc:sldMkLst>
          <pc:docMk/>
          <pc:sldMk cId="1009573353" sldId="263"/>
        </pc:sldMkLst>
        <pc:spChg chg="mod">
          <ac:chgData name="Suzy Niamut" userId="602a4a90-d739-4e6a-bb92-6a88dbad1a79" providerId="ADAL" clId="{E414C178-EA4B-4D1B-9201-2F51C6B02A56}" dt="2021-10-15T15:16:12.817" v="425" actId="20577"/>
          <ac:spMkLst>
            <pc:docMk/>
            <pc:sldMk cId="1009573353" sldId="263"/>
            <ac:spMk id="4" creationId="{00000000-0000-0000-0000-000000000000}"/>
          </ac:spMkLst>
        </pc:spChg>
      </pc:sldChg>
      <pc:sldChg chg="add del">
        <pc:chgData name="Suzy Niamut" userId="602a4a90-d739-4e6a-bb92-6a88dbad1a79" providerId="ADAL" clId="{E414C178-EA4B-4D1B-9201-2F51C6B02A56}" dt="2021-10-15T15:20:32.734" v="486" actId="47"/>
        <pc:sldMkLst>
          <pc:docMk/>
          <pc:sldMk cId="1212496088" sldId="266"/>
        </pc:sldMkLst>
      </pc:sldChg>
      <pc:sldChg chg="modSp mod">
        <pc:chgData name="Suzy Niamut" userId="602a4a90-d739-4e6a-bb92-6a88dbad1a79" providerId="ADAL" clId="{E414C178-EA4B-4D1B-9201-2F51C6B02A56}" dt="2021-10-15T15:14:15.019" v="378" actId="27636"/>
        <pc:sldMkLst>
          <pc:docMk/>
          <pc:sldMk cId="2634629224" sldId="267"/>
        </pc:sldMkLst>
        <pc:spChg chg="mod">
          <ac:chgData name="Suzy Niamut" userId="602a4a90-d739-4e6a-bb92-6a88dbad1a79" providerId="ADAL" clId="{E414C178-EA4B-4D1B-9201-2F51C6B02A56}" dt="2021-10-15T15:14:15.019" v="378" actId="27636"/>
          <ac:spMkLst>
            <pc:docMk/>
            <pc:sldMk cId="2634629224" sldId="267"/>
            <ac:spMk id="4" creationId="{00000000-0000-0000-0000-000000000000}"/>
          </ac:spMkLst>
        </pc:spChg>
      </pc:sldChg>
      <pc:sldChg chg="modSp mod">
        <pc:chgData name="Suzy Niamut" userId="602a4a90-d739-4e6a-bb92-6a88dbad1a79" providerId="ADAL" clId="{E414C178-EA4B-4D1B-9201-2F51C6B02A56}" dt="2021-10-15T15:17:25.098" v="445" actId="20577"/>
        <pc:sldMkLst>
          <pc:docMk/>
          <pc:sldMk cId="3626916770" sldId="269"/>
        </pc:sldMkLst>
        <pc:spChg chg="mod">
          <ac:chgData name="Suzy Niamut" userId="602a4a90-d739-4e6a-bb92-6a88dbad1a79" providerId="ADAL" clId="{E414C178-EA4B-4D1B-9201-2F51C6B02A56}" dt="2021-10-15T15:17:25.098" v="445" actId="20577"/>
          <ac:spMkLst>
            <pc:docMk/>
            <pc:sldMk cId="3626916770" sldId="269"/>
            <ac:spMk id="3" creationId="{00000000-0000-0000-0000-000000000000}"/>
          </ac:spMkLst>
        </pc:spChg>
        <pc:spChg chg="mod">
          <ac:chgData name="Suzy Niamut" userId="602a4a90-d739-4e6a-bb92-6a88dbad1a79" providerId="ADAL" clId="{E414C178-EA4B-4D1B-9201-2F51C6B02A56}" dt="2021-10-15T15:17:02.305" v="431" actId="20577"/>
          <ac:spMkLst>
            <pc:docMk/>
            <pc:sldMk cId="3626916770" sldId="269"/>
            <ac:spMk id="4" creationId="{00000000-0000-0000-0000-000000000000}"/>
          </ac:spMkLst>
        </pc:spChg>
      </pc:sldChg>
      <pc:sldChg chg="addSp modSp add mod">
        <pc:chgData name="Suzy Niamut" userId="602a4a90-d739-4e6a-bb92-6a88dbad1a79" providerId="ADAL" clId="{E414C178-EA4B-4D1B-9201-2F51C6B02A56}" dt="2021-10-15T15:20:25.250" v="485" actId="403"/>
        <pc:sldMkLst>
          <pc:docMk/>
          <pc:sldMk cId="3938918432" sldId="270"/>
        </pc:sldMkLst>
        <pc:spChg chg="mod">
          <ac:chgData name="Suzy Niamut" userId="602a4a90-d739-4e6a-bb92-6a88dbad1a79" providerId="ADAL" clId="{E414C178-EA4B-4D1B-9201-2F51C6B02A56}" dt="2021-10-15T15:19:25.649" v="476" actId="20577"/>
          <ac:spMkLst>
            <pc:docMk/>
            <pc:sldMk cId="3938918432" sldId="270"/>
            <ac:spMk id="3" creationId="{00000000-0000-0000-0000-000000000000}"/>
          </ac:spMkLst>
        </pc:spChg>
        <pc:spChg chg="mod">
          <ac:chgData name="Suzy Niamut" userId="602a4a90-d739-4e6a-bb92-6a88dbad1a79" providerId="ADAL" clId="{E414C178-EA4B-4D1B-9201-2F51C6B02A56}" dt="2021-10-15T15:20:25.250" v="485" actId="403"/>
          <ac:spMkLst>
            <pc:docMk/>
            <pc:sldMk cId="3938918432" sldId="270"/>
            <ac:spMk id="4" creationId="{00000000-0000-0000-0000-000000000000}"/>
          </ac:spMkLst>
        </pc:spChg>
        <pc:picChg chg="add mod">
          <ac:chgData name="Suzy Niamut" userId="602a4a90-d739-4e6a-bb92-6a88dbad1a79" providerId="ADAL" clId="{E414C178-EA4B-4D1B-9201-2F51C6B02A56}" dt="2021-10-15T15:19:16.793" v="475" actId="1076"/>
          <ac:picMkLst>
            <pc:docMk/>
            <pc:sldMk cId="3938918432" sldId="270"/>
            <ac:picMk id="6" creationId="{4B148542-3E67-4144-8E92-A915B78A52E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11/5/2024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11/5/2024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xmlns="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Spreker + Datum</a:t>
            </a:r>
            <a:br>
              <a:rPr lang="nl-NL" dirty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xmlns="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:a16="http://schemas.microsoft.com/office/drawing/2014/main" xmlns="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567811" cy="388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 userDrawn="1"/>
        </p:nvSpPr>
        <p:spPr>
          <a:xfrm>
            <a:off x="623392" y="449050"/>
            <a:ext cx="358668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700" dirty="0"/>
              <a:t>Faculty of</a:t>
            </a:r>
            <a:r>
              <a:rPr lang="nl-NL" sz="1700" baseline="0" dirty="0"/>
              <a:t> Humanities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xmlns="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xmlns="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530479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xmlns="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520576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xmlns="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:a16="http://schemas.microsoft.com/office/drawing/2014/main" xmlns="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xmlns="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xmlns="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xmlns="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152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xmlns="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692696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552801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2108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xmlns="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xmlns="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552801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xmlns="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:a16="http://schemas.microsoft.com/office/drawing/2014/main" xmlns="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3"/>
            <a:ext cx="2520280" cy="27464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61392" y="331646"/>
            <a:ext cx="2557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Faculty</a:t>
            </a:r>
            <a:r>
              <a:rPr lang="nl-NL" sz="1100" baseline="0" dirty="0"/>
              <a:t> of Humanities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C.Andone@uva.nl" TargetMode="External"/><Relationship Id="rId2" Type="http://schemas.openxmlformats.org/officeDocument/2006/relationships/hyperlink" Target="http://www.gsh.uva.nl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1" b="15171"/>
          <a:stretch>
            <a:fillRect/>
          </a:stretch>
        </p:blipFill>
        <p:spPr>
          <a:xfrm>
            <a:off x="16777" y="836712"/>
            <a:ext cx="12192000" cy="5661025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6777" y="4797152"/>
            <a:ext cx="4223181" cy="1452002"/>
          </a:xfrm>
        </p:spPr>
        <p:txBody>
          <a:bodyPr>
            <a:normAutofit/>
          </a:bodyPr>
          <a:lstStyle/>
          <a:p>
            <a:r>
              <a:rPr lang="pt-BR" sz="2400" dirty="0"/>
              <a:t>Program director: </a:t>
            </a:r>
            <a:endParaRPr lang="pt-BR" sz="2400" dirty="0" smtClean="0"/>
          </a:p>
          <a:p>
            <a:r>
              <a:rPr lang="pt-BR" sz="2400" b="1" smtClean="0"/>
              <a:t>Dr. Corina </a:t>
            </a:r>
            <a:r>
              <a:rPr lang="pt-BR" sz="2400" b="1" dirty="0"/>
              <a:t>Andone</a:t>
            </a:r>
          </a:p>
          <a:p>
            <a:r>
              <a:rPr lang="pt-BR" sz="2400" dirty="0"/>
              <a:t>C.Andone@uva.nl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6777" y="2023770"/>
            <a:ext cx="4392487" cy="203747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Communication and Information Studies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 </a:t>
            </a:r>
            <a:r>
              <a:rPr lang="en-US" dirty="0" smtClean="0"/>
              <a:t>November 2024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799513" y="836712"/>
            <a:ext cx="4392487" cy="466532"/>
          </a:xfrm>
        </p:spPr>
        <p:txBody>
          <a:bodyPr>
            <a:normAutofit/>
          </a:bodyPr>
          <a:lstStyle/>
          <a:p>
            <a:r>
              <a:rPr lang="en-US" sz="2000" dirty="0"/>
              <a:t>UvA Master’s </a:t>
            </a:r>
            <a:r>
              <a:rPr lang="en-US" sz="2000" dirty="0" smtClean="0"/>
              <a:t>Week </a:t>
            </a:r>
            <a:r>
              <a:rPr lang="en-US" sz="2000" dirty="0" smtClean="0"/>
              <a:t>2024</a:t>
            </a:r>
            <a:endParaRPr lang="en-US" sz="2000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7392144" y="4781418"/>
            <a:ext cx="4223181" cy="14520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18000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dirty="0"/>
              <a:t>A</a:t>
            </a:r>
            <a:r>
              <a:rPr lang="pt-BR" sz="2400" dirty="0" smtClean="0"/>
              <a:t>lso online: </a:t>
            </a:r>
          </a:p>
          <a:p>
            <a:r>
              <a:rPr lang="pt-BR" sz="2400" b="1" dirty="0" smtClean="0"/>
              <a:t>Katerina Xerovasila</a:t>
            </a:r>
            <a:r>
              <a:rPr lang="pt-BR" sz="2400" dirty="0" smtClean="0"/>
              <a:t>, current student doing an internship (xerovasilakaterina@gmail.com)</a:t>
            </a:r>
          </a:p>
        </p:txBody>
      </p:sp>
    </p:spTree>
    <p:extLst>
      <p:ext uri="{BB962C8B-B14F-4D97-AF65-F5344CB8AC3E}">
        <p14:creationId xmlns:p14="http://schemas.microsoft.com/office/powerpoint/2010/main" val="393891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Examples of internships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48998" y="1700808"/>
            <a:ext cx="7992887" cy="4465216"/>
          </a:xfrm>
        </p:spPr>
        <p:txBody>
          <a:bodyPr>
            <a:normAutofit fontScale="92500" lnSpcReduction="10000"/>
          </a:bodyPr>
          <a:lstStyle/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</a:pPr>
            <a:endParaRPr lang="en-US" altLang="en-US" sz="2400" b="1" kern="0" dirty="0" smtClean="0">
              <a:solidFill>
                <a:srgbClr val="FF0000"/>
              </a:solidFill>
              <a:latin typeface="Arial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</a:pPr>
            <a:r>
              <a:rPr lang="en-US" altLang="en-US" sz="2400" b="1" kern="0" dirty="0" smtClean="0">
                <a:solidFill>
                  <a:srgbClr val="FF0000"/>
                </a:solidFill>
                <a:latin typeface="Arial"/>
              </a:rPr>
              <a:t>National and international professional </a:t>
            </a:r>
            <a:r>
              <a:rPr lang="en-US" altLang="en-US" sz="2400" b="1" kern="0" dirty="0" err="1" smtClean="0">
                <a:solidFill>
                  <a:srgbClr val="FF0000"/>
                </a:solidFill>
                <a:latin typeface="Arial"/>
              </a:rPr>
              <a:t>organisations</a:t>
            </a:r>
            <a:endParaRPr lang="en-US" altLang="en-US" sz="2400" b="1" kern="0" dirty="0" smtClean="0">
              <a:solidFill>
                <a:srgbClr val="FF0000"/>
              </a:solidFill>
              <a:latin typeface="Arial"/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the 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United Nations Headquarters </a:t>
            </a: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in New York</a:t>
            </a:r>
            <a:endParaRPr lang="en-US" altLang="en-US" sz="24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Dutch 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Research Institute for environment and public health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European Parliament</a:t>
            </a:r>
            <a:endParaRPr lang="en-US" altLang="en-US" sz="24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International 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Debate Education Association 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International Criminal Court</a:t>
            </a:r>
            <a:endParaRPr lang="en-US" altLang="en-US" sz="24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copy 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writing agency for political speeches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ublishing houses</a:t>
            </a:r>
            <a:endParaRPr lang="en-US" altLang="en-US" sz="24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 err="1" smtClean="0">
                <a:solidFill>
                  <a:srgbClr val="000000"/>
                </a:solidFill>
                <a:latin typeface="Arial"/>
              </a:rPr>
              <a:t>musea</a:t>
            </a:r>
            <a:endParaRPr lang="en-US" altLang="en-US" sz="24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internal 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communication (speech writing) ING </a:t>
            </a:r>
            <a:endParaRPr lang="en-US" altLang="en-US" sz="2400" kern="0" dirty="0" smtClean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US" altLang="en-US" sz="2400" kern="0" dirty="0" smtClean="0">
                <a:solidFill>
                  <a:srgbClr val="000000"/>
                </a:solidFill>
                <a:latin typeface="Arial"/>
              </a:rPr>
              <a:t>any private companies</a:t>
            </a:r>
            <a:endParaRPr lang="en-US" altLang="en-US" sz="2400" kern="0" dirty="0">
              <a:solidFill>
                <a:srgbClr val="000000"/>
              </a:solidFill>
              <a:latin typeface="Arial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</a:pPr>
            <a:endParaRPr lang="en-US" altLang="en-US" sz="2400" kern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5616" y="1916832"/>
            <a:ext cx="345638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13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Special features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465216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a unique combination of discourse analysis and argumentation theory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e</a:t>
            </a:r>
            <a:r>
              <a:rPr lang="en-US" sz="2400" b="1" dirty="0" smtClean="0"/>
              <a:t>xternal </a:t>
            </a:r>
            <a:r>
              <a:rPr lang="en-US" sz="2400" b="1" dirty="0"/>
              <a:t>internship </a:t>
            </a:r>
            <a:r>
              <a:rPr lang="en-US" sz="2400" dirty="0"/>
              <a:t>(1 semester) to develop practical skills and competences for a future career and to gain work </a:t>
            </a:r>
            <a:r>
              <a:rPr lang="en-US" sz="2400" dirty="0" smtClean="0"/>
              <a:t>experience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a </a:t>
            </a:r>
            <a:r>
              <a:rPr lang="en-US" sz="2400" b="1" dirty="0"/>
              <a:t>selective admission process </a:t>
            </a:r>
            <a:r>
              <a:rPr lang="en-US" sz="2400" dirty="0"/>
              <a:t>for the </a:t>
            </a:r>
            <a:r>
              <a:rPr lang="en-US" sz="2400" dirty="0" err="1"/>
              <a:t>programme</a:t>
            </a:r>
            <a:r>
              <a:rPr lang="en-US" sz="2400" dirty="0"/>
              <a:t>, ensuring that students are able to comply with the standards of the </a:t>
            </a:r>
            <a:r>
              <a:rPr lang="en-US" sz="2400" dirty="0" err="1"/>
              <a:t>programme</a:t>
            </a:r>
            <a:endParaRPr lang="en-US" sz="2400" dirty="0" smtClean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nl-NL" sz="2400" b="1" dirty="0" err="1" smtClean="0"/>
              <a:t>established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researchers</a:t>
            </a:r>
            <a:r>
              <a:rPr lang="nl-NL" sz="2400" dirty="0" smtClean="0"/>
              <a:t>: </a:t>
            </a:r>
            <a:r>
              <a:rPr lang="nl-NL" sz="2400" dirty="0" err="1" smtClean="0"/>
              <a:t>latest</a:t>
            </a:r>
            <a:r>
              <a:rPr lang="nl-NL" sz="2400" dirty="0" smtClean="0"/>
              <a:t> research </a:t>
            </a:r>
            <a:r>
              <a:rPr lang="nl-NL" sz="2400" dirty="0" err="1" smtClean="0"/>
              <a:t>results</a:t>
            </a:r>
            <a:endParaRPr lang="nl-NL" sz="2400" dirty="0" smtClean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nl-NL" sz="2400" b="1" dirty="0" smtClean="0"/>
              <a:t>small-</a:t>
            </a:r>
            <a:r>
              <a:rPr lang="nl-NL" sz="2400" b="1" dirty="0" err="1" smtClean="0"/>
              <a:t>scale</a:t>
            </a:r>
            <a:r>
              <a:rPr lang="nl-NL" sz="2400" dirty="0" smtClean="0"/>
              <a:t> </a:t>
            </a:r>
            <a:r>
              <a:rPr lang="nl-NL" sz="2400" dirty="0" err="1" smtClean="0"/>
              <a:t>education</a:t>
            </a:r>
            <a:r>
              <a:rPr lang="nl-NL" sz="2400" dirty="0" smtClean="0"/>
              <a:t>: </a:t>
            </a:r>
            <a:r>
              <a:rPr lang="en-US" sz="2400" dirty="0"/>
              <a:t>close interaction with the </a:t>
            </a:r>
            <a:r>
              <a:rPr lang="en-US" sz="2400" dirty="0" smtClean="0"/>
              <a:t>lecturers, individual </a:t>
            </a:r>
            <a:r>
              <a:rPr lang="en-US" sz="2400" dirty="0" smtClean="0"/>
              <a:t>tutoring (max. 30 students are allowed)</a:t>
            </a:r>
            <a:endParaRPr lang="nl-NL" sz="2400" dirty="0" smtClean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nl-NL" sz="2400" b="1" dirty="0" err="1"/>
              <a:t>i</a:t>
            </a:r>
            <a:r>
              <a:rPr lang="nl-NL" sz="2400" b="1" dirty="0" err="1" smtClean="0"/>
              <a:t>nternational</a:t>
            </a:r>
            <a:r>
              <a:rPr lang="nl-NL" sz="2400" dirty="0" smtClean="0"/>
              <a:t> environment </a:t>
            </a:r>
            <a:r>
              <a:rPr lang="nl-NL" sz="2400" dirty="0" err="1" smtClean="0"/>
              <a:t>with</a:t>
            </a:r>
            <a:r>
              <a:rPr lang="nl-NL" sz="2400" dirty="0" smtClean="0"/>
              <a:t> Dutch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international</a:t>
            </a:r>
            <a:r>
              <a:rPr lang="nl-NL" sz="2400" dirty="0" smtClean="0"/>
              <a:t> </a:t>
            </a:r>
            <a:r>
              <a:rPr lang="nl-NL" sz="2400" dirty="0" err="1" smtClean="0"/>
              <a:t>students</a:t>
            </a:r>
            <a:r>
              <a:rPr lang="nl-NL" sz="2400" dirty="0" smtClean="0"/>
              <a:t>: </a:t>
            </a:r>
            <a:r>
              <a:rPr lang="en-US" sz="2400" dirty="0"/>
              <a:t>very diverse students in terms of background, nationalities, </a:t>
            </a:r>
            <a:r>
              <a:rPr lang="en-US" sz="2400" dirty="0" smtClean="0"/>
              <a:t>approaches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g</a:t>
            </a:r>
            <a:r>
              <a:rPr lang="en-US" sz="2400" dirty="0" smtClean="0"/>
              <a:t>ood </a:t>
            </a:r>
            <a:r>
              <a:rPr lang="en-US" sz="2400" b="1" dirty="0" smtClean="0"/>
              <a:t>reputation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f</a:t>
            </a:r>
            <a:r>
              <a:rPr lang="en-US" sz="2400" dirty="0" smtClean="0"/>
              <a:t>orming</a:t>
            </a:r>
            <a:r>
              <a:rPr lang="en-US" sz="2400" b="1" dirty="0" smtClean="0"/>
              <a:t> qualified professionals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</p:spTree>
    <p:extLst>
      <p:ext uri="{BB962C8B-B14F-4D97-AF65-F5344CB8AC3E}">
        <p14:creationId xmlns:p14="http://schemas.microsoft.com/office/powerpoint/2010/main" val="41017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Admissions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nl-NL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BA in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the </a:t>
            </a:r>
            <a:r>
              <a:rPr lang="en-US" sz="2400" b="1" dirty="0">
                <a:latin typeface="Times New Roman" panose="02020603050405020304" pitchFamily="18" charset="0"/>
              </a:rPr>
              <a:t>humanities and/or social sciences </a:t>
            </a: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at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least one course during the Bachelor’s phase in the broad fields of communication, argumentation, discourse studies</a:t>
            </a: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an average grade of at least 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7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in the Dutch grading system or equivalent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otivation letter explaining why you wish to study with us and explaining your suitability for the </a:t>
            </a:r>
            <a:r>
              <a:rPr lang="en-U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programme</a:t>
            </a: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sufficient level of English proficiency</a:t>
            </a: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US" sz="2400" b="1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Specific questions about application and admission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uva.nl/</a:t>
            </a:r>
            <a:r>
              <a:rPr lang="en-US" sz="2400" dirty="0" err="1" smtClean="0"/>
              <a:t>questionform</a:t>
            </a:r>
            <a:endParaRPr lang="en-US" sz="2400" dirty="0" smtClean="0"/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7" y="476672"/>
            <a:ext cx="5616576" cy="936103"/>
          </a:xfrm>
        </p:spPr>
        <p:txBody>
          <a:bodyPr>
            <a:noAutofit/>
          </a:bodyPr>
          <a:lstStyle/>
          <a:p>
            <a:r>
              <a:rPr lang="en-US" sz="2800" dirty="0"/>
              <a:t>Application deadlines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4" y="1700808"/>
            <a:ext cx="5616576" cy="50405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400" b="1" dirty="0" smtClean="0"/>
              <a:t>1 </a:t>
            </a:r>
            <a:r>
              <a:rPr lang="en-US" sz="2400" b="1" dirty="0"/>
              <a:t>March </a:t>
            </a:r>
            <a:r>
              <a:rPr lang="en-US" sz="2400" b="1" dirty="0" smtClean="0"/>
              <a:t>2025</a:t>
            </a:r>
            <a:endParaRPr lang="en-US" sz="2400" b="1" dirty="0"/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400" dirty="0" smtClean="0">
                <a:hlinkClick r:id="rId2"/>
              </a:rPr>
              <a:t>www.gsh.uva.nl</a:t>
            </a:r>
            <a:r>
              <a:rPr lang="en-US" sz="2400" dirty="0" smtClean="0"/>
              <a:t>  </a:t>
            </a:r>
            <a:endParaRPr lang="en-US" sz="2400" dirty="0"/>
          </a:p>
          <a:p>
            <a:endParaRPr lang="en-US" dirty="0" smtClean="0"/>
          </a:p>
          <a:p>
            <a:r>
              <a:rPr lang="en-US" dirty="0" smtClean="0"/>
              <a:t>Information about the </a:t>
            </a:r>
            <a:r>
              <a:rPr lang="en-US" dirty="0" err="1" smtClean="0"/>
              <a:t>programme</a:t>
            </a:r>
            <a:r>
              <a:rPr lang="en-US" dirty="0" smtClean="0"/>
              <a:t> content:</a:t>
            </a:r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C.Andone@uva.nl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0" r="22190"/>
          <a:stretch>
            <a:fillRect/>
          </a:stretch>
        </p:blipFill>
        <p:spPr>
          <a:xfrm>
            <a:off x="6456362" y="0"/>
            <a:ext cx="5735638" cy="6858000"/>
          </a:xfrm>
        </p:spPr>
      </p:pic>
    </p:spTree>
    <p:extLst>
      <p:ext uri="{BB962C8B-B14F-4D97-AF65-F5344CB8AC3E}">
        <p14:creationId xmlns:p14="http://schemas.microsoft.com/office/powerpoint/2010/main" val="362691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772816"/>
            <a:ext cx="11148649" cy="4617031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400" b="1" dirty="0" smtClean="0"/>
              <a:t>The </a:t>
            </a:r>
            <a:r>
              <a:rPr lang="en-US" sz="2400" b="1" dirty="0" err="1" smtClean="0"/>
              <a:t>programme</a:t>
            </a:r>
            <a:r>
              <a:rPr lang="en-US" sz="2400" b="1" dirty="0" smtClean="0"/>
              <a:t> provides </a:t>
            </a:r>
            <a:r>
              <a:rPr lang="en-US" sz="2400" b="1" dirty="0"/>
              <a:t>students with a solid theoretical and methodological foundation for understanding the way in which </a:t>
            </a:r>
            <a:r>
              <a:rPr lang="en-US" sz="2400" b="1" dirty="0">
                <a:solidFill>
                  <a:srgbClr val="FF0000"/>
                </a:solidFill>
              </a:rPr>
              <a:t>language</a:t>
            </a:r>
            <a:r>
              <a:rPr lang="en-US" sz="2400" b="1" dirty="0"/>
              <a:t> is used for </a:t>
            </a:r>
            <a:r>
              <a:rPr lang="en-US" sz="2400" b="1" dirty="0">
                <a:solidFill>
                  <a:srgbClr val="FF0000"/>
                </a:solidFill>
              </a:rPr>
              <a:t>informative</a:t>
            </a:r>
            <a:r>
              <a:rPr lang="en-US" sz="2400" b="1" dirty="0"/>
              <a:t> and </a:t>
            </a:r>
            <a:r>
              <a:rPr lang="en-US" sz="2400" b="1" dirty="0" smtClean="0">
                <a:solidFill>
                  <a:srgbClr val="FF0000"/>
                </a:solidFill>
              </a:rPr>
              <a:t>persuasive </a:t>
            </a:r>
            <a:r>
              <a:rPr lang="en-US" sz="2400" b="1" dirty="0" smtClean="0"/>
              <a:t>purposes.</a:t>
            </a:r>
          </a:p>
          <a:p>
            <a:pPr algn="just">
              <a:lnSpc>
                <a:spcPct val="100000"/>
              </a:lnSpc>
            </a:pPr>
            <a:endParaRPr lang="en-US" sz="24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b="1" dirty="0" err="1" smtClean="0"/>
              <a:t>What</a:t>
            </a:r>
            <a:r>
              <a:rPr lang="nl-NL" sz="2800" b="1" dirty="0" smtClean="0"/>
              <a:t> is </a:t>
            </a:r>
            <a:r>
              <a:rPr lang="nl-NL" sz="2800" b="1" dirty="0" err="1" smtClean="0"/>
              <a:t>communication</a:t>
            </a:r>
            <a:r>
              <a:rPr lang="nl-NL" sz="2800" b="1" dirty="0" smtClean="0"/>
              <a:t> </a:t>
            </a:r>
            <a:r>
              <a:rPr lang="nl-NL" sz="2800" b="1" dirty="0" err="1" smtClean="0"/>
              <a:t>and</a:t>
            </a:r>
            <a:r>
              <a:rPr lang="nl-NL" sz="2800" b="1" dirty="0" smtClean="0"/>
              <a:t> information studies </a:t>
            </a:r>
            <a:r>
              <a:rPr lang="nl-NL" sz="2800" b="1" dirty="0" err="1" smtClean="0"/>
              <a:t>about</a:t>
            </a:r>
            <a:r>
              <a:rPr lang="nl-NL" sz="2800" b="1" dirty="0" smtClean="0"/>
              <a:t>?</a:t>
            </a:r>
            <a:endParaRPr lang="nl-NL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0" y="3717032"/>
            <a:ext cx="3121152" cy="1969008"/>
          </a:xfrm>
          <a:prstGeom prst="rect">
            <a:avLst/>
          </a:prstGeom>
        </p:spPr>
      </p:pic>
      <p:sp>
        <p:nvSpPr>
          <p:cNvPr id="6" name="Ovaal 5"/>
          <p:cNvSpPr/>
          <p:nvPr/>
        </p:nvSpPr>
        <p:spPr>
          <a:xfrm>
            <a:off x="1127448" y="3140968"/>
            <a:ext cx="12961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politics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0" y="3645024"/>
            <a:ext cx="3624841" cy="2020346"/>
          </a:xfrm>
          <a:prstGeom prst="rect">
            <a:avLst/>
          </a:prstGeom>
        </p:spPr>
      </p:pic>
      <p:sp>
        <p:nvSpPr>
          <p:cNvPr id="8" name="Ovaal 7"/>
          <p:cNvSpPr/>
          <p:nvPr/>
        </p:nvSpPr>
        <p:spPr>
          <a:xfrm>
            <a:off x="4727848" y="3140968"/>
            <a:ext cx="194421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health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805" y="3501008"/>
            <a:ext cx="1844103" cy="2780928"/>
          </a:xfrm>
          <a:prstGeom prst="rect">
            <a:avLst/>
          </a:prstGeom>
        </p:spPr>
      </p:pic>
      <p:sp>
        <p:nvSpPr>
          <p:cNvPr id="10" name="Ovaal 9"/>
          <p:cNvSpPr/>
          <p:nvPr/>
        </p:nvSpPr>
        <p:spPr>
          <a:xfrm>
            <a:off x="8976320" y="3140968"/>
            <a:ext cx="172819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science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407368" y="607219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Students are trained in analysing and evaluating the discourse in these communicative practices by using insights from discourse analysis, argumentation theory, rhetoric, genre theory and stylistics.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Theory and practice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465216"/>
          </a:xfrm>
        </p:spPr>
        <p:txBody>
          <a:bodyPr>
            <a:norm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75000"/>
              <a:defRPr/>
            </a:pPr>
            <a:r>
              <a:rPr lang="en-GB" sz="20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Communication and Information </a:t>
            </a:r>
            <a:r>
              <a:rPr lang="en-GB" sz="2000" kern="0" dirty="0" smtClean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Studies:</a:t>
            </a:r>
            <a:endParaRPr lang="en-GB" sz="2000" kern="0" dirty="0">
              <a:solidFill>
                <a:srgbClr val="000000"/>
              </a:solidFill>
              <a:latin typeface="Garamond" panose="02020404030301010803" pitchFamily="18" charset="0"/>
              <a:ea typeface="Calibri" panose="020F0502020204030204" pitchFamily="34" charset="0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GB" sz="20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 is a 1.5 year professional master programme </a:t>
            </a: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GB" sz="20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two parts</a:t>
            </a:r>
            <a:r>
              <a:rPr lang="en-GB" sz="20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: </a:t>
            </a:r>
          </a:p>
          <a:p>
            <a:pPr marL="742950" lvl="1" indent="-28575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20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(a) one academic year of </a:t>
            </a:r>
            <a:r>
              <a:rPr lang="en-GB" sz="20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courses</a:t>
            </a:r>
            <a:r>
              <a:rPr lang="en-GB" sz="20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</a:p>
          <a:p>
            <a:pPr marL="742950" lvl="1" indent="-28575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20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(b) one semester consisting of an </a:t>
            </a:r>
            <a:r>
              <a:rPr lang="en-GB" sz="20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internship</a:t>
            </a:r>
            <a:r>
              <a:rPr lang="en-GB" sz="20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 in a professional organisation. </a:t>
            </a:r>
          </a:p>
          <a:p>
            <a:pPr>
              <a:lnSpc>
                <a:spcPct val="100000"/>
              </a:lnSpc>
            </a:pPr>
            <a:endParaRPr lang="en-US" sz="2000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</p:spTree>
    <p:extLst>
      <p:ext uri="{BB962C8B-B14F-4D97-AF65-F5344CB8AC3E}">
        <p14:creationId xmlns:p14="http://schemas.microsoft.com/office/powerpoint/2010/main" val="26346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Study scheme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465216"/>
          </a:xfrm>
        </p:spPr>
        <p:txBody>
          <a:bodyPr>
            <a:normAutofit/>
          </a:bodyPr>
          <a:lstStyle/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GB" sz="24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The academic year = </a:t>
            </a:r>
            <a:r>
              <a:rPr lang="en-GB" sz="24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two semesters of three periods each</a:t>
            </a:r>
            <a:r>
              <a:rPr lang="en-GB" sz="24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.</a:t>
            </a:r>
          </a:p>
          <a:p>
            <a:pPr marL="742950" lvl="1" indent="-28575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Block 1 and 2 of each semester are "lecture periods" </a:t>
            </a:r>
          </a:p>
          <a:p>
            <a:pPr marL="742950" lvl="1" indent="-28575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Block 3 is an "individually-oriented work period". </a:t>
            </a:r>
          </a:p>
          <a:p>
            <a:pPr marL="742950" lvl="1" indent="-28575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Lecture periods consist of six weeks of classes followed by an exam week; individual work periods are four weeks long.</a:t>
            </a:r>
            <a:endParaRPr lang="nl-NL" sz="1800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GB" sz="24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ECTS, the European Credit Transfer System</a:t>
            </a:r>
          </a:p>
          <a:p>
            <a:pPr marL="742950" lvl="1" indent="-28575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1 EC = 28 hours of work. </a:t>
            </a:r>
          </a:p>
          <a:p>
            <a:pPr marL="742950" lvl="1" indent="-28575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30 EC per semester = </a:t>
            </a:r>
            <a:r>
              <a:rPr lang="en-GB" sz="18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about</a:t>
            </a:r>
            <a:r>
              <a:rPr lang="en-GB" sz="18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en-GB" sz="18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40 hours per week</a:t>
            </a:r>
            <a:endParaRPr lang="nl-NL" sz="1800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pic>
        <p:nvPicPr>
          <p:cNvPr id="7" name="Tijdelijke aanduiding voor afbeelding 6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3713" r="33713"/>
          <a:stretch>
            <a:fillRect/>
          </a:stretch>
        </p:blipFill>
        <p:spPr>
          <a:xfrm>
            <a:off x="8716617" y="0"/>
            <a:ext cx="3475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34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Study scheme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51384" y="1772816"/>
            <a:ext cx="10153128" cy="5085184"/>
          </a:xfrm>
        </p:spPr>
        <p:txBody>
          <a:bodyPr>
            <a:normAutofit/>
          </a:bodyPr>
          <a:lstStyle/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GB" sz="24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Year 1, Semester 1</a:t>
            </a:r>
            <a:endParaRPr lang="nl-NL" sz="2400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2636912"/>
            <a:ext cx="6584251" cy="411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2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Study scheme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51384" y="1772816"/>
            <a:ext cx="10153128" cy="5085184"/>
          </a:xfrm>
        </p:spPr>
        <p:txBody>
          <a:bodyPr>
            <a:normAutofit/>
          </a:bodyPr>
          <a:lstStyle/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GB" sz="24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Year 1,</a:t>
            </a:r>
            <a:r>
              <a:rPr lang="en-GB" sz="24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en-GB" sz="24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Semester 2</a:t>
            </a:r>
            <a:endParaRPr lang="nl-NL" sz="2400" kern="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616" y="2852936"/>
            <a:ext cx="6200169" cy="322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91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Study scheme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51384" y="1772816"/>
            <a:ext cx="10153128" cy="5085184"/>
          </a:xfrm>
        </p:spPr>
        <p:txBody>
          <a:bodyPr>
            <a:normAutofit/>
          </a:bodyPr>
          <a:lstStyle/>
          <a:p>
            <a:pPr marL="342900" lvl="0" indent="-3429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GB" sz="24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Year 2,</a:t>
            </a:r>
            <a:r>
              <a:rPr lang="en-GB" sz="2400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en-GB" sz="2400" b="1" kern="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</a:rPr>
              <a:t>Semester 1</a:t>
            </a:r>
            <a:endParaRPr lang="nl-NL" sz="2400" kern="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495898"/>
              </p:ext>
            </p:extLst>
          </p:nvPr>
        </p:nvGraphicFramePr>
        <p:xfrm>
          <a:off x="2351584" y="3140968"/>
          <a:ext cx="6321425" cy="1296988"/>
        </p:xfrm>
        <a:graphic>
          <a:graphicData uri="http://schemas.openxmlformats.org/drawingml/2006/table">
            <a:tbl>
              <a:tblPr firstRow="1" firstCol="1" bandRow="1"/>
              <a:tblGrid>
                <a:gridCol w="2488414"/>
                <a:gridCol w="2301835"/>
                <a:gridCol w="1531176"/>
              </a:tblGrid>
              <a:tr h="43233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GB" sz="14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</a:rPr>
                        <a:t>Block 1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GB" sz="14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</a:rPr>
                        <a:t>Block 2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GB" sz="1400" b="1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</a:rPr>
                        <a:t>Block 3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658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</a:rPr>
                        <a:t>Internship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</a:rPr>
                        <a:t>30EC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315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E4312C"/>
                </a:solidFill>
              </a:rPr>
              <a:t>Examples</a:t>
            </a:r>
            <a:r>
              <a:rPr lang="en-US" sz="2800" b="1" dirty="0" smtClean="0"/>
              <a:t> of course descriptions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628799"/>
            <a:ext cx="10657137" cy="475252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sz="2400" b="1" dirty="0" smtClean="0"/>
              <a:t>In </a:t>
            </a:r>
            <a:r>
              <a:rPr lang="en-US" sz="2400" b="1" dirty="0"/>
              <a:t>order to create a strong common academic background for all students, the </a:t>
            </a:r>
            <a:r>
              <a:rPr lang="en-US" sz="2400" b="1" dirty="0" err="1"/>
              <a:t>programme</a:t>
            </a:r>
            <a:r>
              <a:rPr lang="en-US" sz="2400" b="1" dirty="0"/>
              <a:t> starts in semester 1 with two introductory </a:t>
            </a:r>
            <a:r>
              <a:rPr lang="en-US" sz="2400" b="1" dirty="0" smtClean="0"/>
              <a:t>courses:</a:t>
            </a:r>
          </a:p>
          <a:p>
            <a:pPr>
              <a:lnSpc>
                <a:spcPct val="100000"/>
              </a:lnSpc>
            </a:pPr>
            <a:endParaRPr lang="en-US" sz="2400" b="1" dirty="0"/>
          </a:p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1. Introduction </a:t>
            </a:r>
            <a:r>
              <a:rPr lang="en-US" sz="2400" b="1" dirty="0">
                <a:solidFill>
                  <a:srgbClr val="FF0000"/>
                </a:solidFill>
              </a:rPr>
              <a:t>to Argumentative Discourse across </a:t>
            </a:r>
            <a:r>
              <a:rPr lang="en-US" sz="2400" b="1" dirty="0" smtClean="0">
                <a:solidFill>
                  <a:srgbClr val="FF0000"/>
                </a:solidFill>
              </a:rPr>
              <a:t>Domains: </a:t>
            </a:r>
            <a:r>
              <a:rPr lang="en-US" sz="2400" dirty="0" smtClean="0"/>
              <a:t>the </a:t>
            </a:r>
            <a:r>
              <a:rPr lang="en-US" sz="2400" dirty="0"/>
              <a:t>theoretical and empirical insights </a:t>
            </a:r>
            <a:r>
              <a:rPr lang="en-US" sz="2400" dirty="0" smtClean="0"/>
              <a:t>for the study of argumentation </a:t>
            </a:r>
            <a:r>
              <a:rPr lang="en-US" sz="2400" dirty="0"/>
              <a:t>in various communicative domains. </a:t>
            </a:r>
            <a:endParaRPr lang="en-US" sz="2400" dirty="0" smtClean="0"/>
          </a:p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2. Introduction </a:t>
            </a:r>
            <a:r>
              <a:rPr lang="en-US" sz="2400" b="1" dirty="0">
                <a:solidFill>
                  <a:srgbClr val="FF0000"/>
                </a:solidFill>
              </a:rPr>
              <a:t>to rhetoric and </a:t>
            </a:r>
            <a:r>
              <a:rPr lang="en-US" sz="2400" b="1" dirty="0" smtClean="0">
                <a:solidFill>
                  <a:srgbClr val="FF0000"/>
                </a:solidFill>
              </a:rPr>
              <a:t>persuasion: </a:t>
            </a:r>
            <a:r>
              <a:rPr lang="en-US" sz="2400" dirty="0" smtClean="0"/>
              <a:t>an </a:t>
            </a:r>
            <a:r>
              <a:rPr lang="en-US" sz="2400" dirty="0"/>
              <a:t>introduction into theories of effective language use from antiquity to modern times. </a:t>
            </a:r>
            <a:endParaRPr lang="en-US" sz="2400" dirty="0" smtClean="0"/>
          </a:p>
          <a:p>
            <a:pPr>
              <a:lnSpc>
                <a:spcPct val="100000"/>
              </a:lnSpc>
            </a:pPr>
            <a:endParaRPr lang="en-US" sz="2400" dirty="0" smtClean="0"/>
          </a:p>
          <a:p>
            <a:pPr>
              <a:lnSpc>
                <a:spcPct val="100000"/>
              </a:lnSpc>
            </a:pPr>
            <a:r>
              <a:rPr lang="en-US" sz="2400" b="1" dirty="0" smtClean="0"/>
              <a:t>Courses </a:t>
            </a:r>
            <a:r>
              <a:rPr lang="en-US" sz="2400" b="1" dirty="0"/>
              <a:t>situating communication in specific contexts, in which </a:t>
            </a:r>
            <a:r>
              <a:rPr lang="en-US" sz="2400" b="1" dirty="0" smtClean="0"/>
              <a:t>you apply </a:t>
            </a:r>
            <a:r>
              <a:rPr lang="en-US" sz="2400" b="1" dirty="0"/>
              <a:t>the methods and theories from the introductory courses</a:t>
            </a:r>
          </a:p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3. Argumentation </a:t>
            </a:r>
            <a:r>
              <a:rPr lang="en-US" sz="2400" b="1" dirty="0">
                <a:solidFill>
                  <a:srgbClr val="FF0000"/>
                </a:solidFill>
              </a:rPr>
              <a:t>and Communication in </a:t>
            </a:r>
            <a:r>
              <a:rPr lang="en-US" sz="2400" b="1" dirty="0" smtClean="0">
                <a:solidFill>
                  <a:srgbClr val="FF0000"/>
                </a:solidFill>
              </a:rPr>
              <a:t>Politics: </a:t>
            </a:r>
            <a:r>
              <a:rPr lang="en-US" sz="2400" dirty="0" smtClean="0"/>
              <a:t>a </a:t>
            </a:r>
            <a:r>
              <a:rPr lang="en-US" sz="2400" dirty="0"/>
              <a:t>systematic overview of the main discursive approaches to political interviews, election debates, parliamentary debates, political speeches, social media and policymaking. </a:t>
            </a:r>
          </a:p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4. Argumentation </a:t>
            </a:r>
            <a:r>
              <a:rPr lang="en-US" sz="2400" b="1" dirty="0">
                <a:solidFill>
                  <a:srgbClr val="FF0000"/>
                </a:solidFill>
              </a:rPr>
              <a:t>and Communication in </a:t>
            </a:r>
            <a:r>
              <a:rPr lang="en-US" sz="2400" b="1" dirty="0" smtClean="0">
                <a:solidFill>
                  <a:srgbClr val="FF0000"/>
                </a:solidFill>
              </a:rPr>
              <a:t>Health: </a:t>
            </a:r>
            <a:r>
              <a:rPr lang="en-US" sz="2400" dirty="0" smtClean="0"/>
              <a:t>the </a:t>
            </a:r>
            <a:r>
              <a:rPr lang="en-US" sz="2400" dirty="0"/>
              <a:t>argumentative and stylistic properties of the medical consultation, the health brochure and the consumer medicine </a:t>
            </a:r>
            <a:r>
              <a:rPr lang="en-US" sz="2400" dirty="0" smtClean="0"/>
              <a:t>advertisement.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4542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Examples of theses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48998" y="1700808"/>
            <a:ext cx="7992887" cy="4465216"/>
          </a:xfrm>
        </p:spPr>
        <p:txBody>
          <a:bodyPr>
            <a:normAutofit fontScale="92500"/>
          </a:bodyPr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Legitimizing state surveillance: A pragma-dialectical analysis of security </a:t>
            </a:r>
            <a:r>
              <a:rPr lang="en-US" sz="2400" dirty="0" smtClean="0"/>
              <a:t>arguments (</a:t>
            </a:r>
            <a:r>
              <a:rPr lang="en-US" sz="2400" i="1" dirty="0" smtClean="0"/>
              <a:t>Katerina</a:t>
            </a:r>
            <a:r>
              <a:rPr lang="en-US" sz="2400" dirty="0" smtClean="0"/>
              <a:t>)</a:t>
            </a:r>
            <a:endParaRPr lang="en-US" sz="2400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Corporate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Response Strategy during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Greenwashing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Crisis: a case study of Image/Brand Trusts Repair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strategies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Strategic constructions of corrective action in Shell’s 2020 sustainability Corporate Social Responsibility </a:t>
            </a:r>
            <a:r>
              <a:rPr lang="en-US" sz="2400" dirty="0" smtClean="0"/>
              <a:t>report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Corporate Social Responsibility in the European Fashion Industry: Social Identity Framing’s Role in Communicating Brand Identity and Influencing Consumer Support in Press </a:t>
            </a:r>
            <a:r>
              <a:rPr lang="en-US" sz="2400" dirty="0" smtClean="0"/>
              <a:t>Releases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A critical case study analysis of political discourse aimed at </a:t>
            </a:r>
            <a:r>
              <a:rPr lang="en-US" sz="2400" dirty="0" err="1"/>
              <a:t>legitimising</a:t>
            </a:r>
            <a:r>
              <a:rPr lang="en-US" sz="2400" dirty="0"/>
              <a:t> neoliberal education reforms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232" y="4725144"/>
            <a:ext cx="3251707" cy="2007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36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8" ma:contentTypeDescription="Een nieuw document maken." ma:contentTypeScope="" ma:versionID="590161427518ec91fa5989da6ebf5d71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07b79f361a89f6303aa33c8b48213e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48DBE4-DB2B-4654-94C0-E36514C87553}"/>
</file>

<file path=customXml/itemProps2.xml><?xml version="1.0" encoding="utf-8"?>
<ds:datastoreItem xmlns:ds="http://schemas.openxmlformats.org/officeDocument/2006/customXml" ds:itemID="{69DA0326-C6F9-40A3-894F-6061EE46E132}">
  <ds:schemaRefs>
    <ds:schemaRef ds:uri="0ba0a66d-d0f9-47cd-8e3e-68bb350750de"/>
    <ds:schemaRef ds:uri="http://purl.org/dc/terms/"/>
    <ds:schemaRef ds:uri="http://schemas.openxmlformats.org/package/2006/metadata/core-properties"/>
    <ds:schemaRef ds:uri="http://purl.org/dc/dcmitype/"/>
    <ds:schemaRef ds:uri="b9e4800e-550a-4664-b739-51f4091b61c8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680</TotalTime>
  <Words>621</Words>
  <Application>Microsoft Office PowerPoint</Application>
  <PresentationFormat>Breedbeeld</PresentationFormat>
  <Paragraphs>92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Garamond</vt:lpstr>
      <vt:lpstr>Times New Roman</vt:lpstr>
      <vt:lpstr>Wingdings</vt:lpstr>
      <vt:lpstr>blank</vt:lpstr>
      <vt:lpstr>Communication and Information Studies    5 November 2024</vt:lpstr>
      <vt:lpstr>What is communication and information studies about?</vt:lpstr>
      <vt:lpstr>Theory and practice</vt:lpstr>
      <vt:lpstr>Study scheme</vt:lpstr>
      <vt:lpstr>Study scheme</vt:lpstr>
      <vt:lpstr>Study scheme</vt:lpstr>
      <vt:lpstr>Study scheme</vt:lpstr>
      <vt:lpstr>Examples of course descriptions</vt:lpstr>
      <vt:lpstr>Examples of theses</vt:lpstr>
      <vt:lpstr>Examples of internships</vt:lpstr>
      <vt:lpstr>Special features</vt:lpstr>
      <vt:lpstr>Admissions</vt:lpstr>
      <vt:lpstr>Application deadlines</vt:lpstr>
    </vt:vector>
  </TitlesOfParts>
  <Manager>Chevelie Vermaning</Manager>
  <Company>Universiteit van Amsterdam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User</cp:lastModifiedBy>
  <cp:revision>71</cp:revision>
  <dcterms:created xsi:type="dcterms:W3CDTF">2018-09-13T12:16:30Z</dcterms:created>
  <dcterms:modified xsi:type="dcterms:W3CDTF">2024-11-05T14:55:51Z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  <property fmtid="{D5CDD505-2E9C-101B-9397-08002B2CF9AE}" pid="3" name="Order">
    <vt:r8>2000</vt:r8>
  </property>
</Properties>
</file>