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35"/>
  </p:notesMasterIdLst>
  <p:handoutMasterIdLst>
    <p:handoutMasterId r:id="rId36"/>
  </p:handoutMasterIdLst>
  <p:sldIdLst>
    <p:sldId id="285" r:id="rId5"/>
    <p:sldId id="307" r:id="rId6"/>
    <p:sldId id="299" r:id="rId7"/>
    <p:sldId id="302" r:id="rId8"/>
    <p:sldId id="301" r:id="rId9"/>
    <p:sldId id="300" r:id="rId10"/>
    <p:sldId id="293" r:id="rId11"/>
    <p:sldId id="296" r:id="rId12"/>
    <p:sldId id="297" r:id="rId13"/>
    <p:sldId id="295" r:id="rId14"/>
    <p:sldId id="294" r:id="rId15"/>
    <p:sldId id="298" r:id="rId16"/>
    <p:sldId id="269" r:id="rId17"/>
    <p:sldId id="271" r:id="rId18"/>
    <p:sldId id="289" r:id="rId19"/>
    <p:sldId id="290" r:id="rId20"/>
    <p:sldId id="270" r:id="rId21"/>
    <p:sldId id="279" r:id="rId22"/>
    <p:sldId id="276" r:id="rId23"/>
    <p:sldId id="274" r:id="rId24"/>
    <p:sldId id="303" r:id="rId25"/>
    <p:sldId id="305" r:id="rId26"/>
    <p:sldId id="306" r:id="rId27"/>
    <p:sldId id="272" r:id="rId28"/>
    <p:sldId id="268" r:id="rId29"/>
    <p:sldId id="265" r:id="rId30"/>
    <p:sldId id="277" r:id="rId31"/>
    <p:sldId id="288" r:id="rId32"/>
    <p:sldId id="262" r:id="rId33"/>
    <p:sldId id="263" r:id="rId34"/>
  </p:sldIdLst>
  <p:sldSz cx="12192000" cy="6858000"/>
  <p:notesSz cx="6858000" cy="9144000"/>
  <p:custDataLst>
    <p:tags r:id="rId3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D7A2BB-7428-4E92-B364-C6AABBEE7F12}" v="6" dt="2023-02-17T14:19:58.8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 varScale="1">
        <p:scale>
          <a:sx n="66" d="100"/>
          <a:sy n="66" d="100"/>
        </p:scale>
        <p:origin x="200" y="3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ara van Kessel" userId="a00ace01-1734-471b-bccf-b987ae50e8cd" providerId="ADAL" clId="{36D7A2BB-7428-4E92-B364-C6AABBEE7F12}"/>
    <pc:docChg chg="custSel addSld delSld modSld">
      <pc:chgData name="Tamara van Kessel" userId="a00ace01-1734-471b-bccf-b987ae50e8cd" providerId="ADAL" clId="{36D7A2BB-7428-4E92-B364-C6AABBEE7F12}" dt="2023-02-17T14:20:20.208" v="141" actId="2696"/>
      <pc:docMkLst>
        <pc:docMk/>
      </pc:docMkLst>
      <pc:sldChg chg="modSp del mod modAnim">
        <pc:chgData name="Tamara van Kessel" userId="a00ace01-1734-471b-bccf-b987ae50e8cd" providerId="ADAL" clId="{36D7A2BB-7428-4E92-B364-C6AABBEE7F12}" dt="2023-02-17T14:20:20.208" v="141" actId="2696"/>
        <pc:sldMkLst>
          <pc:docMk/>
          <pc:sldMk cId="1612624817" sldId="304"/>
        </pc:sldMkLst>
        <pc:spChg chg="mod">
          <ac:chgData name="Tamara van Kessel" userId="a00ace01-1734-471b-bccf-b987ae50e8cd" providerId="ADAL" clId="{36D7A2BB-7428-4E92-B364-C6AABBEE7F12}" dt="2023-02-17T14:16:11.285" v="131" actId="14100"/>
          <ac:spMkLst>
            <pc:docMk/>
            <pc:sldMk cId="1612624817" sldId="304"/>
            <ac:spMk id="2" creationId="{ABCB5877-5EEF-4858-9F17-690633A762FE}"/>
          </ac:spMkLst>
        </pc:spChg>
        <pc:spChg chg="mod">
          <ac:chgData name="Tamara van Kessel" userId="a00ace01-1734-471b-bccf-b987ae50e8cd" providerId="ADAL" clId="{36D7A2BB-7428-4E92-B364-C6AABBEE7F12}" dt="2023-02-17T14:16:06.636" v="129" actId="1076"/>
          <ac:spMkLst>
            <pc:docMk/>
            <pc:sldMk cId="1612624817" sldId="304"/>
            <ac:spMk id="3" creationId="{3C2C92F4-63AE-4B5F-8368-16CB457EA804}"/>
          </ac:spMkLst>
        </pc:spChg>
      </pc:sldChg>
      <pc:sldChg chg="addSp delSp modSp new mod">
        <pc:chgData name="Tamara van Kessel" userId="a00ace01-1734-471b-bccf-b987ae50e8cd" providerId="ADAL" clId="{36D7A2BB-7428-4E92-B364-C6AABBEE7F12}" dt="2023-02-16T17:50:38.326" v="60" actId="1076"/>
        <pc:sldMkLst>
          <pc:docMk/>
          <pc:sldMk cId="3423401991" sldId="305"/>
        </pc:sldMkLst>
        <pc:spChg chg="del">
          <ac:chgData name="Tamara van Kessel" userId="a00ace01-1734-471b-bccf-b987ae50e8cd" providerId="ADAL" clId="{36D7A2BB-7428-4E92-B364-C6AABBEE7F12}" dt="2023-02-16T17:47:45.493" v="9" actId="22"/>
          <ac:spMkLst>
            <pc:docMk/>
            <pc:sldMk cId="3423401991" sldId="305"/>
            <ac:spMk id="2" creationId="{9CDF7E36-BEF0-1DC5-B47A-8C5C043273DA}"/>
          </ac:spMkLst>
        </pc:spChg>
        <pc:spChg chg="mod">
          <ac:chgData name="Tamara van Kessel" userId="a00ace01-1734-471b-bccf-b987ae50e8cd" providerId="ADAL" clId="{36D7A2BB-7428-4E92-B364-C6AABBEE7F12}" dt="2023-02-16T17:50:36.127" v="59" actId="1076"/>
          <ac:spMkLst>
            <pc:docMk/>
            <pc:sldMk cId="3423401991" sldId="305"/>
            <ac:spMk id="3" creationId="{9729258C-8E68-1591-FC71-F6B47693B58E}"/>
          </ac:spMkLst>
        </pc:spChg>
        <pc:picChg chg="add mod ord">
          <ac:chgData name="Tamara van Kessel" userId="a00ace01-1734-471b-bccf-b987ae50e8cd" providerId="ADAL" clId="{36D7A2BB-7428-4E92-B364-C6AABBEE7F12}" dt="2023-02-16T17:50:38.326" v="60" actId="1076"/>
          <ac:picMkLst>
            <pc:docMk/>
            <pc:sldMk cId="3423401991" sldId="305"/>
            <ac:picMk id="5" creationId="{CC34E699-6526-CEFF-AA87-8FBCB885AB40}"/>
          </ac:picMkLst>
        </pc:picChg>
      </pc:sldChg>
      <pc:sldChg chg="addSp delSp modSp new mod">
        <pc:chgData name="Tamara van Kessel" userId="a00ace01-1734-471b-bccf-b987ae50e8cd" providerId="ADAL" clId="{36D7A2BB-7428-4E92-B364-C6AABBEE7F12}" dt="2023-02-16T17:50:29.902" v="58" actId="1076"/>
        <pc:sldMkLst>
          <pc:docMk/>
          <pc:sldMk cId="121429847" sldId="306"/>
        </pc:sldMkLst>
        <pc:spChg chg="del">
          <ac:chgData name="Tamara van Kessel" userId="a00ace01-1734-471b-bccf-b987ae50e8cd" providerId="ADAL" clId="{36D7A2BB-7428-4E92-B364-C6AABBEE7F12}" dt="2023-02-16T17:48:25.734" v="45" actId="22"/>
          <ac:spMkLst>
            <pc:docMk/>
            <pc:sldMk cId="121429847" sldId="306"/>
            <ac:spMk id="2" creationId="{A61F96CC-9565-5CB4-B92F-D4D6C0734C1A}"/>
          </ac:spMkLst>
        </pc:spChg>
        <pc:spChg chg="mod">
          <ac:chgData name="Tamara van Kessel" userId="a00ace01-1734-471b-bccf-b987ae50e8cd" providerId="ADAL" clId="{36D7A2BB-7428-4E92-B364-C6AABBEE7F12}" dt="2023-02-16T17:50:29.902" v="58" actId="1076"/>
          <ac:spMkLst>
            <pc:docMk/>
            <pc:sldMk cId="121429847" sldId="306"/>
            <ac:spMk id="3" creationId="{0193EEF2-CA15-9336-75AC-58300EBCF26A}"/>
          </ac:spMkLst>
        </pc:spChg>
        <pc:spChg chg="add mod">
          <ac:chgData name="Tamara van Kessel" userId="a00ace01-1734-471b-bccf-b987ae50e8cd" providerId="ADAL" clId="{36D7A2BB-7428-4E92-B364-C6AABBEE7F12}" dt="2023-02-16T17:50:22.086" v="56" actId="1076"/>
          <ac:spMkLst>
            <pc:docMk/>
            <pc:sldMk cId="121429847" sldId="306"/>
            <ac:spMk id="6" creationId="{3F530D64-D819-C290-E3DA-1F3569FD34C3}"/>
          </ac:spMkLst>
        </pc:spChg>
        <pc:picChg chg="add mod ord">
          <ac:chgData name="Tamara van Kessel" userId="a00ace01-1734-471b-bccf-b987ae50e8cd" providerId="ADAL" clId="{36D7A2BB-7428-4E92-B364-C6AABBEE7F12}" dt="2023-02-16T17:50:24.838" v="57" actId="1076"/>
          <ac:picMkLst>
            <pc:docMk/>
            <pc:sldMk cId="121429847" sldId="306"/>
            <ac:picMk id="5" creationId="{60B9FDE4-DD89-CD56-273E-8228ED8B56AE}"/>
          </ac:picMkLst>
        </pc:picChg>
      </pc:sldChg>
      <pc:sldChg chg="addSp delSp modSp new mod modAnim">
        <pc:chgData name="Tamara van Kessel" userId="a00ace01-1734-471b-bccf-b987ae50e8cd" providerId="ADAL" clId="{36D7A2BB-7428-4E92-B364-C6AABBEE7F12}" dt="2023-02-17T14:20:11.531" v="140" actId="14100"/>
        <pc:sldMkLst>
          <pc:docMk/>
          <pc:sldMk cId="4169439481" sldId="307"/>
        </pc:sldMkLst>
        <pc:spChg chg="del">
          <ac:chgData name="Tamara van Kessel" userId="a00ace01-1734-471b-bccf-b987ae50e8cd" providerId="ADAL" clId="{36D7A2BB-7428-4E92-B364-C6AABBEE7F12}" dt="2023-02-17T14:18:36.674" v="133"/>
          <ac:spMkLst>
            <pc:docMk/>
            <pc:sldMk cId="4169439481" sldId="307"/>
            <ac:spMk id="2" creationId="{9423128F-E57C-42DE-1C22-DF87FBFBFBDB}"/>
          </ac:spMkLst>
        </pc:spChg>
        <pc:spChg chg="mod">
          <ac:chgData name="Tamara van Kessel" userId="a00ace01-1734-471b-bccf-b987ae50e8cd" providerId="ADAL" clId="{36D7A2BB-7428-4E92-B364-C6AABBEE7F12}" dt="2023-02-17T14:19:53.806" v="136" actId="1076"/>
          <ac:spMkLst>
            <pc:docMk/>
            <pc:sldMk cId="4169439481" sldId="307"/>
            <ac:spMk id="3" creationId="{E8367428-D016-4608-E8AE-E0EED116EF5E}"/>
          </ac:spMkLst>
        </pc:spChg>
        <pc:spChg chg="add mod">
          <ac:chgData name="Tamara van Kessel" userId="a00ace01-1734-471b-bccf-b987ae50e8cd" providerId="ADAL" clId="{36D7A2BB-7428-4E92-B364-C6AABBEE7F12}" dt="2023-02-17T14:20:04.988" v="139" actId="1076"/>
          <ac:spMkLst>
            <pc:docMk/>
            <pc:sldMk cId="4169439481" sldId="307"/>
            <ac:spMk id="5" creationId="{229C9ADC-4419-1255-4A55-57939FE0A1E3}"/>
          </ac:spMkLst>
        </pc:spChg>
        <pc:picChg chg="add mod">
          <ac:chgData name="Tamara van Kessel" userId="a00ace01-1734-471b-bccf-b987ae50e8cd" providerId="ADAL" clId="{36D7A2BB-7428-4E92-B364-C6AABBEE7F12}" dt="2023-02-17T14:20:11.531" v="140" actId="14100"/>
          <ac:picMkLst>
            <pc:docMk/>
            <pc:sldMk cId="4169439481" sldId="307"/>
            <ac:picMk id="4" creationId="{16FA28A1-FFBC-9775-7152-F050F70E09B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2/17/2023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2/17/2023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282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 dirty="0"/>
              <a:t>Faculty of</a:t>
            </a:r>
            <a:r>
              <a:rPr lang="nl-NL" sz="1700" baseline="0" dirty="0"/>
              <a:t> Humanities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141D5-A9DB-4CC7-A265-3E68A6796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D663C-1F51-41EB-A5E5-B4217EA90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06FBF-69C7-4D64-81EB-87C829EEF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68C-1CCF-454A-BCB2-6A6FB5A06B10}" type="datetimeFigureOut">
              <a:rPr lang="en-NL" smtClean="0"/>
              <a:t>02/17/2023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022A6-7EEA-42C6-A7C1-C231F7ED1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F5F74-1628-4333-AD63-85CDE8B53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96C5-B133-437C-9042-BA9F818578B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0027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Faculty</a:t>
            </a:r>
            <a:r>
              <a:rPr lang="nl-NL" sz="1100" baseline="0" dirty="0"/>
              <a:t> of Humanities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  <p:sldLayoutId id="214748503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2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/index.php?title=User:Thomasxvm&amp;action=edit&amp;redlink=1" TargetMode="External"/><Relationship Id="rId5" Type="http://schemas.openxmlformats.org/officeDocument/2006/relationships/hyperlink" Target="https://commons.wikimedia.org/wiki/User:Janericloebe" TargetMode="External"/><Relationship Id="rId4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tudiegids.uva.nl/xmlpages/page/2021-2022-en/search-cours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OXv5-a8pvg?feature=oemb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od.nl/nl/onderzoek/expertisecentrum-restitutie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AdmissionsMA-fgw@uva.nl" TargetMode="External"/><Relationship Id="rId2" Type="http://schemas.openxmlformats.org/officeDocument/2006/relationships/hyperlink" Target="mailto:t.m.c.vankessel@uva.n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urple_Wreath_at_the_Cenotaph,_London_in_2018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world/2019/nov/03/how-britain-dishonoured-first-world-war-african-dead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765D7DD-AC6A-47B0-8A07-1CBD4EBDAB7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6" b="14496"/>
          <a:stretch>
            <a:fillRect/>
          </a:stretch>
        </p:blipFill>
        <p:spPr>
          <a:xfrm>
            <a:off x="0" y="985001"/>
            <a:ext cx="12192000" cy="5872999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23392" y="4230680"/>
            <a:ext cx="5040560" cy="1925889"/>
          </a:xfrm>
        </p:spPr>
        <p:txBody>
          <a:bodyPr>
            <a:normAutofit fontScale="90000"/>
          </a:bodyPr>
          <a:lstStyle/>
          <a:p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 </a:t>
            </a:r>
            <a:r>
              <a:rPr lang="nl-NL" sz="4400" dirty="0"/>
              <a:t>Dual MA Heritage </a:t>
            </a:r>
            <a:r>
              <a:rPr lang="nl-NL" sz="4400" dirty="0" err="1"/>
              <a:t>and</a:t>
            </a:r>
            <a:r>
              <a:rPr lang="nl-NL" sz="4400" dirty="0"/>
              <a:t> </a:t>
            </a:r>
            <a:br>
              <a:rPr lang="nl-NL" sz="4400" dirty="0"/>
            </a:br>
            <a:r>
              <a:rPr lang="nl-NL" sz="4400" dirty="0"/>
              <a:t> Memory Studies</a:t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23392" y="4239415"/>
            <a:ext cx="3816424" cy="466532"/>
          </a:xfrm>
        </p:spPr>
        <p:txBody>
          <a:bodyPr>
            <a:normAutofit/>
          </a:bodyPr>
          <a:lstStyle/>
          <a:p>
            <a:r>
              <a:rPr lang="en-US" dirty="0"/>
              <a:t>UvA Master’s Week – 2022/2023</a:t>
            </a:r>
          </a:p>
        </p:txBody>
      </p:sp>
    </p:spTree>
    <p:extLst>
      <p:ext uri="{BB962C8B-B14F-4D97-AF65-F5344CB8AC3E}">
        <p14:creationId xmlns:p14="http://schemas.microsoft.com/office/powerpoint/2010/main" val="819672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9D81C9A-A4E0-48E1-B97F-BDDCE834EECD}"/>
              </a:ext>
            </a:extLst>
          </p:cNvPr>
          <p:cNvSpPr txBox="1"/>
          <p:nvPr/>
        </p:nvSpPr>
        <p:spPr>
          <a:xfrm>
            <a:off x="8884383" y="692696"/>
            <a:ext cx="295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Focus on sustainability and resilience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But how about curated ruination and creative collapse?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nl-NL" dirty="0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DF0BCD8B-5439-46EC-97BD-1EE0ED69B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631" y="2852936"/>
            <a:ext cx="2289833" cy="3673530"/>
          </a:xfrm>
          <a:prstGeom prst="rect">
            <a:avLst/>
          </a:prstGeom>
        </p:spPr>
      </p:pic>
      <p:pic>
        <p:nvPicPr>
          <p:cNvPr id="16" name="Picture 15" descr="A picture containing nature, mountain, stone&#10;&#10;Description automatically generated">
            <a:extLst>
              <a:ext uri="{FF2B5EF4-FFF2-40B4-BE49-F238E27FC236}">
                <a16:creationId xmlns:a16="http://schemas.microsoft.com/office/drawing/2014/main" id="{B1DA4FF6-DD89-4F4C-9F6E-692D2B271E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358" y="3730107"/>
            <a:ext cx="5583778" cy="31398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DB49D5-8B58-4A31-BFB2-0764CA31B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141"/>
            <a:ext cx="8472264" cy="27680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ABEB5D8-054C-4A4D-8E6D-0FC819F50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601" y="3028435"/>
            <a:ext cx="5136575" cy="6224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90CDB71-4849-4C8C-B7EB-94AB34F6E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091739"/>
            <a:ext cx="2510450" cy="277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191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48FD8BD-1AAF-4555-B6F5-ED228D5572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1923287" y="764704"/>
            <a:ext cx="8345426" cy="5549708"/>
          </a:xfrm>
          <a:noFill/>
        </p:spPr>
      </p:pic>
    </p:spTree>
    <p:extLst>
      <p:ext uri="{BB962C8B-B14F-4D97-AF65-F5344CB8AC3E}">
        <p14:creationId xmlns:p14="http://schemas.microsoft.com/office/powerpoint/2010/main" val="3280546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451AEC3-23AF-45A5-9DF1-50C8479B63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88" r="5388"/>
          <a:stretch/>
        </p:blipFill>
        <p:spPr>
          <a:xfrm>
            <a:off x="120650" y="661988"/>
            <a:ext cx="11950700" cy="6127750"/>
          </a:xfrm>
          <a:noFill/>
        </p:spPr>
      </p:pic>
    </p:spTree>
    <p:extLst>
      <p:ext uri="{BB962C8B-B14F-4D97-AF65-F5344CB8AC3E}">
        <p14:creationId xmlns:p14="http://schemas.microsoft.com/office/powerpoint/2010/main" val="2998439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1B0A42-0082-4005-A7E3-C8F294BC8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72" y="0"/>
            <a:ext cx="4714815" cy="31409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F631F5-2D61-46F5-9848-A5C302536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88" y="2482819"/>
            <a:ext cx="10277269" cy="936103"/>
          </a:xfrm>
        </p:spPr>
        <p:txBody>
          <a:bodyPr>
            <a:noAutofit/>
          </a:bodyPr>
          <a:lstStyle/>
          <a:p>
            <a:r>
              <a:rPr lang="en-US" sz="4000" dirty="0"/>
              <a:t>Theory and practice: an integrated approach</a:t>
            </a:r>
            <a:endParaRPr lang="en-NL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9C1544-64EC-4122-8646-127F354BFB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3284984"/>
            <a:ext cx="4588637" cy="30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961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EB444F-AE66-4E6E-8ABC-E1BE4A147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540" y="3149905"/>
            <a:ext cx="5178218" cy="34487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9234AE5-52B5-4836-AE5A-F285034B7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0933" y="404664"/>
            <a:ext cx="4058169" cy="216024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Amsterdam:</a:t>
            </a:r>
            <a:br>
              <a:rPr lang="en-US" sz="4000" dirty="0"/>
            </a:br>
            <a:r>
              <a:rPr lang="en-US" sz="4000" dirty="0"/>
              <a:t>an ideal laboratory to study heritage and memory</a:t>
            </a:r>
            <a:endParaRPr lang="en-NL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8D47BA-261E-4FB4-8510-EFD0C5489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395" y="152953"/>
            <a:ext cx="2507392" cy="3761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A50B0D-D965-46F2-BF5E-89FC9749E6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3717032"/>
            <a:ext cx="3280921" cy="26369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CBCAE7-0357-4282-835E-956D6E0E4AEF}"/>
              </a:ext>
            </a:extLst>
          </p:cNvPr>
          <p:cNvSpPr txBox="1"/>
          <p:nvPr/>
        </p:nvSpPr>
        <p:spPr>
          <a:xfrm>
            <a:off x="859696" y="6364238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gency FB" panose="020B0503020202020204" pitchFamily="34" charset="0"/>
              </a:rPr>
              <a:t>Het </a:t>
            </a:r>
            <a:r>
              <a:rPr lang="en-US" sz="1200" dirty="0" err="1">
                <a:latin typeface="Agency FB" panose="020B0503020202020204" pitchFamily="34" charset="0"/>
              </a:rPr>
              <a:t>Schip</a:t>
            </a:r>
            <a:r>
              <a:rPr lang="en-US" sz="1200" dirty="0">
                <a:latin typeface="Agency FB" panose="020B0503020202020204" pitchFamily="34" charset="0"/>
              </a:rPr>
              <a:t> Museum – photo: </a:t>
            </a:r>
            <a:r>
              <a:rPr lang="nl-NL" sz="1200" dirty="0" err="1">
                <a:latin typeface="Agency FB" panose="020B0503020202020204" pitchFamily="34" charset="0"/>
                <a:hlinkClick r:id="rId5" tooltip="User:Janericloebe"/>
              </a:rPr>
              <a:t>Janericloebe</a:t>
            </a:r>
            <a:endParaRPr lang="en-NL" sz="1200" dirty="0">
              <a:latin typeface="Agency FB" panose="020B0503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7DB8B3-15A7-4D5A-B408-5CB5AC276EC9}"/>
              </a:ext>
            </a:extLst>
          </p:cNvPr>
          <p:cNvSpPr txBox="1"/>
          <p:nvPr/>
        </p:nvSpPr>
        <p:spPr>
          <a:xfrm>
            <a:off x="212213" y="3182170"/>
            <a:ext cx="4655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Agency FB" panose="020B0503020202020204" pitchFamily="34" charset="0"/>
              </a:rPr>
              <a:t>ADAM </a:t>
            </a:r>
            <a:r>
              <a:rPr lang="nl-NL" sz="1200" dirty="0" err="1">
                <a:latin typeface="Agency FB" panose="020B0503020202020204" pitchFamily="34" charset="0"/>
              </a:rPr>
              <a:t>Tower</a:t>
            </a:r>
            <a:r>
              <a:rPr lang="nl-NL" sz="1200" dirty="0">
                <a:latin typeface="Agency FB" panose="020B0503020202020204" pitchFamily="34" charset="0"/>
              </a:rPr>
              <a:t>, Eye, Amsterdam-Noord – </a:t>
            </a:r>
            <a:r>
              <a:rPr lang="nl-NL" sz="1200" dirty="0" err="1">
                <a:latin typeface="Agency FB" panose="020B0503020202020204" pitchFamily="34" charset="0"/>
              </a:rPr>
              <a:t>photo</a:t>
            </a:r>
            <a:r>
              <a:rPr lang="nl-NL" sz="1200" dirty="0">
                <a:latin typeface="Agency FB" panose="020B0503020202020204" pitchFamily="34" charset="0"/>
              </a:rPr>
              <a:t>: </a:t>
            </a:r>
            <a:r>
              <a:rPr lang="nl-NL" sz="1200" dirty="0">
                <a:latin typeface="Agency FB" panose="020B0503020202020204" pitchFamily="34" charset="0"/>
                <a:hlinkClick r:id="rId6" tooltip="User:Thomasxvm (page does not exist)"/>
              </a:rPr>
              <a:t>Thomas van Mens</a:t>
            </a:r>
            <a:endParaRPr lang="en-NL" sz="1200" dirty="0">
              <a:latin typeface="Agency FB" panose="020B0503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8256B7-7003-4F7D-B974-F464765AF38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13" y="152953"/>
            <a:ext cx="4495428" cy="29969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CA336C-C141-4545-99C0-A034B89CE24E}"/>
              </a:ext>
            </a:extLst>
          </p:cNvPr>
          <p:cNvSpPr txBox="1"/>
          <p:nvPr/>
        </p:nvSpPr>
        <p:spPr>
          <a:xfrm>
            <a:off x="5600540" y="2872906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gency FB" panose="020B0503020202020204" pitchFamily="34" charset="0"/>
              </a:rPr>
              <a:t>The Rijksmuseum</a:t>
            </a:r>
            <a:endParaRPr lang="en-NL" sz="1200" dirty="0">
              <a:latin typeface="Agency FB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AA15E-D461-48B9-A501-8B87B48C1938}"/>
              </a:ext>
            </a:extLst>
          </p:cNvPr>
          <p:cNvSpPr txBox="1"/>
          <p:nvPr/>
        </p:nvSpPr>
        <p:spPr>
          <a:xfrm>
            <a:off x="10840637" y="4005064"/>
            <a:ext cx="1167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gency FB" panose="020B0503020202020204" pitchFamily="34" charset="0"/>
              </a:rPr>
              <a:t>The National War Monument on Dam Square</a:t>
            </a:r>
            <a:endParaRPr lang="en-NL" sz="1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9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548680"/>
            <a:ext cx="11159196" cy="721576"/>
          </a:xfrm>
        </p:spPr>
        <p:txBody>
          <a:bodyPr anchor="b">
            <a:normAutofit/>
          </a:bodyPr>
          <a:lstStyle/>
          <a:p>
            <a:r>
              <a:rPr lang="nl-NL" dirty="0"/>
              <a:t>Course </a:t>
            </a:r>
            <a:r>
              <a:rPr lang="nl-NL" dirty="0" err="1"/>
              <a:t>programme</a:t>
            </a:r>
            <a:r>
              <a:rPr lang="nl-NL" dirty="0"/>
              <a:t> (90 EC)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7D9C3-B9AB-473A-86D1-89DF531A4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411356"/>
              </p:ext>
            </p:extLst>
          </p:nvPr>
        </p:nvGraphicFramePr>
        <p:xfrm>
          <a:off x="963418" y="1412776"/>
          <a:ext cx="10265164" cy="4610145"/>
        </p:xfrm>
        <a:graphic>
          <a:graphicData uri="http://schemas.openxmlformats.org/drawingml/2006/table">
            <a:tbl>
              <a:tblPr firstRow="1" firstCol="1" bandRow="1"/>
              <a:tblGrid>
                <a:gridCol w="3409938">
                  <a:extLst>
                    <a:ext uri="{9D8B030D-6E8A-4147-A177-3AD203B41FA5}">
                      <a16:colId xmlns:a16="http://schemas.microsoft.com/office/drawing/2014/main" val="4143268320"/>
                    </a:ext>
                  </a:extLst>
                </a:gridCol>
                <a:gridCol w="3445288">
                  <a:extLst>
                    <a:ext uri="{9D8B030D-6E8A-4147-A177-3AD203B41FA5}">
                      <a16:colId xmlns:a16="http://schemas.microsoft.com/office/drawing/2014/main" val="2054452182"/>
                    </a:ext>
                  </a:extLst>
                </a:gridCol>
                <a:gridCol w="3409938">
                  <a:extLst>
                    <a:ext uri="{9D8B030D-6E8A-4147-A177-3AD203B41FA5}">
                      <a16:colId xmlns:a16="http://schemas.microsoft.com/office/drawing/2014/main" val="2893384572"/>
                    </a:ext>
                  </a:extLst>
                </a:gridCol>
              </a:tblGrid>
              <a:tr h="842837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YEAR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Semester  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YEAR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Semester 2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SECOND YEAR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Semester 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013746"/>
                  </a:ext>
                </a:extLst>
              </a:tr>
              <a:tr h="188365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Block 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Heritage and Memory Theory (6 EC)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Elective (6 EC)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Block 1-3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Internship (30 EC) 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Accompanied by an Internship Seminar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OR: Courses at the UNIVERSITY OF BOLOGNA (combined with an internship of 18 EC)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3601" marR="123601" marT="61801" marB="61801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Block  1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Thesis Seminar (6 EC)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 Issues: Excursion Abroad (6 EC)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64"/>
                  </a:ext>
                </a:extLst>
              </a:tr>
              <a:tr h="188365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Block 2 and 3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 Owns the Past? (12 EC)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Elective (6 EC)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Block 2 and 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Master’s thesis (18 EC)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1" marR="92701" marT="12875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759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619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D5427A-3F85-4796-AD0E-B02805F7B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1627304"/>
            <a:ext cx="10139961" cy="4904928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Examples from 2021-2022:</a:t>
            </a:r>
          </a:p>
          <a:p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Archaeology, matter and materiality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Archaeology, museums and the public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Archiving Art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Biography of landscape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Crisis and alternative languages in literature and art: Greece, the Mediterranean and beyond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Cultural Memory and Trauma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Enlargement and external relations of the EU</a:t>
            </a:r>
            <a:endParaRPr lang="nl-NL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How literature shapes society</a:t>
            </a:r>
            <a:endParaRPr lang="nl-NL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Religion and spirituality in contemporary societies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Transformations in Modern Middle-Eastern History</a:t>
            </a:r>
            <a:endParaRPr lang="nl-NL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power of words, objects and rituals</a:t>
            </a:r>
          </a:p>
          <a:p>
            <a:endParaRPr lang="nl-NL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nl-NL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See: </a:t>
            </a:r>
            <a:r>
              <a:rPr lang="nl-NL" sz="1600" dirty="0"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https://studiegids.uva.nl/xmlpages/page/2021-2022-en/search-course</a:t>
            </a:r>
            <a:endParaRPr lang="nl-NL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nl-NL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nl-NL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E948E1-8867-4666-B94C-07FB3EA5A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404664"/>
            <a:ext cx="11159196" cy="936103"/>
          </a:xfrm>
        </p:spPr>
        <p:txBody>
          <a:bodyPr/>
          <a:lstStyle/>
          <a:p>
            <a:r>
              <a:rPr lang="en-US" dirty="0"/>
              <a:t>Electives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847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0B45B5-9802-4E92-A7E2-2F268406F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66" y="0"/>
            <a:ext cx="12215932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A67F216-C245-4FDF-AA5D-7A6A39F80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536" y="548680"/>
            <a:ext cx="3672408" cy="936103"/>
          </a:xfrm>
        </p:spPr>
        <p:txBody>
          <a:bodyPr>
            <a:normAutofit/>
          </a:bodyPr>
          <a:lstStyle/>
          <a:p>
            <a:r>
              <a:rPr lang="en-US" sz="5400" dirty="0"/>
              <a:t>Internships</a:t>
            </a:r>
            <a:endParaRPr lang="en-NL" sz="54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B9BD98-92AD-4E00-95E3-4509C25AF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456" y="4077072"/>
            <a:ext cx="5401176" cy="2232248"/>
          </a:xfrm>
          <a:solidFill>
            <a:schemeClr val="bg1">
              <a:alpha val="61000"/>
            </a:schemeClr>
          </a:solidFill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Embedded in the academic </a:t>
            </a:r>
            <a:r>
              <a:rPr lang="en-US" dirty="0" err="1"/>
              <a:t>programme</a:t>
            </a:r>
            <a:r>
              <a:rPr lang="en-US" dirty="0"/>
              <a:t>, with high-quality supervision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Extended length (30 ECTS)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812796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912859-5296-4C31-B246-B0E263AC93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0"/>
            <a:ext cx="465173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FCC18F-DAE8-4690-9FBF-FF2E41B81B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548680"/>
            <a:ext cx="5745115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147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56AB64-1BDB-45FD-81AB-27FF5A2AC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438633"/>
            <a:ext cx="10638795" cy="4942695"/>
          </a:xfrm>
        </p:spPr>
        <p:txBody>
          <a:bodyPr numCol="2"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Amsterdam Museum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ARCAM,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Artis Library,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Centraal Museum, Utrecht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Embassy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Netherlands, Berlin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New York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Erfgoedhuis Zuid-Holland, Delft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Erfgoedvereniging Heemschut,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European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Observatory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on Memories, Barcelona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Former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Concentration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Camp Vught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Imagine IC,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Istanbul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Archaeological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Museum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Jewish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Historical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Museum,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Kasteel Amerongen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Kasteel de Keukenhof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Koninklijke Bibliotheek (National Library), The Hague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Meertens Instituut,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MediaLAB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MOOI Noord Holland</a:t>
            </a:r>
          </a:p>
          <a:p>
            <a:pPr>
              <a:lnSpc>
                <a:spcPct val="170000"/>
              </a:lnSpc>
            </a:pP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Netherlands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Cultural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Heritage Agency, Amersfoort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Museo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della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Liberazione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, Rome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Openluchtmuseum, Arnhem</a:t>
            </a:r>
            <a:br>
              <a:rPr lang="nl-NL" sz="440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>
                <a:latin typeface="Calibri Light" panose="020F0302020204030204" pitchFamily="34" charset="0"/>
                <a:cs typeface="Calibri Light" panose="020F0302020204030204" pitchFamily="34" charset="0"/>
              </a:rPr>
              <a:t>Rijksmuseum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Ruimtelijke Ordening, Amsterdam (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local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government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Smithsonian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Museum, Washington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Stadsdeel Centrum Amsterdam (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local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government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Stichting Natuurmonumenten (nature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conservation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Stichting Stadsherstel,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Teylers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Museum, Haarlem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Tropenmuseum,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UNESCO Amsterdam, Paris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Hague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Various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ministries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The Hague (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national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government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Verzetsmuseum (</a:t>
            </a:r>
            <a:r>
              <a:rPr lang="nl-NL" sz="4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Resistance</a:t>
            </a: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Museum), Amsterdam</a:t>
            </a:r>
            <a:b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nl-NL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Waag Amsterdam</a:t>
            </a:r>
            <a:endParaRPr lang="en-NL" sz="4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90B4E3-3DA6-448A-B5BA-3A45BD83C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1"/>
            <a:ext cx="11159196" cy="721576"/>
          </a:xfrm>
        </p:spPr>
        <p:txBody>
          <a:bodyPr/>
          <a:lstStyle/>
          <a:p>
            <a:r>
              <a:rPr lang="en-GB" dirty="0"/>
              <a:t>Internship organisations</a:t>
            </a:r>
            <a:endParaRPr lang="en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DAD3CC-141E-46F5-9929-EF4AA6D33189}"/>
              </a:ext>
            </a:extLst>
          </p:cNvPr>
          <p:cNvSpPr txBox="1"/>
          <p:nvPr/>
        </p:nvSpPr>
        <p:spPr>
          <a:xfrm>
            <a:off x="8616280" y="601199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The list continues to grow…</a:t>
            </a:r>
            <a:endParaRPr lang="en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11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Nov 11, 1918 - Scenes in Paris, France on Armistice Day (restored w/ added sound)">
            <a:hlinkClick r:id="" action="ppaction://media"/>
            <a:extLst>
              <a:ext uri="{FF2B5EF4-FFF2-40B4-BE49-F238E27FC236}">
                <a16:creationId xmlns:a16="http://schemas.microsoft.com/office/drawing/2014/main" id="{16FA28A1-FFBC-9775-7152-F050F70E09B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07568" y="1914525"/>
            <a:ext cx="7933382" cy="44820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8367428-D016-4608-E8AE-E0EED116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383178"/>
            <a:ext cx="11159196" cy="936103"/>
          </a:xfrm>
        </p:spPr>
        <p:txBody>
          <a:bodyPr/>
          <a:lstStyle/>
          <a:p>
            <a:r>
              <a:rPr lang="en-US" dirty="0"/>
              <a:t>First World War Armistice Day, 11 November 1918</a:t>
            </a:r>
            <a:endParaRPr lang="nl-NL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29C9ADC-4419-1255-4A55-57939FE0A1E3}"/>
              </a:ext>
            </a:extLst>
          </p:cNvPr>
          <p:cNvSpPr txBox="1">
            <a:spLocks/>
          </p:cNvSpPr>
          <p:nvPr/>
        </p:nvSpPr>
        <p:spPr>
          <a:xfrm>
            <a:off x="1221189" y="1196752"/>
            <a:ext cx="1044116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“at the eleventh hour on the eleventh day of the eleventh month”.</a:t>
            </a:r>
            <a:endParaRPr lang="nl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43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FE1B6-33BA-4AF9-9E7E-0E8E51425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691200"/>
            <a:ext cx="11086612" cy="936103"/>
          </a:xfrm>
        </p:spPr>
        <p:txBody>
          <a:bodyPr/>
          <a:lstStyle/>
          <a:p>
            <a:r>
              <a:rPr lang="en-US" dirty="0"/>
              <a:t>Bologna Exchange</a:t>
            </a:r>
            <a:endParaRPr lang="en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ABD253-12F0-4E71-8918-BD37D5278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1159251"/>
            <a:ext cx="6660594" cy="48245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595A4A-2B25-4F47-8A4D-CC132A8B59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2204864"/>
            <a:ext cx="3353734" cy="21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10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C384CC-186B-4550-A160-F0BAC46FB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</p:spPr>
        <p:txBody>
          <a:bodyPr anchor="b">
            <a:normAutofit/>
          </a:bodyPr>
          <a:lstStyle/>
          <a:p>
            <a:r>
              <a:rPr lang="en-US" dirty="0"/>
              <a:t>New specialization: Restitution Research (</a:t>
            </a:r>
            <a:r>
              <a:rPr lang="en-US"/>
              <a:t>in Dutch)</a:t>
            </a:r>
            <a:endParaRPr lang="nl-NL" dirty="0"/>
          </a:p>
        </p:txBody>
      </p:sp>
      <p:pic>
        <p:nvPicPr>
          <p:cNvPr id="5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9D1AC8EF-A11C-4F76-8B69-5B1A4D97F5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2" r="1" b="15646"/>
          <a:stretch/>
        </p:blipFill>
        <p:spPr>
          <a:xfrm>
            <a:off x="489314" y="1908313"/>
            <a:ext cx="11148649" cy="4617031"/>
          </a:xfrm>
          <a:noFill/>
        </p:spPr>
      </p:pic>
    </p:spTree>
    <p:extLst>
      <p:ext uri="{BB962C8B-B14F-4D97-AF65-F5344CB8AC3E}">
        <p14:creationId xmlns:p14="http://schemas.microsoft.com/office/powerpoint/2010/main" val="3163294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C34E699-6526-CEFF-AA87-8FBCB885A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939" y="1844824"/>
            <a:ext cx="11091764" cy="46180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729258C-8E68-1591-FC71-F6B47693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939" y="620688"/>
            <a:ext cx="11159196" cy="936103"/>
          </a:xfrm>
        </p:spPr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 Year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401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B9FDE4-DD89-CD56-273E-8228ED8B5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400" y="2276872"/>
            <a:ext cx="11147425" cy="174097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93EEF2-CA15-9336-75AC-58300EBCF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629" y="853257"/>
            <a:ext cx="11159196" cy="936103"/>
          </a:xfrm>
        </p:spPr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 Year 2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530D64-D819-C290-E3DA-1F3569FD34C3}"/>
              </a:ext>
            </a:extLst>
          </p:cNvPr>
          <p:cNvSpPr txBox="1"/>
          <p:nvPr/>
        </p:nvSpPr>
        <p:spPr>
          <a:xfrm>
            <a:off x="1199456" y="4992868"/>
            <a:ext cx="10009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Please note: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passive knowledge of Dutch is necessary for this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specialisation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, since archival material will be in that language. The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Expert Centre Restitution of the NIOD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 (the Institute for War, Holocaust and Genocide Studies) is partner in this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programme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, as are a number of museums that offer internships for this particular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specialisation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nl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29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3009C4-640F-4D2B-81FA-506FDD92B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" y="0"/>
            <a:ext cx="12192000" cy="67413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8502363-BF20-4303-89D7-50DA7149C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929" y="5373216"/>
            <a:ext cx="11159196" cy="936103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Close ties with academic research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377869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908720"/>
            <a:ext cx="7992887" cy="936103"/>
          </a:xfrm>
        </p:spPr>
        <p:txBody>
          <a:bodyPr>
            <a:normAutofit/>
          </a:bodyPr>
          <a:lstStyle/>
          <a:p>
            <a:r>
              <a:rPr lang="en-US" sz="2800" dirty="0"/>
              <a:t>What is special about Heritage and Memory Studies?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377" y="2204864"/>
            <a:ext cx="7272808" cy="4249191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Combination of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heritage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memory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Not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focussed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on museums but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analysing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broader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field of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cultural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natural</a:t>
            </a:r>
            <a:r>
              <a:rPr 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heritage</a:t>
            </a:r>
            <a:endParaRPr lang="nl-NL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Preparing heritage professionals capable of critical academic thinking and with a holistic, strategic vision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9772247-4E2C-464E-810E-77AEE273A7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7" r="15727"/>
          <a:stretch>
            <a:fillRect/>
          </a:stretch>
        </p:blipFill>
        <p:spPr>
          <a:xfrm>
            <a:off x="8616280" y="0"/>
            <a:ext cx="3575719" cy="6858000"/>
          </a:xfrm>
        </p:spPr>
      </p:pic>
    </p:spTree>
    <p:extLst>
      <p:ext uri="{BB962C8B-B14F-4D97-AF65-F5344CB8AC3E}">
        <p14:creationId xmlns:p14="http://schemas.microsoft.com/office/powerpoint/2010/main" val="2273041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463" y="678869"/>
            <a:ext cx="10377047" cy="805915"/>
          </a:xfrm>
        </p:spPr>
        <p:txBody>
          <a:bodyPr/>
          <a:lstStyle/>
          <a:p>
            <a:r>
              <a:rPr lang="nl-NL" dirty="0" err="1"/>
              <a:t>Career</a:t>
            </a:r>
            <a:r>
              <a:rPr lang="nl-NL" dirty="0"/>
              <a:t> </a:t>
            </a:r>
            <a:r>
              <a:rPr lang="nl-NL" dirty="0" err="1"/>
              <a:t>prospects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D976F-CBB0-4D43-9911-8DCCC5CA28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9456" y="1772816"/>
            <a:ext cx="10583131" cy="4608512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Research/policy-related or project-management positions </a:t>
            </a:r>
          </a:p>
          <a:p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areas such as:</a:t>
            </a:r>
          </a:p>
          <a:p>
            <a:endParaRPr lang="en-US" sz="3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preservation and presentation of listed buildings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of cultural heritage in museums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cultural departments within governments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maintenance and development of cultural landscapes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adaptive re-use industrial heritage or urban heritage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media and communications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cultural tourism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21899D-E12E-49A2-ABFB-620A94296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" y="891564"/>
            <a:ext cx="12192000" cy="59664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A1E3B4-5948-41A0-83A0-404F8620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656" y="116632"/>
            <a:ext cx="8954513" cy="603448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nl-NL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https://heritageandmemorystudies.humanities.uva.nl</a:t>
            </a:r>
            <a:endParaRPr lang="en-NL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79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596090-CC90-4AAB-A1C1-26FBEF055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721" y="1915200"/>
            <a:ext cx="10072815" cy="4617031"/>
          </a:xfrm>
        </p:spPr>
        <p:txBody>
          <a:bodyPr/>
          <a:lstStyle/>
          <a:p>
            <a:endParaRPr lang="en-US" dirty="0"/>
          </a:p>
          <a:p>
            <a:pPr>
              <a:lnSpc>
                <a:spcPct val="100000"/>
              </a:lnSpc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Meet Emilie Tesch and Lennart de Bakker, two second-year students who will tell you more about the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programme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and their experiences as an intern.</a:t>
            </a:r>
            <a:endParaRPr lang="en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0A0AE2-3B60-4D0C-B91D-880A16691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1" y="952085"/>
            <a:ext cx="10798580" cy="936103"/>
          </a:xfrm>
        </p:spPr>
        <p:txBody>
          <a:bodyPr/>
          <a:lstStyle/>
          <a:p>
            <a:r>
              <a:rPr lang="en-US" dirty="0"/>
              <a:t>MEET THE STUDENTS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716617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cs typeface="Calibri Light" panose="020F0302020204030204" pitchFamily="34" charset="0"/>
              </a:rPr>
              <a:t>Thank you for your attention!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31381" y="1917518"/>
            <a:ext cx="5112568" cy="4249191"/>
          </a:xfrm>
        </p:spPr>
        <p:txBody>
          <a:bodyPr>
            <a:normAutofit fontScale="92500" lnSpcReduction="20000"/>
          </a:bodyPr>
          <a:lstStyle/>
          <a:p>
            <a:endParaRPr lang="nl-NL" altLang="nl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For more information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about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programme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lnSpc>
                <a:spcPct val="100000"/>
              </a:lnSpc>
            </a:pPr>
            <a:endParaRPr lang="nl-NL" altLang="nl-NL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Tamara van Kessel</a:t>
            </a:r>
          </a:p>
          <a:p>
            <a:pPr>
              <a:lnSpc>
                <a:spcPct val="100000"/>
              </a:lnSpc>
            </a:pPr>
            <a:r>
              <a:rPr lang="nl-NL" altLang="nl-NL" sz="2400" dirty="0">
                <a:solidFill>
                  <a:srgbClr val="009CDD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t.m.c.vankessel@uva.</a:t>
            </a:r>
            <a:r>
              <a:rPr lang="nl-NL" altLang="nl-NL" sz="24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nl</a:t>
            </a:r>
            <a:endParaRPr lang="nl-NL" altLang="nl-NL" sz="2400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endParaRPr lang="nl-NL" altLang="nl-NL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specific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questions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about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application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altLang="nl-NL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admissions</a:t>
            </a: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u="sng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AdmissionsMA-fgw@uva.nl</a:t>
            </a:r>
            <a:endParaRPr lang="en-US" sz="2400" u="sng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nl-NL" altLang="nl-NL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982132A-FDCE-4E3C-AE03-F99700E60E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2" b="51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9F8BA-0A9A-42A5-9255-C7E7CAFB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Placeholder 4" descr="A picture containing birthday, chocolate, decorated&#10;&#10;Description automatically generated">
            <a:extLst>
              <a:ext uri="{FF2B5EF4-FFF2-40B4-BE49-F238E27FC236}">
                <a16:creationId xmlns:a16="http://schemas.microsoft.com/office/drawing/2014/main" id="{2EB5FD8D-53FC-4792-8EAF-6D01DCF1242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0" b="10530"/>
          <a:stretch>
            <a:fillRect/>
          </a:stretch>
        </p:blipFill>
        <p:spPr/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5419A3-EEFA-4FBD-B82B-3200416D901E}"/>
              </a:ext>
            </a:extLst>
          </p:cNvPr>
          <p:cNvSpPr txBox="1"/>
          <p:nvPr/>
        </p:nvSpPr>
        <p:spPr>
          <a:xfrm>
            <a:off x="263352" y="260648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The purple poppy wreath to mark non-human animals involved in conflict, on the eastern side of the Cenotaph in Whitehall, London, 14 November 2018.</a:t>
            </a:r>
          </a:p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Photo: Ethan Doyle White (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Wikimedia Commons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4961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692697"/>
            <a:ext cx="7992887" cy="504056"/>
          </a:xfrm>
        </p:spPr>
        <p:txBody>
          <a:bodyPr>
            <a:normAutofit/>
          </a:bodyPr>
          <a:lstStyle/>
          <a:p>
            <a:r>
              <a:rPr lang="en-US" sz="2800" dirty="0"/>
              <a:t>Admissions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63058" y="1268760"/>
            <a:ext cx="7992887" cy="54369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1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Deadline for selective </a:t>
            </a:r>
            <a:r>
              <a:rPr lang="en-US" sz="18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programmes</a:t>
            </a:r>
            <a:endParaRPr lang="en-US" sz="1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1 March 2022</a:t>
            </a:r>
          </a:p>
          <a:p>
            <a:pPr>
              <a:lnSpc>
                <a:spcPct val="100000"/>
              </a:lnSpc>
            </a:pPr>
            <a:endParaRPr lang="en-US" sz="1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Entry requirements: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A Bachelor’s degree from the </a:t>
            </a:r>
            <a:r>
              <a:rPr lang="en-US" sz="1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UvA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or from another accredited university, in:</a:t>
            </a:r>
          </a:p>
          <a:p>
            <a:pPr marL="0" lvl="1" indent="0">
              <a:buNone/>
            </a:pPr>
            <a:r>
              <a:rPr lang="en-US" sz="1800" dirty="0"/>
              <a:t>	=&gt; 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fields of cultural anthropology, cultural studies, (art) history, 	archaeology and prehistory, social geography, or urban planning;</a:t>
            </a:r>
          </a:p>
          <a:p>
            <a:pPr marL="0" lvl="1" indent="0">
              <a:buNone/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	=&gt; the humanities or social sciences with a minimum of 30 ECTS 	(equivalent to a full-time semester of academic studies) taken in the field 	of heritage and memory studies.</a:t>
            </a:r>
          </a:p>
          <a:p>
            <a:pPr marL="900" indent="-342900">
              <a:buFont typeface="Arial" pitchFamily="34" charset="0"/>
              <a:buChar char="•"/>
            </a:pPr>
            <a:r>
              <a:rPr lang="nl-NL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GPA of at </a:t>
            </a:r>
            <a:r>
              <a:rPr lang="nl-NL" sz="1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least</a:t>
            </a:r>
            <a:r>
              <a:rPr lang="nl-NL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7.5</a:t>
            </a:r>
          </a:p>
          <a:p>
            <a:pPr marL="900" indent="-342900">
              <a:buFont typeface="Arial" pitchFamily="34" charset="0"/>
              <a:buChar char="•"/>
            </a:pPr>
            <a:r>
              <a:rPr lang="nl-NL" sz="1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Sufficient</a:t>
            </a:r>
            <a:r>
              <a:rPr lang="nl-NL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nl-NL" sz="1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proficiency</a:t>
            </a:r>
            <a:r>
              <a:rPr lang="nl-NL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English</a:t>
            </a:r>
            <a:endParaRPr lang="en-US" sz="1800"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1" dirty="0">
              <a:solidFill>
                <a:schemeClr val="accent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 questions about application and admission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Email: </a:t>
            </a:r>
            <a:r>
              <a:rPr lang="en-US" sz="1800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AdmissionsMA-fgw@uva.nl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r="12274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picture containing grass, sky, outdoor, mountain&#10;&#10;Description automatically generated">
            <a:extLst>
              <a:ext uri="{FF2B5EF4-FFF2-40B4-BE49-F238E27FC236}">
                <a16:creationId xmlns:a16="http://schemas.microsoft.com/office/drawing/2014/main" id="{F41ABB91-539A-4DEA-A62D-F79EC3DB9A8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0" b="6240"/>
          <a:stretch>
            <a:fillRect/>
          </a:stretch>
        </p:blipFill>
        <p:spPr>
          <a:xfrm>
            <a:off x="1293755" y="728700"/>
            <a:ext cx="9604490" cy="5400600"/>
          </a:xfr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BB5C7A-BA25-460A-A2A6-01655C42C944}"/>
              </a:ext>
            </a:extLst>
          </p:cNvPr>
          <p:cNvSpPr txBox="1"/>
          <p:nvPr/>
        </p:nvSpPr>
        <p:spPr>
          <a:xfrm>
            <a:off x="1199456" y="623731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Ring of Remembrance memorial at Notre-Dame-de-Lorette, France (inaugurated in 2014)</a:t>
            </a:r>
            <a:endParaRPr lang="nl-NL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81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367E743-26B7-45A5-8BDF-C745194D4E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120650" y="692696"/>
            <a:ext cx="11950700" cy="5736334"/>
          </a:xfr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9CFD46-6C44-40C6-88C8-BB748554C3F3}"/>
              </a:ext>
            </a:extLst>
          </p:cNvPr>
          <p:cNvSpPr txBox="1"/>
          <p:nvPr/>
        </p:nvSpPr>
        <p:spPr>
          <a:xfrm>
            <a:off x="1415480" y="6460482"/>
            <a:ext cx="10128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https://www.theguardian.com/world/2019/nov/03/how-britain-dishonoured-first-world-war-african-dead</a:t>
            </a:r>
            <a:endParaRPr lang="nl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8716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CFA9-0624-42EE-848E-A3AC4F58D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CE05954-C4AC-43F4-8F80-08BF39C4342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7413" r="7413"/>
          <a:stretch/>
        </p:blipFill>
        <p:spPr/>
      </p:pic>
    </p:spTree>
    <p:extLst>
      <p:ext uri="{BB962C8B-B14F-4D97-AF65-F5344CB8AC3E}">
        <p14:creationId xmlns:p14="http://schemas.microsoft.com/office/powerpoint/2010/main" val="752147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68270-17F1-4D2B-91E8-78EB90F7B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8800"/>
            <a:ext cx="10515600" cy="439248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“[…] the present selects an inheritance from an imagined past for current use and decides what should be passed on to an imagined future.”</a:t>
            </a:r>
          </a:p>
          <a:p>
            <a:pPr marL="0" indent="0">
              <a:lnSpc>
                <a:spcPct val="100000"/>
              </a:lnSpc>
              <a:buNone/>
            </a:pPr>
            <a:endParaRPr lang="en-US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3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John E.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Tunbridge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and Gregory Ashworth, </a:t>
            </a:r>
            <a:r>
              <a:rPr lang="en-US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Dissonant heritage: the management of the past as a resource in conflict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(Chichester, UK: John Wiley &amp; Sons, 1996) p. 6.</a:t>
            </a:r>
            <a:endParaRPr lang="en-N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222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utdoor, cliff, stone&#10;&#10;Description automatically generated">
            <a:extLst>
              <a:ext uri="{FF2B5EF4-FFF2-40B4-BE49-F238E27FC236}">
                <a16:creationId xmlns:a16="http://schemas.microsoft.com/office/drawing/2014/main" id="{5114FC2C-54DD-41D4-9D58-32FAAAEDF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0"/>
            <a:ext cx="8352928" cy="68888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23A896-3E0E-4216-BF80-29F9861390F0}"/>
              </a:ext>
            </a:extLst>
          </p:cNvPr>
          <p:cNvSpPr txBox="1"/>
          <p:nvPr/>
        </p:nvSpPr>
        <p:spPr>
          <a:xfrm>
            <a:off x="6744072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UNESCO/A </a:t>
            </a:r>
            <a:r>
              <a:rPr lang="nl-NL" dirty="0" err="1"/>
              <a:t>Lezine</a:t>
            </a:r>
            <a:endParaRPr lang="nl-NL" dirty="0"/>
          </a:p>
        </p:txBody>
      </p:sp>
      <p:pic>
        <p:nvPicPr>
          <p:cNvPr id="8" name="Picture 2" descr="Afbeeldingsresultaat voor isis destroys palmyra">
            <a:extLst>
              <a:ext uri="{FF2B5EF4-FFF2-40B4-BE49-F238E27FC236}">
                <a16:creationId xmlns:a16="http://schemas.microsoft.com/office/drawing/2014/main" id="{4C471D2D-A60F-47CA-881F-13FD11EA9A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6"/>
          <a:stretch/>
        </p:blipFill>
        <p:spPr bwMode="auto">
          <a:xfrm>
            <a:off x="7320136" y="2132856"/>
            <a:ext cx="444126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027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Tony Carr">
            <a:extLst>
              <a:ext uri="{FF2B5EF4-FFF2-40B4-BE49-F238E27FC236}">
                <a16:creationId xmlns:a16="http://schemas.microsoft.com/office/drawing/2014/main" id="{4864FA42-F593-496D-9BDB-7DFDB2821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95"/>
          <a:stretch/>
        </p:blipFill>
        <p:spPr>
          <a:xfrm>
            <a:off x="20" y="10"/>
            <a:ext cx="12191980" cy="6857990"/>
          </a:xfrm>
          <a:noFill/>
        </p:spPr>
      </p:pic>
      <p:pic>
        <p:nvPicPr>
          <p:cNvPr id="7" name="Picture 6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692E0C05-77EA-4BFD-8C95-F2A8FAE9B0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608" y="50150"/>
            <a:ext cx="5068282" cy="6757700"/>
          </a:xfrm>
          <a:prstGeom prst="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70F640-FB51-4ADA-A032-851B8AA3BCFA}"/>
              </a:ext>
            </a:extLst>
          </p:cNvPr>
          <p:cNvSpPr txBox="1"/>
          <p:nvPr/>
        </p:nvSpPr>
        <p:spPr>
          <a:xfrm>
            <a:off x="4732030" y="6296025"/>
            <a:ext cx="5015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Caitlin Hobbs, https://commons.wikimedia.org/wiki/File:Edward_Colston_-_empty_pedestal.jpg</a:t>
            </a:r>
            <a:endParaRPr lang="nl-NL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852E62-6A42-4A19-8B15-A1E0CC489F15}"/>
              </a:ext>
            </a:extLst>
          </p:cNvPr>
          <p:cNvSpPr txBox="1"/>
          <p:nvPr/>
        </p:nvSpPr>
        <p:spPr>
          <a:xfrm>
            <a:off x="263352" y="11663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Tony </a:t>
            </a:r>
            <a:r>
              <a:rPr lang="nl-NL" sz="1200" dirty="0" err="1"/>
              <a:t>Carr</a:t>
            </a:r>
            <a:r>
              <a:rPr lang="nl-NL" sz="1200" dirty="0"/>
              <a:t>, https://commons.wikimedia.org/wiki/File:Goodbye_Cecil_John_Rhodes20_(16481463023).jpg</a:t>
            </a:r>
          </a:p>
        </p:txBody>
      </p:sp>
    </p:spTree>
    <p:extLst>
      <p:ext uri="{BB962C8B-B14F-4D97-AF65-F5344CB8AC3E}">
        <p14:creationId xmlns:p14="http://schemas.microsoft.com/office/powerpoint/2010/main" val="31085493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DA0326-C6F9-40A3-894F-6061EE46E132}">
  <ds:schemaRefs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1062</Words>
  <Application>Microsoft Office PowerPoint</Application>
  <PresentationFormat>Widescreen</PresentationFormat>
  <Paragraphs>140</Paragraphs>
  <Slides>30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Agency FB</vt:lpstr>
      <vt:lpstr>Arial</vt:lpstr>
      <vt:lpstr>Calibri</vt:lpstr>
      <vt:lpstr>Calibri Light</vt:lpstr>
      <vt:lpstr>Times New Roman</vt:lpstr>
      <vt:lpstr>Wingdings</vt:lpstr>
      <vt:lpstr>blank</vt:lpstr>
      <vt:lpstr>   Dual MA Heritage and   Memory Studies </vt:lpstr>
      <vt:lpstr>First World War Armistice Day, 11 November 1918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Theory and practice: an integrated approach</vt:lpstr>
      <vt:lpstr>Amsterdam: an ideal laboratory to study heritage and memory</vt:lpstr>
      <vt:lpstr>Course programme (90 EC)</vt:lpstr>
      <vt:lpstr>Electives</vt:lpstr>
      <vt:lpstr>Internships</vt:lpstr>
      <vt:lpstr>PowerPoint Presentation</vt:lpstr>
      <vt:lpstr>Internship organisations</vt:lpstr>
      <vt:lpstr>Bologna Exchange</vt:lpstr>
      <vt:lpstr>New specialization: Restitution Research (in Dutch)</vt:lpstr>
      <vt:lpstr>Programme Year 1</vt:lpstr>
      <vt:lpstr>Programme Year 2</vt:lpstr>
      <vt:lpstr>Close ties with academic research</vt:lpstr>
      <vt:lpstr>What is special about Heritage and Memory Studies?</vt:lpstr>
      <vt:lpstr>Career prospects</vt:lpstr>
      <vt:lpstr>https://heritageandmemorystudies.humanities.uva.nl</vt:lpstr>
      <vt:lpstr>MEET THE STUDENTS</vt:lpstr>
      <vt:lpstr>Thank you for your attention!</vt:lpstr>
      <vt:lpstr>Admissions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Dual MA Heritage and   Memory Studies </dc:title>
  <dc:creator>Tamara van Kessel</dc:creator>
  <cp:lastModifiedBy>Reviewer</cp:lastModifiedBy>
  <cp:revision>5</cp:revision>
  <dcterms:created xsi:type="dcterms:W3CDTF">2021-02-19T15:24:00Z</dcterms:created>
  <dcterms:modified xsi:type="dcterms:W3CDTF">2023-02-17T14:20:26Z</dcterms:modified>
</cp:coreProperties>
</file>