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77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7" r:id="rId3"/>
    <p:sldId id="288" r:id="rId4"/>
    <p:sldId id="304" r:id="rId5"/>
    <p:sldId id="303" r:id="rId6"/>
    <p:sldId id="298" r:id="rId7"/>
    <p:sldId id="289" r:id="rId8"/>
    <p:sldId id="307" r:id="rId9"/>
    <p:sldId id="306" r:id="rId10"/>
    <p:sldId id="308" r:id="rId11"/>
    <p:sldId id="305" r:id="rId12"/>
    <p:sldId id="292" r:id="rId13"/>
  </p:sldIdLst>
  <p:sldSz cx="9144000" cy="6858000" type="screen4x3"/>
  <p:notesSz cx="6669088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0000"/>
    <a:srgbClr val="BC00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3842" autoAdjust="0"/>
  </p:normalViewPr>
  <p:slideViewPr>
    <p:cSldViewPr snapToGrid="0" snapToObjects="1">
      <p:cViewPr varScale="1">
        <p:scale>
          <a:sx n="80" d="100"/>
          <a:sy n="80" d="100"/>
        </p:scale>
        <p:origin x="2035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8" d="100"/>
          <a:sy n="88" d="100"/>
        </p:scale>
        <p:origin x="-3870" y="-120"/>
      </p:cViewPr>
      <p:guideLst>
        <p:guide orient="horz" pos="3110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leen Rensen" userId="d5c9bebe-0ae2-4856-8b47-f86d7ead24a7" providerId="ADAL" clId="{DF1DFCFE-62AE-42BD-B4A1-C366C5AE2746}"/>
    <pc:docChg chg="custSel modSld">
      <pc:chgData name="Marleen Rensen" userId="d5c9bebe-0ae2-4856-8b47-f86d7ead24a7" providerId="ADAL" clId="{DF1DFCFE-62AE-42BD-B4A1-C366C5AE2746}" dt="2022-11-10T14:03:14.435" v="173" actId="5793"/>
      <pc:docMkLst>
        <pc:docMk/>
      </pc:docMkLst>
      <pc:sldChg chg="modSp mod">
        <pc:chgData name="Marleen Rensen" userId="d5c9bebe-0ae2-4856-8b47-f86d7ead24a7" providerId="ADAL" clId="{DF1DFCFE-62AE-42BD-B4A1-C366C5AE2746}" dt="2022-11-10T14:03:14.435" v="173" actId="5793"/>
        <pc:sldMkLst>
          <pc:docMk/>
          <pc:sldMk cId="1647854356" sldId="307"/>
        </pc:sldMkLst>
        <pc:spChg chg="mod">
          <ac:chgData name="Marleen Rensen" userId="d5c9bebe-0ae2-4856-8b47-f86d7ead24a7" providerId="ADAL" clId="{DF1DFCFE-62AE-42BD-B4A1-C366C5AE2746}" dt="2022-11-10T14:03:14.435" v="173" actId="5793"/>
          <ac:spMkLst>
            <pc:docMk/>
            <pc:sldMk cId="1647854356" sldId="307"/>
            <ac:spMk id="4" creationId="{615C4BB8-B377-AE45-470C-9AA6CD19AA4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6A1B43-E38E-6D48-AE65-76E62BD3CBD4}" type="datetimeFigureOut">
              <a:rPr lang="en-US" smtClean="0"/>
              <a:t>11/10/2022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EC6AA-4166-A741-B004-D2B7668F12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7366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D13E6-C794-7C49-82A8-D9ECA0604A05}" type="datetimeFigureOut">
              <a:rPr lang="en-US" smtClean="0"/>
              <a:t>11/10/2022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689515"/>
            <a:ext cx="533527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6"/>
            <a:ext cx="2889938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934F5-978D-F646-B14B-2FBB561768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0219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34F5-978D-F646-B14B-2FBB5617681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17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D6C94F9A-33F8-DA44-AAD0-E8DD64D0050B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50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2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altLang="en-US" sz="2100" b="1" dirty="0">
              <a:ea typeface="ＭＳ Ｐゴシック" charset="-128"/>
            </a:endParaRP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256AA933-7979-9E48-96DF-F478F869ED85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494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934F5-978D-F646-B14B-2FBB5617681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2724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nl-NL" altLang="en-US" dirty="0">
              <a:ea typeface="ＭＳ Ｐゴシック" charset="-128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defRPr/>
            </a:pPr>
            <a:fld id="{CBC48097-403E-FE4C-AD74-B2ADC977104B}" type="slidenum">
              <a:rPr lang="en-US" altLang="en-US" smtClean="0"/>
              <a:pPr>
                <a:spcBef>
                  <a:spcPct val="0"/>
                </a:spcBef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5606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F83CF55-9E6A-472F-BF0E-A7ADF49CAC0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36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slide Algemee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0402" y="6356350"/>
            <a:ext cx="1864683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2" y="1431012"/>
            <a:ext cx="5871824" cy="1541729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/>
            </a:lvl1pPr>
          </a:lstStyle>
          <a:p>
            <a:pPr marL="324000" marR="0" lvl="0" indent="-324000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tabLst/>
              <a:defRPr/>
            </a:pP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pic>
        <p:nvPicPr>
          <p:cNvPr id="16" name="Picture 15" descr="UvA_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" y="230400"/>
            <a:ext cx="2322000" cy="239122"/>
          </a:xfrm>
          <a:prstGeom prst="rect">
            <a:avLst/>
          </a:prstGeom>
        </p:spPr>
      </p:pic>
      <p:sp>
        <p:nvSpPr>
          <p:cNvPr id="24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500063" y="2977864"/>
            <a:ext cx="5872163" cy="929430"/>
          </a:xfrm>
        </p:spPr>
        <p:txBody>
          <a:bodyPr t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/>
              <a:t>Sub-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sp>
        <p:nvSpPr>
          <p:cNvPr id="28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500063" y="5309717"/>
            <a:ext cx="3862001" cy="4052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die de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geeft</a:t>
            </a:r>
            <a:endParaRPr lang="en-US" dirty="0"/>
          </a:p>
        </p:txBody>
      </p:sp>
      <p:sp>
        <p:nvSpPr>
          <p:cNvPr id="29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0063" y="5652617"/>
            <a:ext cx="3862001" cy="4052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die de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geeft</a:t>
            </a:r>
            <a:endParaRPr lang="en-US" dirty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30188"/>
            <a:ext cx="2322512" cy="239712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6216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en beel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500401" y="1818071"/>
            <a:ext cx="8156237" cy="4301742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1" y="805277"/>
            <a:ext cx="8156237" cy="1012794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r>
              <a:rPr lang="en-US" dirty="0" err="1"/>
              <a:t>Titel</a:t>
            </a:r>
            <a:r>
              <a:rPr lang="en-US" dirty="0"/>
              <a:t> van de slide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4320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298450" y="804863"/>
            <a:ext cx="8366125" cy="531495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203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Beelde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298450" y="804863"/>
            <a:ext cx="4068000" cy="531495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4588638" y="804863"/>
            <a:ext cx="4068000" cy="531495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860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eelde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588638" y="804863"/>
            <a:ext cx="4068000" cy="531495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298800" y="804863"/>
            <a:ext cx="4068000" cy="253440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298800" y="3585413"/>
            <a:ext cx="4068000" cy="253440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437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Beelde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298800" y="804863"/>
            <a:ext cx="4068000" cy="253440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298800" y="3585413"/>
            <a:ext cx="4068000" cy="253440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4588638" y="804863"/>
            <a:ext cx="4068000" cy="253440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588638" y="3585413"/>
            <a:ext cx="4068000" cy="2534400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393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Media Placeholder 3"/>
          <p:cNvSpPr>
            <a:spLocks noGrp="1"/>
          </p:cNvSpPr>
          <p:nvPr>
            <p:ph type="media" sz="quarter" idx="16"/>
          </p:nvPr>
        </p:nvSpPr>
        <p:spPr>
          <a:xfrm>
            <a:off x="298450" y="804863"/>
            <a:ext cx="8358188" cy="5314950"/>
          </a:xfrm>
        </p:spPr>
        <p:txBody>
          <a:bodyPr/>
          <a:lstStyle/>
          <a:p>
            <a:r>
              <a:rPr lang="en-US"/>
              <a:t>Click icon to add media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9563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d slide Algemee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0402" y="6356350"/>
            <a:ext cx="1864683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2" y="1431012"/>
            <a:ext cx="5871824" cy="1541729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/>
            </a:lvl1pPr>
          </a:lstStyle>
          <a:p>
            <a:pPr marL="324000" marR="0" lvl="0" indent="-324000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tabLst/>
              <a:defRPr/>
            </a:pPr>
            <a:r>
              <a:rPr lang="en-US" dirty="0" err="1"/>
              <a:t>Bedankt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aandacht</a:t>
            </a:r>
            <a:endParaRPr lang="en-US" dirty="0"/>
          </a:p>
        </p:txBody>
      </p:sp>
      <p:pic>
        <p:nvPicPr>
          <p:cNvPr id="16" name="Picture 15" descr="UvA_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" y="230400"/>
            <a:ext cx="2322000" cy="239122"/>
          </a:xfrm>
          <a:prstGeom prst="rect">
            <a:avLst/>
          </a:prstGeom>
        </p:spPr>
      </p:pic>
      <p:pic>
        <p:nvPicPr>
          <p:cNvPr id="8" name="Picture 7" descr="We_are_U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877272"/>
            <a:ext cx="2131200" cy="799983"/>
          </a:xfrm>
          <a:prstGeom prst="rect">
            <a:avLst/>
          </a:prstGeom>
        </p:spPr>
      </p:pic>
      <p:sp>
        <p:nvSpPr>
          <p:cNvPr id="9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500063" y="5309717"/>
            <a:ext cx="3862001" cy="4052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die de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geeft</a:t>
            </a:r>
            <a:endParaRPr lang="en-US" dirty="0"/>
          </a:p>
        </p:txBody>
      </p:sp>
      <p:sp>
        <p:nvSpPr>
          <p:cNvPr id="10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0063" y="5652617"/>
            <a:ext cx="3862001" cy="4052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die de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geeft</a:t>
            </a:r>
            <a:endParaRPr lang="en-US" dirty="0"/>
          </a:p>
        </p:txBody>
      </p:sp>
      <p:sp>
        <p:nvSpPr>
          <p:cNvPr id="11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30188"/>
            <a:ext cx="2322512" cy="239712"/>
          </a:xfrm>
        </p:spPr>
        <p:txBody>
          <a:bodyPr/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pic>
        <p:nvPicPr>
          <p:cNvPr id="14" name="Picture 13" descr="We_are_U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877272"/>
            <a:ext cx="2131200" cy="79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31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d slide Facultei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0402" y="6356350"/>
            <a:ext cx="1864683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2" y="1431012"/>
            <a:ext cx="5871824" cy="1541729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/>
            </a:lvl1pPr>
          </a:lstStyle>
          <a:p>
            <a:pPr marL="324000" marR="0" lvl="0" indent="-324000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tabLst/>
              <a:defRPr/>
            </a:pPr>
            <a:r>
              <a:rPr lang="en-US" dirty="0" err="1"/>
              <a:t>Bedankt</a:t>
            </a:r>
            <a:r>
              <a:rPr lang="en-US" dirty="0"/>
              <a:t> </a:t>
            </a:r>
            <a:r>
              <a:rPr lang="en-US" dirty="0" err="1"/>
              <a:t>voor</a:t>
            </a:r>
            <a:r>
              <a:rPr lang="en-US" dirty="0"/>
              <a:t> </a:t>
            </a:r>
            <a:r>
              <a:rPr lang="en-US" dirty="0" err="1"/>
              <a:t>jullie</a:t>
            </a:r>
            <a:r>
              <a:rPr lang="en-US" dirty="0"/>
              <a:t> </a:t>
            </a:r>
            <a:r>
              <a:rPr lang="en-US" dirty="0" err="1"/>
              <a:t>aandacht</a:t>
            </a:r>
            <a:endParaRPr lang="en-US" dirty="0"/>
          </a:p>
        </p:txBody>
      </p:sp>
      <p:pic>
        <p:nvPicPr>
          <p:cNvPr id="16" name="Picture 15" descr="UvA_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" y="230400"/>
            <a:ext cx="2322000" cy="239122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0" y="699748"/>
            <a:ext cx="25524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0402" y="818864"/>
            <a:ext cx="5872163" cy="292386"/>
          </a:xfrm>
        </p:spPr>
        <p:txBody>
          <a:bodyPr tIns="0">
            <a:noAutofit/>
          </a:bodyPr>
          <a:lstStyle>
            <a:lvl1pPr marL="0" indent="0">
              <a:buFontTx/>
              <a:buNone/>
              <a:defRPr sz="1100" b="1" baseline="0">
                <a:solidFill>
                  <a:schemeClr val="tx1"/>
                </a:solidFill>
                <a:latin typeface="Arial"/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van de </a:t>
            </a:r>
            <a:r>
              <a:rPr lang="en-US" dirty="0" err="1"/>
              <a:t>Faculteit</a:t>
            </a:r>
            <a:endParaRPr lang="en-US" dirty="0"/>
          </a:p>
        </p:txBody>
      </p:sp>
      <p:pic>
        <p:nvPicPr>
          <p:cNvPr id="9" name="Picture 8" descr="We_are_U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877272"/>
            <a:ext cx="2131200" cy="799983"/>
          </a:xfrm>
          <a:prstGeom prst="rect">
            <a:avLst/>
          </a:prstGeom>
        </p:spPr>
      </p:pic>
      <p:sp>
        <p:nvSpPr>
          <p:cNvPr id="11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500063" y="5309717"/>
            <a:ext cx="3862001" cy="4052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die de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geeft</a:t>
            </a:r>
            <a:endParaRPr lang="en-US" dirty="0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0063" y="5652617"/>
            <a:ext cx="3862001" cy="4052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die de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geeft</a:t>
            </a:r>
            <a:endParaRPr lang="en-US" dirty="0"/>
          </a:p>
        </p:txBody>
      </p:sp>
      <p:sp>
        <p:nvSpPr>
          <p:cNvPr id="14" name="Picture Placeholder 30"/>
          <p:cNvSpPr>
            <a:spLocks noGrp="1"/>
          </p:cNvSpPr>
          <p:nvPr>
            <p:ph type="pic" sz="quarter" idx="14"/>
          </p:nvPr>
        </p:nvSpPr>
        <p:spPr>
          <a:xfrm>
            <a:off x="6334126" y="230188"/>
            <a:ext cx="2322512" cy="239712"/>
          </a:xfr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18" name="Picture 17" descr="We_are_U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877272"/>
            <a:ext cx="2131200" cy="799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958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altLang="en-US"/>
              <a:t>14 February 2019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UvA Master's Day 2020 European Studies</a:t>
            </a:r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4CA7C-5A96-D64D-B3AF-BCA742B265D7}" type="slidenum">
              <a:rPr lang="en-US" altLang="en-US"/>
              <a:pPr>
                <a:defRPr/>
              </a:pPr>
              <a:t>‹#›</a:t>
            </a:fld>
            <a:endParaRPr lang="en-US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461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slide Facultei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0402" y="6356350"/>
            <a:ext cx="1864683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2" y="1431012"/>
            <a:ext cx="5871824" cy="1541729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/>
            </a:lvl1pPr>
          </a:lstStyle>
          <a:p>
            <a:pPr marL="324000" marR="0" lvl="0" indent="-324000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tabLst/>
              <a:defRPr/>
            </a:pP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pic>
        <p:nvPicPr>
          <p:cNvPr id="16" name="Picture 15" descr="UvA_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" y="230400"/>
            <a:ext cx="2322000" cy="239122"/>
          </a:xfrm>
          <a:prstGeom prst="rect">
            <a:avLst/>
          </a:prstGeom>
        </p:spPr>
      </p:pic>
      <p:sp>
        <p:nvSpPr>
          <p:cNvPr id="22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500063" y="5309717"/>
            <a:ext cx="3862001" cy="4052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die de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geeft</a:t>
            </a:r>
            <a:endParaRPr lang="en-US" dirty="0"/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500063" y="2977864"/>
            <a:ext cx="5872163" cy="929430"/>
          </a:xfrm>
        </p:spPr>
        <p:txBody>
          <a:bodyPr t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/>
              <a:t>Sub-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0" y="699748"/>
            <a:ext cx="25524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0402" y="818864"/>
            <a:ext cx="5872163" cy="292386"/>
          </a:xfrm>
        </p:spPr>
        <p:txBody>
          <a:bodyPr tIns="0">
            <a:noAutofit/>
          </a:bodyPr>
          <a:lstStyle>
            <a:lvl1pPr marL="0" indent="0">
              <a:buFontTx/>
              <a:buNone/>
              <a:defRPr sz="1100" b="1" baseline="0">
                <a:solidFill>
                  <a:schemeClr val="tx1"/>
                </a:solidFill>
                <a:latin typeface="Arial"/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van de </a:t>
            </a:r>
            <a:r>
              <a:rPr lang="en-US" dirty="0" err="1"/>
              <a:t>Faculteit</a:t>
            </a:r>
            <a:endParaRPr lang="en-US" dirty="0"/>
          </a:p>
        </p:txBody>
      </p:sp>
      <p:sp>
        <p:nvSpPr>
          <p:cNvPr id="12" name="Text Placeholder 21"/>
          <p:cNvSpPr>
            <a:spLocks noGrp="1"/>
          </p:cNvSpPr>
          <p:nvPr>
            <p:ph type="body" sz="quarter" idx="13" hasCustomPrompt="1"/>
          </p:nvPr>
        </p:nvSpPr>
        <p:spPr>
          <a:xfrm>
            <a:off x="500063" y="5652617"/>
            <a:ext cx="3862001" cy="405284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</a:t>
            </a:r>
            <a:r>
              <a:rPr lang="en-US" dirty="0" err="1"/>
              <a:t>persoon</a:t>
            </a:r>
            <a:r>
              <a:rPr lang="en-US" dirty="0"/>
              <a:t> die de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geeft</a:t>
            </a:r>
            <a:endParaRPr lang="en-US" dirty="0"/>
          </a:p>
        </p:txBody>
      </p:sp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30188"/>
            <a:ext cx="2322512" cy="239712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498561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ofdstuk slide Algemee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2" y="1431012"/>
            <a:ext cx="5871824" cy="1541729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/>
            </a:lvl1pPr>
          </a:lstStyle>
          <a:p>
            <a:pPr marL="324000" marR="0" lvl="0" indent="-324000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tabLst/>
              <a:defRPr/>
            </a:pP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pic>
        <p:nvPicPr>
          <p:cNvPr id="16" name="Picture 15" descr="UvA_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" y="230400"/>
            <a:ext cx="2322000" cy="239122"/>
          </a:xfrm>
          <a:prstGeom prst="rect">
            <a:avLst/>
          </a:prstGeom>
        </p:spPr>
      </p:pic>
      <p:sp>
        <p:nvSpPr>
          <p:cNvPr id="24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500063" y="2977864"/>
            <a:ext cx="5872163" cy="929430"/>
          </a:xfrm>
        </p:spPr>
        <p:txBody>
          <a:bodyPr t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/>
              <a:t>Sub-</a:t>
            </a:r>
            <a:r>
              <a:rPr lang="en-US" dirty="0" err="1"/>
              <a:t>titel</a:t>
            </a:r>
            <a:r>
              <a:rPr lang="en-US" dirty="0"/>
              <a:t> van het </a:t>
            </a:r>
            <a:r>
              <a:rPr lang="en-US" dirty="0" err="1"/>
              <a:t>hoofdstuk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30188"/>
            <a:ext cx="2322512" cy="239712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601091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ofdstuk slide Facultei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2" y="1431012"/>
            <a:ext cx="5871824" cy="1541729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baseline="0"/>
            </a:lvl1pPr>
          </a:lstStyle>
          <a:p>
            <a:pPr marL="324000" marR="0" lvl="0" indent="-324000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tabLst/>
              <a:defRPr/>
            </a:pP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endParaRPr lang="en-US" dirty="0"/>
          </a:p>
        </p:txBody>
      </p:sp>
      <p:pic>
        <p:nvPicPr>
          <p:cNvPr id="16" name="Picture 15" descr="UvA_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0" y="230400"/>
            <a:ext cx="2322000" cy="239122"/>
          </a:xfrm>
          <a:prstGeom prst="rect">
            <a:avLst/>
          </a:prstGeom>
        </p:spPr>
      </p:pic>
      <p:sp>
        <p:nvSpPr>
          <p:cNvPr id="24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500063" y="2977864"/>
            <a:ext cx="5872163" cy="929430"/>
          </a:xfrm>
        </p:spPr>
        <p:txBody>
          <a:bodyPr t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0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/>
              <a:t>Sub-</a:t>
            </a:r>
            <a:r>
              <a:rPr lang="en-US" dirty="0" err="1"/>
              <a:t>titel</a:t>
            </a:r>
            <a:r>
              <a:rPr lang="en-US" dirty="0"/>
              <a:t> van het </a:t>
            </a:r>
            <a:r>
              <a:rPr lang="en-US" dirty="0" err="1"/>
              <a:t>hoofdstuk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699748"/>
            <a:ext cx="2552400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500402" y="818864"/>
            <a:ext cx="5872163" cy="292386"/>
          </a:xfrm>
        </p:spPr>
        <p:txBody>
          <a:bodyPr tIns="0">
            <a:noAutofit/>
          </a:bodyPr>
          <a:lstStyle>
            <a:lvl1pPr marL="0" indent="0">
              <a:buFontTx/>
              <a:buNone/>
              <a:defRPr sz="1100" b="1" baseline="0">
                <a:solidFill>
                  <a:schemeClr val="tx1"/>
                </a:solidFill>
                <a:latin typeface="Arial"/>
              </a:defRPr>
            </a:lvl1pPr>
            <a:lvl2pPr marL="458100" indent="0">
              <a:buFontTx/>
              <a:buNone/>
              <a:defRPr/>
            </a:lvl2pPr>
            <a:lvl3pPr marL="915300" indent="0">
              <a:buFontTx/>
              <a:buNone/>
              <a:defRPr/>
            </a:lvl3pPr>
            <a:lvl4pPr marL="1372500" indent="0">
              <a:buFontTx/>
              <a:buNone/>
              <a:defRPr/>
            </a:lvl4pPr>
            <a:lvl5pPr marL="1829700" indent="0">
              <a:buFontTx/>
              <a:buNone/>
              <a:defRPr/>
            </a:lvl5pPr>
          </a:lstStyle>
          <a:p>
            <a:pPr lvl="0"/>
            <a:r>
              <a:rPr lang="en-US" dirty="0" err="1"/>
              <a:t>Naam</a:t>
            </a:r>
            <a:r>
              <a:rPr lang="en-US" dirty="0"/>
              <a:t> van de </a:t>
            </a:r>
            <a:r>
              <a:rPr lang="en-US" dirty="0" err="1"/>
              <a:t>Faculteit</a:t>
            </a:r>
            <a:endParaRPr lang="en-US" dirty="0"/>
          </a:p>
        </p:txBody>
      </p:sp>
      <p:sp>
        <p:nvSpPr>
          <p:cNvPr id="11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30188"/>
            <a:ext cx="2322512" cy="239712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3491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1" y="805277"/>
            <a:ext cx="8046700" cy="1012794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r>
              <a:rPr lang="en-US" dirty="0" err="1"/>
              <a:t>Titel</a:t>
            </a:r>
            <a:r>
              <a:rPr lang="en-US" dirty="0"/>
              <a:t> van de slide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00063" y="1818071"/>
            <a:ext cx="8047037" cy="4301446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800100" indent="-342000">
              <a:buFont typeface="Wingdings" charset="2"/>
              <a:buChar char="§"/>
              <a:defRPr/>
            </a:lvl2pPr>
            <a:lvl3pPr marL="1257300" indent="-342000">
              <a:buFont typeface="Wingdings" charset="2"/>
              <a:buChar char="§"/>
              <a:defRPr/>
            </a:lvl3pPr>
            <a:lvl4pPr marL="1714500" indent="-342000">
              <a:buFont typeface="Wingdings" charset="2"/>
              <a:buChar char="§"/>
              <a:defRPr/>
            </a:lvl4pPr>
            <a:lvl5pPr marL="2171700" indent="-342000">
              <a:buFont typeface="Wingdings" charset="2"/>
              <a:buChar char="§"/>
              <a:defRPr/>
            </a:lvl5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805482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0" y="805277"/>
            <a:ext cx="8156237" cy="1012794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r>
              <a:rPr lang="en-US" dirty="0" err="1"/>
              <a:t>Titel</a:t>
            </a:r>
            <a:r>
              <a:rPr lang="en-US" dirty="0"/>
              <a:t> van de slide</a:t>
            </a:r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6" hasCustomPrompt="1"/>
          </p:nvPr>
        </p:nvSpPr>
        <p:spPr>
          <a:xfrm>
            <a:off x="500063" y="1817688"/>
            <a:ext cx="8156575" cy="4302125"/>
          </a:xfrm>
        </p:spPr>
        <p:txBody>
          <a:bodyPr/>
          <a:lstStyle/>
          <a:p>
            <a:r>
              <a:rPr lang="en-US" dirty="0" err="1"/>
              <a:t>Tabel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530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ek en beeld rechtsonder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0" y="805277"/>
            <a:ext cx="8156237" cy="1012794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r>
              <a:rPr lang="en-US" dirty="0" err="1"/>
              <a:t>Titel</a:t>
            </a:r>
            <a:r>
              <a:rPr lang="en-US" dirty="0"/>
              <a:t> van de slide</a:t>
            </a:r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Chart Placeholder 2"/>
          <p:cNvSpPr>
            <a:spLocks noGrp="1"/>
          </p:cNvSpPr>
          <p:nvPr>
            <p:ph type="chart" sz="quarter" idx="18" hasCustomPrompt="1"/>
          </p:nvPr>
        </p:nvSpPr>
        <p:spPr>
          <a:xfrm>
            <a:off x="500063" y="1817688"/>
            <a:ext cx="8156575" cy="4302125"/>
          </a:xfrm>
        </p:spPr>
        <p:txBody>
          <a:bodyPr/>
          <a:lstStyle/>
          <a:p>
            <a:r>
              <a:rPr lang="en-US" dirty="0" err="1"/>
              <a:t>Grafiek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182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e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1" y="805277"/>
            <a:ext cx="8156237" cy="1012794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r>
              <a:rPr lang="en-US" dirty="0" err="1"/>
              <a:t>Titel</a:t>
            </a:r>
            <a:r>
              <a:rPr lang="en-US" dirty="0"/>
              <a:t> van de slide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8" hasCustomPrompt="1"/>
          </p:nvPr>
        </p:nvSpPr>
        <p:spPr>
          <a:xfrm>
            <a:off x="500063" y="1817688"/>
            <a:ext cx="8156575" cy="4302125"/>
          </a:xfrm>
        </p:spPr>
        <p:txBody>
          <a:bodyPr/>
          <a:lstStyle/>
          <a:p>
            <a:r>
              <a:rPr lang="en-US" dirty="0" err="1"/>
              <a:t>Grafiek</a:t>
            </a:r>
            <a:endParaRPr lang="en-US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19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kst en beel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905369" y="6356350"/>
            <a:ext cx="1647031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6380" y="6356350"/>
            <a:ext cx="4619739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98450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UvA_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800" y="295200"/>
            <a:ext cx="1630800" cy="167942"/>
          </a:xfrm>
          <a:prstGeom prst="rect">
            <a:avLst/>
          </a:prstGeom>
        </p:spPr>
      </p:pic>
      <p:sp>
        <p:nvSpPr>
          <p:cNvPr id="14" name="Picture Placeholder 30"/>
          <p:cNvSpPr>
            <a:spLocks noGrp="1"/>
          </p:cNvSpPr>
          <p:nvPr>
            <p:ph type="pic" sz="quarter" idx="14" hasCustomPrompt="1"/>
          </p:nvPr>
        </p:nvSpPr>
        <p:spPr>
          <a:xfrm>
            <a:off x="6334126" y="295200"/>
            <a:ext cx="2322512" cy="174700"/>
          </a:xfrm>
        </p:spPr>
        <p:txBody>
          <a:bodyPr>
            <a:noAutofit/>
          </a:bodyPr>
          <a:lstStyle>
            <a:lvl1pPr algn="r">
              <a:defRPr sz="1600"/>
            </a:lvl1pPr>
          </a:lstStyle>
          <a:p>
            <a:r>
              <a:rPr lang="en-US" dirty="0"/>
              <a:t>Logo</a:t>
            </a:r>
          </a:p>
        </p:txBody>
      </p:sp>
      <p:sp>
        <p:nvSpPr>
          <p:cNvPr id="10" name="Rectangle 9"/>
          <p:cNvSpPr/>
          <p:nvPr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4588638" y="1818071"/>
            <a:ext cx="4068000" cy="4301742"/>
          </a:xfrm>
        </p:spPr>
        <p:txBody>
          <a:bodyPr/>
          <a:lstStyle/>
          <a:p>
            <a:r>
              <a:rPr lang="en-US" dirty="0" err="1"/>
              <a:t>Beeld</a:t>
            </a:r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500401" y="805277"/>
            <a:ext cx="8156237" cy="1012794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r>
              <a:rPr lang="en-US" dirty="0" err="1"/>
              <a:t>Titel</a:t>
            </a:r>
            <a:r>
              <a:rPr lang="en-US" dirty="0"/>
              <a:t> van de slide</a:t>
            </a:r>
          </a:p>
        </p:txBody>
      </p:sp>
      <p:sp>
        <p:nvSpPr>
          <p:cNvPr id="15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500063" y="1818071"/>
            <a:ext cx="3866387" cy="430144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1500"/>
            </a:lvl1pPr>
            <a:lvl2pPr marL="800100" indent="-342000">
              <a:buFont typeface="Wingdings" charset="2"/>
              <a:buChar char="§"/>
              <a:defRPr/>
            </a:lvl2pPr>
            <a:lvl3pPr marL="1257300" indent="-342000">
              <a:buFont typeface="Wingdings" charset="2"/>
              <a:buChar char="§"/>
              <a:defRPr/>
            </a:lvl3pPr>
            <a:lvl4pPr marL="1714500" indent="-342000">
              <a:buFont typeface="Wingdings" charset="2"/>
              <a:buChar char="§"/>
              <a:defRPr/>
            </a:lvl4pPr>
            <a:lvl5pPr marL="2171700" indent="-342000">
              <a:buFont typeface="Wingdings" charset="2"/>
              <a:buChar char="§"/>
              <a:defRPr/>
            </a:lvl5pPr>
          </a:lstStyle>
          <a:p>
            <a:pPr lvl="0"/>
            <a:r>
              <a:rPr lang="en-US" dirty="0" err="1"/>
              <a:t>Tekst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8902700" y="-16934"/>
            <a:ext cx="241300" cy="6894000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454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0400" y="805277"/>
            <a:ext cx="7991667" cy="1012794"/>
          </a:xfrm>
          <a:prstGeom prst="rect">
            <a:avLst/>
          </a:prstGeom>
        </p:spPr>
        <p:txBody>
          <a:bodyPr vert="horz" wrap="square" lIns="0" tIns="45720" rIns="0" bIns="45720" rtlCol="0" anchor="t" anchorCtr="0">
            <a:noAutofit/>
          </a:bodyPr>
          <a:lstStyle/>
          <a:p>
            <a:r>
              <a:rPr lang="en-US" dirty="0"/>
              <a:t>Click to edit Master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0400" y="1896083"/>
            <a:ext cx="7991667" cy="414309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Nam liber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tempor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cum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soluta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nobis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eleifend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option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congue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nihil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perdiet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doming id quod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mazim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placerat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facer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possim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assum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.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Lorem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ipsum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dolor</a:t>
            </a:r>
          </a:p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sit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amet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.</a:t>
            </a:r>
          </a:p>
          <a:p>
            <a:pPr marL="324000" marR="0" lvl="0" indent="-32400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08080">
                  <a:lumMod val="75000"/>
                </a:srgbClr>
              </a:solidFill>
              <a:effectLst/>
              <a:uLnTx/>
              <a:uFillTx/>
              <a:latin typeface="Times"/>
              <a:ea typeface="ＭＳ Ｐゴシック" charset="0"/>
              <a:cs typeface="Times"/>
            </a:endParaRPr>
          </a:p>
          <a:p>
            <a:pPr marL="324000" marR="0" lvl="0" indent="-32400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Lorem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ipsum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dolor sit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amet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consectetuer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adipiscing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elit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sed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diam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nonummy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nibh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08080">
                  <a:lumMod val="75000"/>
                </a:srgbClr>
              </a:solidFill>
              <a:effectLst/>
              <a:uLnTx/>
              <a:uFillTx/>
              <a:latin typeface="Times"/>
              <a:ea typeface="ＭＳ Ｐゴシック" charset="0"/>
              <a:cs typeface="Times"/>
            </a:endParaRPr>
          </a:p>
          <a:p>
            <a:pPr marL="324000" marR="0" lvl="0" indent="-32400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Vel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illum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dolore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eu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feugiat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nulla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facilisis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at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vero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eros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et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acc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08080">
                  <a:lumMod val="75000"/>
                </a:srgbClr>
              </a:solidFill>
              <a:effectLst/>
              <a:uLnTx/>
              <a:uFillTx/>
              <a:latin typeface="Times"/>
              <a:ea typeface="ＭＳ Ｐゴシック" charset="0"/>
              <a:cs typeface="Times"/>
            </a:endParaRPr>
          </a:p>
          <a:p>
            <a:pPr marL="324000" marR="0" lvl="0" indent="-32400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charset="2"/>
              <a:buChar char="§"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Ut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wisi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enim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ad minim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veniam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,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quis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 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808080">
                    <a:lumMod val="75000"/>
                  </a:srgbClr>
                </a:solidFill>
                <a:effectLst/>
                <a:uLnTx/>
                <a:uFillTx/>
                <a:latin typeface="Times"/>
                <a:ea typeface="ＭＳ Ｐゴシック" charset="0"/>
                <a:cs typeface="Times"/>
              </a:rPr>
              <a:t>nostr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808080">
                  <a:lumMod val="75000"/>
                </a:srgbClr>
              </a:solidFill>
              <a:effectLst/>
              <a:uLnTx/>
              <a:uFillTx/>
              <a:latin typeface="Times"/>
              <a:ea typeface="ＭＳ Ｐゴシック" charset="0"/>
              <a:cs typeface="Times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61879" y="6356350"/>
            <a:ext cx="1721492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nl-NL"/>
              <a:t>14 February 2019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4731" y="6356350"/>
            <a:ext cx="4444786" cy="365125"/>
          </a:xfrm>
          <a:prstGeom prst="rect">
            <a:avLst/>
          </a:prstGeom>
        </p:spPr>
        <p:txBody>
          <a:bodyPr lIns="0" rIns="0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r>
              <a:rPr lang="en-US"/>
              <a:t>UvA Master's Day 2020 European Studies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6590" y="6356350"/>
            <a:ext cx="360362" cy="365125"/>
          </a:xfrm>
          <a:prstGeom prst="rect">
            <a:avLst/>
          </a:prstGeom>
        </p:spPr>
        <p:txBody>
          <a:bodyPr lIns="0" rIns="0"/>
          <a:lstStyle>
            <a:lvl1pPr>
              <a:defRPr sz="900">
                <a:solidFill>
                  <a:schemeClr val="bg1">
                    <a:lumMod val="50000"/>
                  </a:schemeClr>
                </a:solidFill>
                <a:latin typeface="Arial"/>
              </a:defRPr>
            </a:lvl1pPr>
          </a:lstStyle>
          <a:p>
            <a:fld id="{7F0B70C0-4915-484A-9660-1343E92657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970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000" b="1" kern="1200" baseline="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0" marR="0" indent="0" algn="l" defTabSz="914400" rtl="0" eaLnBrk="1" fontAlgn="base" latinLnBrk="0" hangingPunct="1">
        <a:lnSpc>
          <a:spcPct val="120000"/>
        </a:lnSpc>
        <a:spcBef>
          <a:spcPts val="1200"/>
        </a:spcBef>
        <a:spcAft>
          <a:spcPct val="0"/>
        </a:spcAft>
        <a:buClrTx/>
        <a:buSzTx/>
        <a:buFontTx/>
        <a:buNone/>
        <a:tabLst/>
        <a:defRPr sz="2000" kern="1200">
          <a:solidFill>
            <a:schemeClr val="bg2">
              <a:lumMod val="75000"/>
            </a:schemeClr>
          </a:solidFill>
          <a:latin typeface="Times"/>
          <a:ea typeface="+mn-ea"/>
          <a:cs typeface="+mn-cs"/>
        </a:defRPr>
      </a:lvl1pPr>
      <a:lvl2pPr marL="800100" indent="-342000" algn="l" defTabSz="457200" rtl="0" eaLnBrk="1" latinLnBrk="0" hangingPunct="1">
        <a:lnSpc>
          <a:spcPct val="120000"/>
        </a:lnSpc>
        <a:spcBef>
          <a:spcPts val="1200"/>
        </a:spcBef>
        <a:buFont typeface="Wingdings" charset="2"/>
        <a:buChar char="§"/>
        <a:defRPr sz="2000" kern="1200">
          <a:solidFill>
            <a:schemeClr val="bg2">
              <a:lumMod val="75000"/>
            </a:schemeClr>
          </a:solidFill>
          <a:latin typeface="Times"/>
          <a:ea typeface="+mn-ea"/>
          <a:cs typeface="+mn-cs"/>
        </a:defRPr>
      </a:lvl2pPr>
      <a:lvl3pPr marL="1257300" indent="-342000" algn="l" defTabSz="457200" rtl="0" eaLnBrk="1" latinLnBrk="0" hangingPunct="1">
        <a:lnSpc>
          <a:spcPct val="120000"/>
        </a:lnSpc>
        <a:spcBef>
          <a:spcPts val="1200"/>
        </a:spcBef>
        <a:buFont typeface="Wingdings" charset="2"/>
        <a:buChar char="§"/>
        <a:defRPr sz="2000" kern="1200">
          <a:solidFill>
            <a:schemeClr val="bg2">
              <a:lumMod val="75000"/>
            </a:schemeClr>
          </a:solidFill>
          <a:latin typeface="Times"/>
          <a:ea typeface="+mn-ea"/>
          <a:cs typeface="+mn-cs"/>
        </a:defRPr>
      </a:lvl3pPr>
      <a:lvl4pPr marL="1714500" indent="-342000" algn="l" defTabSz="457200" rtl="0" eaLnBrk="1" latinLnBrk="0" hangingPunct="1">
        <a:lnSpc>
          <a:spcPct val="120000"/>
        </a:lnSpc>
        <a:spcBef>
          <a:spcPts val="1200"/>
        </a:spcBef>
        <a:buFont typeface="Wingdings" charset="2"/>
        <a:buChar char="§"/>
        <a:defRPr sz="2000" kern="1200">
          <a:solidFill>
            <a:schemeClr val="bg2">
              <a:lumMod val="75000"/>
            </a:schemeClr>
          </a:solidFill>
          <a:latin typeface="Times"/>
          <a:ea typeface="+mn-ea"/>
          <a:cs typeface="+mn-cs"/>
        </a:defRPr>
      </a:lvl4pPr>
      <a:lvl5pPr marL="2171700" indent="-342000" algn="l" defTabSz="457200" rtl="0" eaLnBrk="1" latinLnBrk="0" hangingPunct="1">
        <a:lnSpc>
          <a:spcPct val="120000"/>
        </a:lnSpc>
        <a:spcBef>
          <a:spcPts val="1200"/>
        </a:spcBef>
        <a:buFont typeface="Wingdings" charset="2"/>
        <a:buChar char="§"/>
        <a:defRPr sz="2000" kern="1200">
          <a:solidFill>
            <a:schemeClr val="bg2">
              <a:lumMod val="75000"/>
            </a:schemeClr>
          </a:solidFill>
          <a:latin typeface="Times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hyperlink" Target="https://gsh.uva.nl/content/masters/identity-and-integration-european-studies/identity-and-integration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401" y="1431012"/>
            <a:ext cx="6993907" cy="1541729"/>
          </a:xfrm>
        </p:spPr>
        <p:txBody>
          <a:bodyPr/>
          <a:lstStyle/>
          <a:p>
            <a:r>
              <a:rPr lang="nl-NL" sz="3200" dirty="0"/>
              <a:t>UvA Open House </a:t>
            </a:r>
            <a:br>
              <a:rPr lang="nl-NL" sz="5400" dirty="0"/>
            </a:br>
            <a:r>
              <a:rPr lang="nl-NL" sz="3200" dirty="0"/>
              <a:t>Master European Studies </a:t>
            </a:r>
            <a:endParaRPr lang="en-US" sz="320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nl-NL" sz="2400" b="1" dirty="0"/>
              <a:t>Information </a:t>
            </a:r>
            <a:r>
              <a:rPr lang="nl-NL" sz="2400" b="1" dirty="0" err="1"/>
              <a:t>Session</a:t>
            </a:r>
            <a:endParaRPr lang="nl-NL" sz="2400" b="1" dirty="0"/>
          </a:p>
          <a:p>
            <a:r>
              <a:rPr lang="nl-NL" sz="3200" b="1" dirty="0"/>
              <a:t>Identity </a:t>
            </a:r>
            <a:r>
              <a:rPr lang="nl-NL" sz="3200" b="1" dirty="0" err="1"/>
              <a:t>and</a:t>
            </a:r>
            <a:r>
              <a:rPr lang="nl-NL" sz="3200" b="1" dirty="0"/>
              <a:t> Integration</a:t>
            </a:r>
          </a:p>
          <a:p>
            <a:endParaRPr lang="nl-NL" sz="3200" b="1" dirty="0"/>
          </a:p>
          <a:p>
            <a:endParaRPr lang="nl-NL" sz="1600" dirty="0"/>
          </a:p>
          <a:p>
            <a:r>
              <a:rPr lang="nl-NL" sz="1600" dirty="0" err="1"/>
              <a:t>Thursday</a:t>
            </a:r>
            <a:r>
              <a:rPr lang="nl-NL" sz="1600" dirty="0"/>
              <a:t> 10 November 2022</a:t>
            </a:r>
          </a:p>
          <a:p>
            <a:endParaRPr lang="nl-NL" sz="32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0402" y="5350960"/>
            <a:ext cx="3862001" cy="405284"/>
          </a:xfrm>
        </p:spPr>
        <p:txBody>
          <a:bodyPr/>
          <a:lstStyle/>
          <a:p>
            <a:r>
              <a:rPr lang="nl-NL" sz="1600" dirty="0"/>
              <a:t>Track </a:t>
            </a:r>
            <a:r>
              <a:rPr lang="nl-NL" sz="1600" dirty="0" err="1"/>
              <a:t>Coordinator</a:t>
            </a:r>
            <a:r>
              <a:rPr lang="nl-NL" sz="1600" dirty="0"/>
              <a:t> Marleen Rensen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6275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01C3FC57-4628-BEA5-700E-CDAAF1EFBF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UvA Master's Day November 2022 European Studies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59BA216-D259-B652-C775-81AF4C7FA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Thesis Topics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CBF5339-7D95-40AB-1800-7DD328DAEA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National Identity in </a:t>
            </a:r>
            <a:r>
              <a:rPr lang="nl-NL" dirty="0" err="1"/>
              <a:t>Contemporary</a:t>
            </a:r>
            <a:r>
              <a:rPr lang="nl-NL" dirty="0"/>
              <a:t> Cinema in Cyprus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Surinamese</a:t>
            </a:r>
            <a:r>
              <a:rPr lang="nl-NL" dirty="0"/>
              <a:t> Jazz </a:t>
            </a:r>
            <a:r>
              <a:rPr lang="nl-NL" dirty="0" err="1"/>
              <a:t>Musicians</a:t>
            </a:r>
            <a:r>
              <a:rPr lang="nl-NL" dirty="0"/>
              <a:t> in </a:t>
            </a:r>
            <a:r>
              <a:rPr lang="nl-NL" dirty="0" err="1"/>
              <a:t>Interwar</a:t>
            </a:r>
            <a:r>
              <a:rPr lang="nl-NL" dirty="0"/>
              <a:t> Amsterdam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The image of Paris in </a:t>
            </a:r>
            <a:r>
              <a:rPr lang="nl-NL" dirty="0" err="1"/>
              <a:t>Netflix</a:t>
            </a:r>
            <a:r>
              <a:rPr lang="nl-NL" dirty="0"/>
              <a:t> Series ‘Emily’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Colonialism</a:t>
            </a:r>
            <a:r>
              <a:rPr lang="nl-NL" dirty="0"/>
              <a:t> in Dutch Museums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The </a:t>
            </a:r>
            <a:r>
              <a:rPr lang="nl-NL" dirty="0" err="1"/>
              <a:t>Greek</a:t>
            </a:r>
            <a:r>
              <a:rPr lang="nl-NL" dirty="0"/>
              <a:t> </a:t>
            </a:r>
            <a:r>
              <a:rPr lang="nl-NL" dirty="0" err="1"/>
              <a:t>MeToo</a:t>
            </a:r>
            <a:r>
              <a:rPr lang="nl-NL" dirty="0"/>
              <a:t> </a:t>
            </a:r>
            <a:r>
              <a:rPr lang="nl-NL" dirty="0" err="1"/>
              <a:t>Movement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Bosnian</a:t>
            </a:r>
            <a:r>
              <a:rPr lang="nl-NL" dirty="0"/>
              <a:t> War </a:t>
            </a:r>
            <a:r>
              <a:rPr lang="nl-NL" dirty="0" err="1"/>
              <a:t>Remembrance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Comparison</a:t>
            </a:r>
            <a:r>
              <a:rPr lang="nl-NL" dirty="0"/>
              <a:t> of Dutch PVV </a:t>
            </a:r>
            <a:r>
              <a:rPr lang="nl-NL" dirty="0" err="1"/>
              <a:t>and</a:t>
            </a:r>
            <a:r>
              <a:rPr lang="nl-NL" dirty="0"/>
              <a:t> Spanish VOX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Feminist Analysis of </a:t>
            </a:r>
            <a:r>
              <a:rPr lang="nl-NL" dirty="0" err="1"/>
              <a:t>Erdogan’s</a:t>
            </a:r>
            <a:r>
              <a:rPr lang="nl-NL" dirty="0"/>
              <a:t> Speeches</a:t>
            </a:r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FD24E235-AAB2-C003-40CD-AC4BCB11CA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574547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339453-8E7B-448E-BB41-AC5084B7A0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UvA Master’s Week November 2022 European Studies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357C28-AAD2-4598-94DF-A175B50F4A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Career Perspectives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1A46D1-71E0-446A-8988-4D4D12B98BF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Policy officer governance (local, national, European level)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Journalist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Museum curator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Event programmer cultural institution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Officer at publishing house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 err="1"/>
              <a:t>Phd</a:t>
            </a:r>
            <a:r>
              <a:rPr lang="en-US" dirty="0"/>
              <a:t> candidate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Teacher secondary education</a:t>
            </a:r>
          </a:p>
          <a:p>
            <a:pPr marL="342900" indent="-3429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dirty="0"/>
              <a:t>Policy officer migration and refugee center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1A2BEB1-34B0-44BE-882D-6C084519CE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462378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Questions and Answers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00062" y="1980519"/>
            <a:ext cx="3862001" cy="405284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Visit us online: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A55211-EB7E-4CA6-B214-DD702764E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2" y="3228779"/>
            <a:ext cx="4468744" cy="1731918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00061" y="2273988"/>
            <a:ext cx="6176042" cy="405284"/>
          </a:xfrm>
        </p:spPr>
        <p:txBody>
          <a:bodyPr/>
          <a:lstStyle/>
          <a:p>
            <a:r>
              <a:rPr lang="en-GB" dirty="0">
                <a:hlinkClick r:id="rId4"/>
              </a:rPr>
              <a:t>https://gsh.uva.nl/content/masters/identity-and-integration-european-studies/identity-and-integration.html</a:t>
            </a:r>
            <a:endParaRPr lang="en-GB" dirty="0"/>
          </a:p>
          <a:p>
            <a:endParaRPr lang="en-GB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442372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dirty="0" err="1">
                <a:ea typeface="ＭＳ Ｐゴシック" charset="-128"/>
              </a:rPr>
              <a:t>Programme</a:t>
            </a:r>
            <a:endParaRPr lang="en-US" altLang="en-US" sz="1800" b="0" dirty="0">
              <a:ea typeface="ＭＳ Ｐゴシック" charset="-128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altLang="en-US" sz="2100" dirty="0"/>
              <a:t>19.00: </a:t>
            </a:r>
            <a:r>
              <a:rPr lang="en-GB" altLang="en-US" sz="2100" b="1" dirty="0"/>
              <a:t>Introduction</a:t>
            </a:r>
          </a:p>
          <a:p>
            <a:pPr lvl="1" eaLnBrk="1" hangingPunct="1">
              <a:lnSpc>
                <a:spcPct val="100000"/>
              </a:lnSpc>
              <a:spcBef>
                <a:spcPts val="600"/>
              </a:spcBef>
            </a:pPr>
            <a:r>
              <a:rPr lang="en-GB" altLang="en-US" sz="1800" dirty="0"/>
              <a:t>Marleen Rensen </a:t>
            </a:r>
          </a:p>
          <a:p>
            <a:pPr eaLnBrk="1" hangingPunct="1"/>
            <a:r>
              <a:rPr lang="en-GB" altLang="en-US" sz="2100" dirty="0"/>
              <a:t>19.20 : </a:t>
            </a:r>
            <a:r>
              <a:rPr lang="en-GB" altLang="en-US" sz="2100" b="1" dirty="0"/>
              <a:t>Students’ Perspectives</a:t>
            </a:r>
          </a:p>
          <a:p>
            <a:r>
              <a:rPr lang="en-GB" altLang="en-US" sz="2100" dirty="0"/>
              <a:t>19.40: </a:t>
            </a:r>
            <a:r>
              <a:rPr lang="en-GB" altLang="en-US" sz="2100" b="1" dirty="0"/>
              <a:t>Questions &amp; Answers</a:t>
            </a:r>
          </a:p>
          <a:p>
            <a:r>
              <a:rPr lang="en-GB" altLang="en-US" sz="2100" dirty="0"/>
              <a:t>20.00: </a:t>
            </a:r>
            <a:r>
              <a:rPr lang="en-GB" altLang="en-US" sz="2100" b="1" dirty="0"/>
              <a:t>Closure</a:t>
            </a:r>
            <a:endParaRPr lang="en-GB" altLang="en-US" sz="1800" dirty="0">
              <a:solidFill>
                <a:srgbClr val="000000"/>
              </a:solidFill>
              <a:ea typeface="ＭＳ Ｐゴシック" charset="-128"/>
            </a:endParaRPr>
          </a:p>
          <a:p>
            <a:pPr lvl="1" eaLnBrk="1" hangingPunct="1">
              <a:buFont typeface="Wingdings 2" charset="2"/>
              <a:buNone/>
            </a:pPr>
            <a:endParaRPr lang="en-GB" altLang="en-US" sz="1500" dirty="0">
              <a:ea typeface="ＭＳ Ｐゴシック" charset="-128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UvA Master’s Week November 2022 European Studies</a:t>
            </a:r>
          </a:p>
        </p:txBody>
      </p:sp>
    </p:spTree>
    <p:extLst>
      <p:ext uri="{BB962C8B-B14F-4D97-AF65-F5344CB8AC3E}">
        <p14:creationId xmlns:p14="http://schemas.microsoft.com/office/powerpoint/2010/main" val="1463268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en-US" dirty="0" err="1">
                <a:ea typeface="ＭＳ Ｐゴシック" charset="-128"/>
              </a:rPr>
              <a:t>Introducing</a:t>
            </a:r>
            <a:r>
              <a:rPr lang="nl-NL" altLang="en-US" dirty="0">
                <a:ea typeface="ＭＳ Ｐゴシック" charset="-128"/>
              </a:rPr>
              <a:t> Identity and Integration</a:t>
            </a:r>
            <a:endParaRPr lang="en-US" altLang="en-US" sz="1800" b="0" dirty="0">
              <a:ea typeface="ＭＳ Ｐゴシック" charset="-128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altLang="en-US" sz="2100" b="1" dirty="0"/>
              <a:t>One of three specialised tracks</a:t>
            </a:r>
            <a:r>
              <a:rPr lang="en-GB" altLang="en-US" sz="2100" dirty="0"/>
              <a:t> rooted in the ES department</a:t>
            </a:r>
          </a:p>
          <a:p>
            <a:pPr marL="11430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sz="1800" dirty="0"/>
              <a:t>East European Studies</a:t>
            </a:r>
          </a:p>
          <a:p>
            <a:pPr marL="11430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sz="1800" dirty="0"/>
              <a:t>European Policy</a:t>
            </a:r>
          </a:p>
          <a:p>
            <a:pPr marL="1143000" lvl="1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sz="1800" dirty="0">
                <a:solidFill>
                  <a:srgbClr val="FF0000"/>
                </a:solidFill>
              </a:rPr>
              <a:t>Identity &amp; Integration</a:t>
            </a:r>
            <a:endParaRPr lang="en-GB" altLang="en-US" sz="1800" dirty="0"/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altLang="en-US" sz="2100" b="1" dirty="0"/>
              <a:t>Focus on issues of identity and cultural diversity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altLang="en-US" sz="2100" b="1" dirty="0"/>
              <a:t>Situate contemporary issues in a cultural historical perspective   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GB" altLang="en-US" sz="2100" b="1" dirty="0"/>
              <a:t>Analyse intersections of culture and politics</a:t>
            </a:r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GB" altLang="en-US" sz="2100" b="1" dirty="0"/>
          </a:p>
          <a:p>
            <a:pPr marL="342900" indent="-342900">
              <a:lnSpc>
                <a:spcPct val="130000"/>
              </a:lnSpc>
              <a:buFont typeface="Arial" panose="020B0604020202020204" pitchFamily="34" charset="0"/>
              <a:buChar char="•"/>
            </a:pPr>
            <a:endParaRPr lang="en-GB" altLang="en-US" sz="2100" b="1" dirty="0"/>
          </a:p>
          <a:p>
            <a:pPr>
              <a:lnSpc>
                <a:spcPct val="130000"/>
              </a:lnSpc>
            </a:pPr>
            <a:endParaRPr lang="en-GB" altLang="en-US" sz="1800" dirty="0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UvA Master’s November 2022 European Studies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6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5D46131-9BD5-4FBB-BD78-004966309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400" y="805277"/>
            <a:ext cx="7991667" cy="101279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8E7CBD-5332-4398-9224-BAB9ACE48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99" y="2008122"/>
            <a:ext cx="7991667" cy="3636208"/>
          </a:xfrm>
          <a:prstGeom prst="rect">
            <a:avLst/>
          </a:prstGeom>
          <a:noFill/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F1541A-36DF-4A5C-9C71-BF453A482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74731" y="6356350"/>
            <a:ext cx="444478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UvA Master’s November 2022 European Studies</a:t>
            </a:r>
          </a:p>
        </p:txBody>
      </p:sp>
    </p:spTree>
    <p:extLst>
      <p:ext uri="{BB962C8B-B14F-4D97-AF65-F5344CB8AC3E}">
        <p14:creationId xmlns:p14="http://schemas.microsoft.com/office/powerpoint/2010/main" val="736205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40C0201-DAA9-4767-ABF4-C9F5F6D02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400" y="805277"/>
            <a:ext cx="7991667" cy="1012794"/>
          </a:xfrm>
        </p:spPr>
        <p:txBody>
          <a:bodyPr/>
          <a:lstStyle/>
          <a:p>
            <a:r>
              <a:rPr lang="en-US" dirty="0"/>
              <a:t>Ai Weiwei - Refugee Art Installation 2016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8B4ABF2A-ACC9-48FB-9E4E-17F1A34BA3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1021" r="-1" b="11020"/>
          <a:stretch/>
        </p:blipFill>
        <p:spPr>
          <a:xfrm>
            <a:off x="500400" y="1896083"/>
            <a:ext cx="7991667" cy="4143090"/>
          </a:xfrm>
          <a:prstGeom prst="rect">
            <a:avLst/>
          </a:prstGeom>
          <a:noFill/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D8416F-FA2C-4213-A3B3-FF882186A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74731" y="6356350"/>
            <a:ext cx="4444786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UvA Master's Day February 2022 European Studies</a:t>
            </a:r>
          </a:p>
        </p:txBody>
      </p:sp>
    </p:spTree>
    <p:extLst>
      <p:ext uri="{BB962C8B-B14F-4D97-AF65-F5344CB8AC3E}">
        <p14:creationId xmlns:p14="http://schemas.microsoft.com/office/powerpoint/2010/main" val="2450630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Identity </a:t>
            </a:r>
            <a:r>
              <a:rPr lang="nl-NL" dirty="0" err="1"/>
              <a:t>and</a:t>
            </a:r>
            <a:r>
              <a:rPr lang="nl-NL" dirty="0"/>
              <a:t> Integration offers: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5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400" b="1" dirty="0"/>
              <a:t>A cultural historical perspective </a:t>
            </a:r>
            <a:r>
              <a:rPr lang="en-US" sz="3400" dirty="0"/>
              <a:t>on contemporary issues in Europe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400" b="1" dirty="0"/>
              <a:t>Specialized knowledge of:</a:t>
            </a:r>
          </a:p>
          <a:p>
            <a:pPr marL="11430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dirty="0"/>
              <a:t>cultures of nationalism and national identities</a:t>
            </a:r>
          </a:p>
          <a:p>
            <a:pPr marL="11430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dirty="0"/>
              <a:t>ideas of Europe and European identity, </a:t>
            </a:r>
          </a:p>
          <a:p>
            <a:pPr marL="11430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dirty="0"/>
              <a:t>the political aspects of European cultures,</a:t>
            </a:r>
          </a:p>
          <a:p>
            <a:pPr marL="11430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900" dirty="0"/>
              <a:t>the employment of culture in community-building policies and practices in the EU.</a:t>
            </a:r>
            <a:endParaRPr lang="en-US" sz="3400" dirty="0"/>
          </a:p>
          <a:p>
            <a:pPr marL="457200" lvl="0" indent="-457200">
              <a:buFont typeface="+mj-lt"/>
              <a:buAutoNum type="arabicPeriod"/>
            </a:pPr>
            <a:r>
              <a:rPr lang="en-US" sz="3400" b="1" dirty="0"/>
              <a:t>A comparative and transnational approach </a:t>
            </a:r>
            <a:r>
              <a:rPr lang="en-US" sz="3400" dirty="0"/>
              <a:t>to analyze related issues.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sz="3000" dirty="0"/>
              <a:t>Opportunities to meet and engage with </a:t>
            </a:r>
            <a:r>
              <a:rPr lang="en-US" sz="3000" b="1" dirty="0"/>
              <a:t>experts from outside the academic world</a:t>
            </a:r>
            <a:r>
              <a:rPr lang="en-US" sz="3000" dirty="0"/>
              <a:t> who give insight into culture and history and their relevancy </a:t>
            </a:r>
            <a:r>
              <a:rPr lang="en-US" sz="3000" b="1" dirty="0"/>
              <a:t>in policies and practices</a:t>
            </a:r>
            <a:r>
              <a:rPr lang="en-US" sz="3000" dirty="0"/>
              <a:t>.</a:t>
            </a:r>
            <a:endParaRPr lang="en-IE" sz="3000" dirty="0"/>
          </a:p>
          <a:p>
            <a:pPr marL="457200" lvl="0" indent="-457200">
              <a:buFont typeface="+mj-lt"/>
              <a:buAutoNum type="arabicPeriod"/>
            </a:pPr>
            <a:r>
              <a:rPr lang="en-US" sz="3000" dirty="0"/>
              <a:t>A </a:t>
            </a:r>
            <a:r>
              <a:rPr lang="en-US" sz="3000" b="1" dirty="0"/>
              <a:t>seminar </a:t>
            </a:r>
            <a:r>
              <a:rPr lang="en-US" sz="3000" dirty="0"/>
              <a:t>and (sponsored) </a:t>
            </a:r>
            <a:r>
              <a:rPr lang="en-US" sz="3000" b="1" dirty="0"/>
              <a:t>study trip </a:t>
            </a:r>
            <a:r>
              <a:rPr lang="en-US" sz="3000" dirty="0"/>
              <a:t>to one of Europe’s Cultural Capitals.</a:t>
            </a:r>
            <a:endParaRPr lang="en-IE" sz="3000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UvA Master's Day November 2022 European Studies</a:t>
            </a:r>
          </a:p>
        </p:txBody>
      </p:sp>
    </p:spTree>
    <p:extLst>
      <p:ext uri="{BB962C8B-B14F-4D97-AF65-F5344CB8AC3E}">
        <p14:creationId xmlns:p14="http://schemas.microsoft.com/office/powerpoint/2010/main" val="1079929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a typeface="ＭＳ Ｐゴシック" charset="-128"/>
              </a:rPr>
              <a:t>Programme</a:t>
            </a:r>
            <a:r>
              <a:rPr lang="en-US" altLang="en-US" dirty="0">
                <a:ea typeface="ＭＳ Ｐゴシック" charset="-128"/>
              </a:rPr>
              <a:t> MA European Studies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/>
      </p:sp>
      <p:graphicFrame>
        <p:nvGraphicFramePr>
          <p:cNvPr id="11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9870479"/>
              </p:ext>
            </p:extLst>
          </p:nvPr>
        </p:nvGraphicFramePr>
        <p:xfrm>
          <a:off x="284520" y="1484364"/>
          <a:ext cx="8675688" cy="2780265"/>
        </p:xfrm>
        <a:graphic>
          <a:graphicData uri="http://schemas.openxmlformats.org/drawingml/2006/table">
            <a:tbl>
              <a:tblPr/>
              <a:tblGrid>
                <a:gridCol w="788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6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779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89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79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63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889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001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SEMESTER ONE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SEMESTER TWO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172351"/>
                  </a:ext>
                </a:extLst>
              </a:tr>
              <a:tr h="5001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1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(8 weeks)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(8 weeks)</a:t>
                      </a: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(4 w.)</a:t>
                      </a: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(8 weeks)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(8 weeks)</a:t>
                      </a: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Block 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(4 w.)</a:t>
                      </a:r>
                    </a:p>
                  </a:txBody>
                  <a:tcPr marL="91432" marR="91432" marT="45680" marB="45680"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3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1</a:t>
                      </a:r>
                    </a:p>
                  </a:txBody>
                  <a:tcPr marL="91432" marR="91432" marT="45680" marB="45680" horzOverflow="overflow">
                    <a:lnL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Imagining the Nation : Cultures of Nationalism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Imagining Europe: Ideologies and Power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Skills Workshop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European Capitals of Culture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MA Thesis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(18 EC)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41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2</a:t>
                      </a:r>
                    </a:p>
                  </a:txBody>
                  <a:tcPr marL="91432" marR="91432" marT="45680" marB="45680" horzOverflow="overflow">
                    <a:lnL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>
                        <a:lnSpc>
                          <a:spcPct val="150000"/>
                        </a:lnSpc>
                        <a:buSzPct val="60000"/>
                        <a:buFont typeface="Wingdings 2" charset="2"/>
                        <a:defRPr sz="2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>
                        <a:lnSpc>
                          <a:spcPct val="150000"/>
                        </a:lnSpc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80000"/>
                        <a:buFont typeface="Wingdings 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Course 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(6 EC)</a:t>
                      </a:r>
                    </a:p>
                  </a:txBody>
                  <a:tcPr marL="91432" marR="91432" marT="45680" marB="45680" horzOverflow="overflow">
                    <a:lnL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E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F2F98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UvA Master’s Week November 2022 European Studies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755650" y="4302403"/>
            <a:ext cx="7416800" cy="1889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spcBef>
                <a:spcPct val="20000"/>
              </a:spcBef>
              <a:buSzPct val="60000"/>
              <a:buFont typeface="Wingdings 2" charset="2"/>
              <a:buChar char="¢"/>
              <a:defRPr sz="2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800100" indent="-342900">
              <a:lnSpc>
                <a:spcPct val="150000"/>
              </a:lnSpc>
              <a:buSzPct val="60000"/>
              <a:buFont typeface="Wingdings 2" charset="2"/>
              <a:buChar char="£"/>
              <a:defRPr sz="2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257300" indent="-342900">
              <a:lnSpc>
                <a:spcPct val="150000"/>
              </a:lnSpc>
              <a:buSzPct val="80000"/>
              <a:buFont typeface="Wingdings 2" charset="2"/>
              <a:buChar char="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714500" indent="-342900">
              <a:lnSpc>
                <a:spcPct val="150000"/>
              </a:lnSpc>
              <a:buSzPct val="80000"/>
              <a:buFont typeface="Wingdings 2" charset="2"/>
              <a:buChar char="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171700" indent="-342900">
              <a:lnSpc>
                <a:spcPct val="150000"/>
              </a:lnSpc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628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30861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5433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40005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80000"/>
              <a:buFont typeface="Wingdings 2" charset="2"/>
              <a:buChar char="Ò"/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80000"/>
              </a:lnSpc>
              <a:defRPr/>
            </a:pPr>
            <a:endParaRPr lang="en-US" altLang="en-US" sz="1400" dirty="0"/>
          </a:p>
          <a:p>
            <a:pPr>
              <a:lnSpc>
                <a:spcPct val="80000"/>
              </a:lnSpc>
              <a:defRPr/>
            </a:pPr>
            <a:r>
              <a:rPr lang="en-US" altLang="en-US" sz="1400" dirty="0"/>
              <a:t>Two Core Courses + Skills Workshop (18 EC)</a:t>
            </a:r>
          </a:p>
          <a:p>
            <a:pPr marL="457200" lvl="1" indent="0">
              <a:lnSpc>
                <a:spcPct val="100000"/>
              </a:lnSpc>
              <a:spcBef>
                <a:spcPts val="300"/>
              </a:spcBef>
              <a:buNone/>
              <a:defRPr/>
            </a:pPr>
            <a:endParaRPr lang="en-US" altLang="en-US" sz="1400" i="1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400" dirty="0"/>
              <a:t>Two Restricted–Choice Electives (12 EC)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altLang="en-US" sz="1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400" dirty="0"/>
              <a:t>Two Free-Choice Electives (12 EC)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altLang="en-US" sz="1400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sz="1400" dirty="0"/>
              <a:t>MA Thesis (18 EC)</a:t>
            </a:r>
          </a:p>
        </p:txBody>
      </p:sp>
    </p:spTree>
    <p:extLst>
      <p:ext uri="{BB962C8B-B14F-4D97-AF65-F5344CB8AC3E}">
        <p14:creationId xmlns:p14="http://schemas.microsoft.com/office/powerpoint/2010/main" val="1378887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E7468C8F-2F35-C030-049A-E160ADB89C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UvA Master's Day November 2022 European Studies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3BDB342-0984-3B96-35D7-C94C50BF0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Programme-bound</a:t>
            </a:r>
            <a:r>
              <a:rPr lang="nl-NL" dirty="0"/>
              <a:t> </a:t>
            </a:r>
            <a:r>
              <a:rPr lang="nl-NL" dirty="0" err="1"/>
              <a:t>electives</a:t>
            </a: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15C4BB8-B377-AE45-470C-9AA6CD19AA4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err="1"/>
              <a:t>Examples</a:t>
            </a:r>
            <a:r>
              <a:rPr lang="nl-NL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Europe and </a:t>
            </a:r>
            <a:r>
              <a:rPr lang="nl-NL" dirty="0" err="1"/>
              <a:t>its</a:t>
            </a:r>
            <a:r>
              <a:rPr lang="nl-NL" dirty="0"/>
              <a:t> discontents: A </a:t>
            </a:r>
            <a:r>
              <a:rPr lang="nl-NL" dirty="0" err="1"/>
              <a:t>political</a:t>
            </a:r>
            <a:r>
              <a:rPr lang="nl-NL" dirty="0"/>
              <a:t> </a:t>
            </a:r>
            <a:r>
              <a:rPr lang="nl-NL" dirty="0" err="1"/>
              <a:t>history</a:t>
            </a:r>
            <a:r>
              <a:rPr lang="nl-NL" dirty="0"/>
              <a:t> of Anti-</a:t>
            </a:r>
            <a:r>
              <a:rPr lang="nl-NL" dirty="0" err="1"/>
              <a:t>liberalism</a:t>
            </a:r>
            <a:endParaRPr lang="nl-NL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Encountering</a:t>
            </a:r>
            <a:r>
              <a:rPr lang="nl-NL" dirty="0"/>
              <a:t> </a:t>
            </a:r>
            <a:r>
              <a:rPr lang="nl-NL" dirty="0" err="1"/>
              <a:t>Diversity</a:t>
            </a:r>
            <a:r>
              <a:rPr lang="nl-NL" dirty="0"/>
              <a:t> : Travel </a:t>
            </a:r>
            <a:r>
              <a:rPr lang="nl-NL" dirty="0" err="1"/>
              <a:t>writing</a:t>
            </a:r>
            <a:r>
              <a:rPr lang="nl-NL" dirty="0"/>
              <a:t> in East/West Europe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 err="1"/>
              <a:t>Facing</a:t>
            </a:r>
            <a:r>
              <a:rPr lang="nl-NL" dirty="0"/>
              <a:t> Srebrenica: </a:t>
            </a:r>
            <a:r>
              <a:rPr lang="nl-NL" dirty="0" err="1"/>
              <a:t>Representing</a:t>
            </a:r>
            <a:r>
              <a:rPr lang="nl-NL" dirty="0"/>
              <a:t> Genocide in </a:t>
            </a:r>
            <a:r>
              <a:rPr lang="nl-NL" dirty="0" err="1"/>
              <a:t>Contemporary</a:t>
            </a:r>
            <a:r>
              <a:rPr lang="nl-NL" dirty="0"/>
              <a:t> Europe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European </a:t>
            </a:r>
            <a:r>
              <a:rPr lang="nl-NL" dirty="0" err="1"/>
              <a:t>Cultural</a:t>
            </a:r>
            <a:r>
              <a:rPr lang="nl-NL" dirty="0"/>
              <a:t> Policy</a:t>
            </a:r>
          </a:p>
          <a:p>
            <a:endParaRPr lang="nl-NL" dirty="0"/>
          </a:p>
        </p:txBody>
      </p:sp>
      <p:sp>
        <p:nvSpPr>
          <p:cNvPr id="5" name="Tijdelijke aanduiding voor afbeelding 4">
            <a:extLst>
              <a:ext uri="{FF2B5EF4-FFF2-40B4-BE49-F238E27FC236}">
                <a16:creationId xmlns:a16="http://schemas.microsoft.com/office/drawing/2014/main" id="{34909607-FE92-0BB9-8251-39BFE36E665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47854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D064205-8A0F-480D-BB9E-F053DA7272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UvA Master's Day November 2022 European Studies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942992-E511-4CA9-A308-882912A9C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Students’ Perspectives</a:t>
            </a:r>
            <a:endParaRPr lang="nl-NL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CA4BB5-9656-4B01-A4D7-C197BA12EC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William </a:t>
            </a:r>
            <a:r>
              <a:rPr lang="en-US" dirty="0" err="1"/>
              <a:t>Goedbloed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Amira Salama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8CCE1D0-E096-4F74-8079-C3B0D9BA70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637055321"/>
      </p:ext>
    </p:extLst>
  </p:cSld>
  <p:clrMapOvr>
    <a:masterClrMapping/>
  </p:clrMapOvr>
</p:sld>
</file>

<file path=ppt/theme/theme1.xml><?xml version="1.0" encoding="utf-8"?>
<a:theme xmlns:a="http://schemas.openxmlformats.org/drawingml/2006/main" name="UvA_Basis_presentatie_NL">
  <a:themeElements>
    <a:clrScheme name="UvA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C1F2F"/>
      </a:accent1>
      <a:accent2>
        <a:srgbClr val="7D1B31"/>
      </a:accent2>
      <a:accent3>
        <a:srgbClr val="461324"/>
      </a:accent3>
      <a:accent4>
        <a:srgbClr val="BBBBBB"/>
      </a:accent4>
      <a:accent5>
        <a:srgbClr val="888888"/>
      </a:accent5>
      <a:accent6>
        <a:srgbClr val="4D4D4D"/>
      </a:accent6>
      <a:hlink>
        <a:srgbClr val="0094D2"/>
      </a:hlink>
      <a:folHlink>
        <a:srgbClr val="00000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D7C8B4FEBC20409B1FB0BCA65EDBC1" ma:contentTypeVersion="16" ma:contentTypeDescription="Een nieuw document maken." ma:contentTypeScope="" ma:versionID="eaaf1154512b68f9a4e8903910474b18">
  <xsd:schema xmlns:xsd="http://www.w3.org/2001/XMLSchema" xmlns:xs="http://www.w3.org/2001/XMLSchema" xmlns:p="http://schemas.microsoft.com/office/2006/metadata/properties" xmlns:ns2="0ba0a66d-d0f9-47cd-8e3e-68bb350750de" xmlns:ns3="b9e4800e-550a-4664-b739-51f4091b61c8" targetNamespace="http://schemas.microsoft.com/office/2006/metadata/properties" ma:root="true" ma:fieldsID="61bbd7217a488b9966e860de06df999a" ns2:_="" ns3:_="">
    <xsd:import namespace="0ba0a66d-d0f9-47cd-8e3e-68bb350750de"/>
    <xsd:import namespace="b9e4800e-550a-4664-b739-51f4091b61c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a0a66d-d0f9-47cd-8e3e-68bb350750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99b6ca76-abda-4f5c-bf70-6374a71c10d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e4800e-550a-4664-b739-51f4091b61c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109a07e8-6055-4969-b643-2ba440b25212}" ma:internalName="TaxCatchAll" ma:showField="CatchAllData" ma:web="b9e4800e-550a-4664-b739-51f4091b61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9e4800e-550a-4664-b739-51f4091b61c8" xsi:nil="true"/>
    <lcf76f155ced4ddcb4097134ff3c332f xmlns="0ba0a66d-d0f9-47cd-8e3e-68bb350750d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9DA1D48-AB63-40AE-8296-51C65305B371}"/>
</file>

<file path=customXml/itemProps2.xml><?xml version="1.0" encoding="utf-8"?>
<ds:datastoreItem xmlns:ds="http://schemas.openxmlformats.org/officeDocument/2006/customXml" ds:itemID="{7F3FC060-FA8F-4556-B264-B3699556556D}"/>
</file>

<file path=customXml/itemProps3.xml><?xml version="1.0" encoding="utf-8"?>
<ds:datastoreItem xmlns:ds="http://schemas.openxmlformats.org/officeDocument/2006/customXml" ds:itemID="{53EDBD6C-CB52-4692-9C0A-C64654D6499A}"/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557</Words>
  <Application>Microsoft Office PowerPoint</Application>
  <PresentationFormat>On-screen Show (4:3)</PresentationFormat>
  <Paragraphs>130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Times</vt:lpstr>
      <vt:lpstr>Times New Roman</vt:lpstr>
      <vt:lpstr>Wingdings</vt:lpstr>
      <vt:lpstr>Wingdings 2</vt:lpstr>
      <vt:lpstr>UvA_Basis_presentatie_NL</vt:lpstr>
      <vt:lpstr>UvA Open House  Master European Studies </vt:lpstr>
      <vt:lpstr>Programme</vt:lpstr>
      <vt:lpstr>Introducing Identity and Integration</vt:lpstr>
      <vt:lpstr>PowerPoint Presentation</vt:lpstr>
      <vt:lpstr>Ai Weiwei - Refugee Art Installation 2016</vt:lpstr>
      <vt:lpstr>Identity and Integration offers:</vt:lpstr>
      <vt:lpstr>Programme MA European Studies</vt:lpstr>
      <vt:lpstr>Programme-bound electives</vt:lpstr>
      <vt:lpstr>Students’ Perspectives</vt:lpstr>
      <vt:lpstr>Thesis Topics</vt:lpstr>
      <vt:lpstr>Career Perspectives</vt:lpstr>
      <vt:lpstr>Questions and Answers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UvA Open House  Master European Studies</dc:title>
  <dc:creator>Marleen Rensen</dc:creator>
  <cp:lastModifiedBy>Marleen Rensen</cp:lastModifiedBy>
  <cp:revision>30</cp:revision>
  <cp:lastPrinted>2022-02-15T11:18:46Z</cp:lastPrinted>
  <dcterms:created xsi:type="dcterms:W3CDTF">2020-11-25T13:00:12Z</dcterms:created>
  <dcterms:modified xsi:type="dcterms:W3CDTF">2022-11-10T14:03:26Z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0x0101005ED7C8B4FEBC20409B1FB0BCA65EDBC1</vt:lpwstr>
  </property>
</Properties>
</file>