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5"/>
  </p:notesMasterIdLst>
  <p:handoutMasterIdLst>
    <p:handoutMasterId r:id="rId16"/>
  </p:handoutMasterIdLst>
  <p:sldIdLst>
    <p:sldId id="266" r:id="rId5"/>
    <p:sldId id="267" r:id="rId6"/>
    <p:sldId id="271" r:id="rId7"/>
    <p:sldId id="265" r:id="rId8"/>
    <p:sldId id="261" r:id="rId9"/>
    <p:sldId id="272" r:id="rId10"/>
    <p:sldId id="263" r:id="rId11"/>
    <p:sldId id="285" r:id="rId12"/>
    <p:sldId id="270" r:id="rId13"/>
    <p:sldId id="273" r:id="rId14"/>
  </p:sldIdLst>
  <p:sldSz cx="12192000" cy="6858000"/>
  <p:notesSz cx="6858000" cy="9144000"/>
  <p:custDataLst>
    <p:tags r:id="rId1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Stijl, licht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93D81CF-94F2-401A-BA57-92F5A7B2D0C5}" styleName="Stijl, gemiddeld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DBED569-4797-4DF1-A0F4-6AAB3CD982D8}" styleName="Stijl, licht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9516" autoAdjust="0"/>
  </p:normalViewPr>
  <p:slideViewPr>
    <p:cSldViewPr showGuides="1">
      <p:cViewPr varScale="1">
        <p:scale>
          <a:sx n="113" d="100"/>
          <a:sy n="113" d="100"/>
        </p:scale>
        <p:origin x="792" y="120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te van de Nes" userId="fee7712d-96e1-4a1f-9590-69d3127bf8ad" providerId="ADAL" clId="{04500D84-7445-4645-8B23-91D9D2C0E146}"/>
    <pc:docChg chg="modSld">
      <pc:chgData name="Bente van de Nes" userId="fee7712d-96e1-4a1f-9590-69d3127bf8ad" providerId="ADAL" clId="{04500D84-7445-4645-8B23-91D9D2C0E146}" dt="2021-11-11T11:22:21.194" v="4" actId="20577"/>
      <pc:docMkLst>
        <pc:docMk/>
      </pc:docMkLst>
      <pc:sldChg chg="modSp mod">
        <pc:chgData name="Bente van de Nes" userId="fee7712d-96e1-4a1f-9590-69d3127bf8ad" providerId="ADAL" clId="{04500D84-7445-4645-8B23-91D9D2C0E146}" dt="2021-11-11T11:22:21.194" v="4" actId="20577"/>
        <pc:sldMkLst>
          <pc:docMk/>
          <pc:sldMk cId="1009573353" sldId="263"/>
        </pc:sldMkLst>
        <pc:spChg chg="mod">
          <ac:chgData name="Bente van de Nes" userId="fee7712d-96e1-4a1f-9590-69d3127bf8ad" providerId="ADAL" clId="{04500D84-7445-4645-8B23-91D9D2C0E146}" dt="2021-11-11T11:22:21.194" v="4" actId="20577"/>
          <ac:spMkLst>
            <pc:docMk/>
            <pc:sldMk cId="1009573353" sldId="263"/>
            <ac:spMk id="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11/11/2022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11/11/2022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109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109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109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/>
              <a:t>Spreker + Datum</a:t>
            </a:r>
            <a:br>
              <a:rPr lang="nl-NL" dirty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15" name="Faculty">
            <a:extLst>
              <a:ext uri="{FF2B5EF4-FFF2-40B4-BE49-F238E27FC236}">
                <a16:creationId xmlns:a16="http://schemas.microsoft.com/office/drawing/2014/main" id="{A0ABF4B5-8B4E-45D0-BFD3-0D0E2250F7E2}"/>
              </a:ext>
            </a:extLst>
          </p:cNvPr>
          <p:cNvSpPr txBox="1"/>
          <p:nvPr userDrawn="1"/>
        </p:nvSpPr>
        <p:spPr>
          <a:xfrm>
            <a:off x="734891" y="449050"/>
            <a:ext cx="3189124" cy="27699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endParaRPr lang="nl-NL" sz="12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4052182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5258401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87727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575937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4471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792744" y="249289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the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image and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Tools’.  </a:t>
            </a:r>
            <a:r>
              <a:rPr lang="nl-NL" sz="900" b="0" dirty="0">
                <a:latin typeface="Arial" panose="020B0604020202020204" pitchFamily="34" charset="0"/>
                <a:cs typeface="Arial" panose="020B0604020202020204" pitchFamily="34" charset="0"/>
              </a:rPr>
              <a:t>Click</a:t>
            </a:r>
            <a:r>
              <a:rPr lang="nl-NL" sz="900" b="0" baseline="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‘Arrange’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and then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‘Send</a:t>
            </a:r>
            <a:r>
              <a:rPr lang="nl-NL" sz="900" b="1" baseline="0" dirty="0">
                <a:latin typeface="Arial" panose="020B0604020202020204" pitchFamily="34" charset="0"/>
                <a:cs typeface="Arial" panose="020B0604020202020204" pitchFamily="34" charset="0"/>
              </a:rPr>
              <a:t> Backward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4054051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97101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241200"/>
            <a:ext cx="3567811" cy="3888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4752" y="3176220"/>
            <a:ext cx="1364177" cy="6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 userDrawn="1"/>
        </p:nvCxnSpPr>
        <p:spPr>
          <a:xfrm flipH="1" flipV="1">
            <a:off x="13681635" y="3384854"/>
            <a:ext cx="61736" cy="188161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 userDrawn="1"/>
        </p:nvSpPr>
        <p:spPr>
          <a:xfrm>
            <a:off x="623392" y="449050"/>
            <a:ext cx="358668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700" dirty="0"/>
              <a:t>Faculty of</a:t>
            </a:r>
            <a:r>
              <a:rPr lang="nl-NL" sz="1700" baseline="0" dirty="0"/>
              <a:t> Humanities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3" name="TextBox 3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40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Connector 40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" name="Straight Connector 45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79376" y="1530479"/>
            <a:ext cx="5151760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528048" y="1520576"/>
            <a:ext cx="5151760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1" name="TextBox 30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3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47" name="Rectangle 4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 Landscap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Pad Mini H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5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Rectangle 6"/>
          <p:cNvSpPr/>
          <p:nvPr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043200" y="2750400"/>
            <a:ext cx="4564800" cy="31632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pic>
        <p:nvPicPr>
          <p:cNvPr id="9" name="Picture 8" descr="iPad Mini H.png">
            <a:extLst>
              <a:ext uri="{FF2B5EF4-FFF2-40B4-BE49-F238E27FC236}">
                <a16:creationId xmlns:a16="http://schemas.microsoft.com/office/drawing/2014/main" id="{7213BA93-BA9D-4BEE-882B-0E3A8EBCE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FECC6AD-546E-4DBB-BA2A-6D8A6B63E690}"/>
              </a:ext>
            </a:extLst>
          </p:cNvPr>
          <p:cNvSpPr/>
          <p:nvPr userDrawn="1"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8" name="Rectangle 3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6464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7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1507200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pic>
        <p:nvPicPr>
          <p:cNvPr id="10" name="Picture 9" descr="ipad.png">
            <a:extLst>
              <a:ext uri="{FF2B5EF4-FFF2-40B4-BE49-F238E27FC236}">
                <a16:creationId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6" name="Rectangle 3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9" name="Rectangle 3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89865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:a16="http://schemas.microsoft.com/office/drawing/2014/main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88951" y="1898650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SmartArt graphic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0" y="1915200"/>
            <a:ext cx="11148649" cy="461703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nl-NL" sz="1000" b="1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8800" y="1915200"/>
            <a:ext cx="6398773" cy="46307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 useBgFill="1">
        <p:nvSpPr>
          <p:cNvPr id="9" name="Chart Placeholder 8">
            <a:extLst>
              <a:ext uri="{FF2B5EF4-FFF2-40B4-BE49-F238E27FC236}">
                <a16:creationId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89865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7" y="692696"/>
            <a:ext cx="5616576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1916112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text + 50%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5" name="Rectangle 9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8" name="Rectangle 9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1" name="Rectangle 10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4" name="Rectangle 10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7" name="Rectangle 10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6" y="692696"/>
            <a:ext cx="7992887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3" y="1916112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text + 25%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Straight Connector 71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1" name="Rectangle 9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94" name="Rectangle 9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340768"/>
            <a:ext cx="12192000" cy="5517232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+ Title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4" name="TextBox 63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6" name="Rectangle 6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7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2" name="Straight Connector 71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Dividerslide</a:t>
            </a:r>
            <a:r>
              <a:rPr lang="nl-NL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picture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46" name="TextBox 45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48" name="Rectangle 4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5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Straight Connector 53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57" name="Rectangle 5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9" name="Straight Connector 58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71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7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Straight Connector 75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1" name="Straight Connector 80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552801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552801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22108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221088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552801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552801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22108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22108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62" name="Picture 6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82" name="TextBox 81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84" name="Rectangle 8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8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Connector 89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93" name="Rectangle 9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5" name="Straight Connector 94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0" name="Group 10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1" name="Rectangle 11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4" name="Rectangle 1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oup 11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17" name="Rectangle 1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0" name="Rectangle 1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3" name="Rectangle 1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14" y="1908313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aculty">
            <a:extLst>
              <a:ext uri="{FF2B5EF4-FFF2-40B4-BE49-F238E27FC236}">
                <a16:creationId xmlns:a16="http://schemas.microsoft.com/office/drawing/2014/main" id="{E423983B-45D7-479C-8F2A-2239B10330E1}"/>
              </a:ext>
            </a:extLst>
          </p:cNvPr>
          <p:cNvSpPr txBox="1"/>
          <p:nvPr/>
        </p:nvSpPr>
        <p:spPr>
          <a:xfrm>
            <a:off x="557784" y="331646"/>
            <a:ext cx="3254732" cy="2616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endParaRPr lang="nl-NL" sz="105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00" y="194323"/>
            <a:ext cx="2520280" cy="27464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61392" y="331646"/>
            <a:ext cx="25574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Faculty</a:t>
            </a:r>
            <a:r>
              <a:rPr lang="nl-NL" sz="1100" baseline="0" dirty="0"/>
              <a:t> of Humanities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6" r:id="rId13"/>
    <p:sldLayoutId id="2147485027" r:id="rId14"/>
    <p:sldLayoutId id="2147485029" r:id="rId15"/>
    <p:sldLayoutId id="2147485030" r:id="rId16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hyperlink" Target="mailto:secretariat@cedla.nl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hyperlink" Target="http://www.uva.nl/premaster-fgw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71" b="15171"/>
          <a:stretch>
            <a:fillRect/>
          </a:stretch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Fabio de Castro and </a:t>
            </a:r>
            <a:r>
              <a:rPr lang="en-US" sz="1800" dirty="0" err="1"/>
              <a:t>Bente</a:t>
            </a:r>
            <a:r>
              <a:rPr lang="en-US" sz="1800" dirty="0"/>
              <a:t> van de </a:t>
            </a:r>
            <a:r>
              <a:rPr lang="en-US" sz="1800" dirty="0" err="1"/>
              <a:t>Nes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Advanced Master’s in Latin American Studies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Information Session</a:t>
            </a:r>
          </a:p>
        </p:txBody>
      </p:sp>
    </p:spTree>
    <p:extLst>
      <p:ext uri="{BB962C8B-B14F-4D97-AF65-F5344CB8AC3E}">
        <p14:creationId xmlns:p14="http://schemas.microsoft.com/office/powerpoint/2010/main" val="1212496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35360" y="3212976"/>
            <a:ext cx="6120680" cy="144016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Contact:</a:t>
            </a:r>
          </a:p>
          <a:p>
            <a:pPr>
              <a:lnSpc>
                <a:spcPct val="100000"/>
              </a:lnSpc>
            </a:pPr>
            <a:r>
              <a:rPr lang="en-US" dirty="0"/>
              <a:t> Bente van de Nes at </a:t>
            </a:r>
            <a:r>
              <a:rPr lang="en-US" dirty="0">
                <a:hlinkClick r:id="rId2"/>
              </a:rPr>
              <a:t>secretariat@cedla.nl</a:t>
            </a:r>
            <a:r>
              <a:rPr lang="en-US" dirty="0"/>
              <a:t> 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90" r="22190"/>
          <a:stretch>
            <a:fillRect/>
          </a:stretch>
        </p:blipFill>
        <p:spPr>
          <a:xfrm>
            <a:off x="6456362" y="0"/>
            <a:ext cx="5735638" cy="6858000"/>
          </a:xfrm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07368" y="2132856"/>
            <a:ext cx="5616576" cy="792087"/>
          </a:xfrm>
        </p:spPr>
        <p:txBody>
          <a:bodyPr>
            <a:normAutofit/>
          </a:bodyPr>
          <a:lstStyle/>
          <a:p>
            <a:r>
              <a:rPr lang="nl-NL" dirty="0" err="1"/>
              <a:t>Questions</a:t>
            </a:r>
            <a:r>
              <a:rPr lang="nl-NL" dirty="0"/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1299215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MLAS Program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9423" y="1916112"/>
            <a:ext cx="5184529" cy="4465216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Interdisciplinary perspective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dirty="0">
                <a:sym typeface="Wingdings"/>
              </a:rPr>
              <a:t>Multiple research fields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Multicultural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Small-scale: ca. 20 students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Tailor made courses: tutorials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Broad LAS network 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CEDLA: Community-oriented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6" name="Picture 5" descr="Afbeeldingsresultaat voor urban commons latin americ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920" y="116631"/>
            <a:ext cx="2350843" cy="1763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Afbeeldingsresultaat voor latin america security public fave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0295" y="3198427"/>
            <a:ext cx="2842177" cy="159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Afbeeldingsresultaat voor mining latin americ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341" y="4832855"/>
            <a:ext cx="2584301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Afbeeldingsresultaat voor agroecologia latin americ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2384" y="4725144"/>
            <a:ext cx="2537448" cy="169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Brazilian states bypass Bolsonaro to discuss rainforest protection funding  directly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3113" y="116631"/>
            <a:ext cx="2816314" cy="1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Street artists are covering Colombia with colored pleas for peace -  Business Insid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904" y="1700808"/>
            <a:ext cx="2426652" cy="1819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portes de la agroecología campesina: casos en la Sierra Sur de Ecuador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921" y="3212976"/>
            <a:ext cx="2592288" cy="1769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Afbeeldingsresultaat voor gender latin america nin una meno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2826" y="1556790"/>
            <a:ext cx="2897006" cy="1641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629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B84FCB1-076C-40E6-A941-4BF6BBE77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801" y="1772816"/>
            <a:ext cx="6265272" cy="4824536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Research project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dirty="0">
                <a:sym typeface="Wingdings"/>
              </a:rPr>
              <a:t>Fieldwork </a:t>
            </a:r>
            <a:r>
              <a:rPr lang="nl-NL" dirty="0" err="1">
                <a:sym typeface="Wingdings"/>
              </a:rPr>
              <a:t>experience</a:t>
            </a:r>
            <a:r>
              <a:rPr lang="nl-NL" dirty="0">
                <a:sym typeface="Wingdings"/>
              </a:rPr>
              <a:t>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Possibility to join CEDLA research projects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Multiple research seminars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Interaction with PhD students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LASP: preparation for PhD program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1CDB63-30E8-47E6-966D-0DAE7B3B6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>
            <a:normAutofit/>
          </a:bodyPr>
          <a:lstStyle/>
          <a:p>
            <a:r>
              <a:rPr lang="nl-NL" sz="3200" dirty="0"/>
              <a:t>Research-</a:t>
            </a:r>
            <a:r>
              <a:rPr lang="nl-NL" sz="3200" dirty="0" err="1"/>
              <a:t>driven</a:t>
            </a:r>
            <a:endParaRPr lang="nl-NL" sz="3200" dirty="0"/>
          </a:p>
        </p:txBody>
      </p:sp>
      <p:pic>
        <p:nvPicPr>
          <p:cNvPr id="13" name="Picture 2" descr="https://lh3.googleusercontent.com/PJPDbSPlPq3prmZanLSybtdR7v8VRD9kIyDcUljzskTR32jK2iTNQcEFFcE9XOIozOMebKs91d7cYewVLznygXJN62dF3v64Pkn45zw26SrZ5cVZisJ2opmfaR8_iRn0zX7pmQ1aTzq6AEtpbIsaE_rZZtY8igyfw6rct7AebWYKy8bwItKBifrIJDtZmnTvl6QziGegoClDCVCILQSTgh2uINvlviYBR-2QQUE_WtfWbp4wXoyUZs1mxGIPbj6XyE-XYIjZCYMpmwBo9MsZyL3HIJ2ekbXndpDNMBvNz6oDqu8vyYsvJRpoH3arwdXOhWllrQj1dCF8jkLKlc0T54Ws_PcyiLGUVLx1gEB6T3sVfFPrV7bDYP2PUk8OXngXvOJAeq3APGfeHqUsq2g-TPDxnmcsPKIvSXNKwpYcXemhmLA8W8WJnKjlG4oawuDMI0xqHchVDAz9Vq39YQrK687_OdaQNJ4qMKvCyQpGxVJYevR3Wy43FTYWjQ41YrHLp1rvEZiHvVOEEicUGFMrVOINWQrT5X5YafPIJzcL_CzQLwJ-BhqQuT8b4s-WeKeLYMx7F2W2djjIjwEz5jywrozWsW4RNznv-I8ymSc9RZsIO9fzT6o8DI9MD07Tv7KdT80A5t8diVcCvHwkkLG32HQZOB7Np4FtNGD5pxsLAvqzLcSHxS-MwQ=w1214-h910-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032" y="1412776"/>
            <a:ext cx="5522756" cy="4140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56471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Career</a:t>
            </a:r>
            <a:r>
              <a:rPr lang="nl-NL" dirty="0"/>
              <a:t> </a:t>
            </a:r>
            <a:r>
              <a:rPr lang="nl-NL" dirty="0" err="1"/>
              <a:t>prospects</a:t>
            </a:r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0B84FCB1-076C-40E6-A941-4BF6BBE7796A}"/>
              </a:ext>
            </a:extLst>
          </p:cNvPr>
          <p:cNvSpPr txBox="1">
            <a:spLocks/>
          </p:cNvSpPr>
          <p:nvPr/>
        </p:nvSpPr>
        <p:spPr>
          <a:xfrm>
            <a:off x="478801" y="1772816"/>
            <a:ext cx="5041135" cy="461703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27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dirty="0" err="1">
                <a:sym typeface="Wingdings"/>
              </a:rPr>
              <a:t>Academic</a:t>
            </a:r>
            <a:r>
              <a:rPr lang="nl-NL" dirty="0">
                <a:sym typeface="Wingdings"/>
              </a:rPr>
              <a:t> Jobs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dirty="0" err="1">
                <a:sym typeface="Wingdings"/>
              </a:rPr>
              <a:t>NGOs</a:t>
            </a:r>
            <a:r>
              <a:rPr lang="nl-NL" dirty="0">
                <a:sym typeface="Wingdings"/>
              </a:rPr>
              <a:t>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dirty="0" err="1">
                <a:sym typeface="Wingdings"/>
              </a:rPr>
              <a:t>Governmental</a:t>
            </a:r>
            <a:r>
              <a:rPr lang="nl-NL" dirty="0">
                <a:sym typeface="Wingdings"/>
              </a:rPr>
              <a:t> </a:t>
            </a:r>
            <a:r>
              <a:rPr lang="nl-NL" dirty="0" err="1">
                <a:sym typeface="Wingdings"/>
              </a:rPr>
              <a:t>agencies</a:t>
            </a:r>
            <a:endParaRPr lang="nl-NL" dirty="0">
              <a:sym typeface="Wingdings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dirty="0">
                <a:sym typeface="Wingdings"/>
              </a:rPr>
              <a:t>Private business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dirty="0">
                <a:sym typeface="Wingdings"/>
              </a:rPr>
              <a:t>Consultancy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dirty="0">
                <a:sym typeface="Wingdings"/>
              </a:rPr>
              <a:t>Media  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dirty="0" err="1">
                <a:sym typeface="Wingdings"/>
              </a:rPr>
              <a:t>Own</a:t>
            </a:r>
            <a:r>
              <a:rPr lang="nl-NL" dirty="0">
                <a:sym typeface="Wingdings"/>
              </a:rPr>
              <a:t> business</a:t>
            </a:r>
          </a:p>
        </p:txBody>
      </p:sp>
      <p:pic>
        <p:nvPicPr>
          <p:cNvPr id="12" name="Picture Placehold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3" t="-26" r="53071" b="26"/>
          <a:stretch/>
        </p:blipFill>
        <p:spPr>
          <a:xfrm>
            <a:off x="8716616" y="0"/>
            <a:ext cx="3475383" cy="6858000"/>
          </a:xfrm>
        </p:spPr>
      </p:pic>
    </p:spTree>
    <p:extLst>
      <p:ext uri="{BB962C8B-B14F-4D97-AF65-F5344CB8AC3E}">
        <p14:creationId xmlns:p14="http://schemas.microsoft.com/office/powerpoint/2010/main" val="2907232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2940403"/>
              </p:ext>
            </p:extLst>
          </p:nvPr>
        </p:nvGraphicFramePr>
        <p:xfrm>
          <a:off x="479425" y="1773238"/>
          <a:ext cx="11147424" cy="39370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715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158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158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Block 1 (Sept-</a:t>
                      </a:r>
                      <a:r>
                        <a:rPr lang="nl-NL" dirty="0" err="1"/>
                        <a:t>Oct</a:t>
                      </a:r>
                      <a:r>
                        <a:rPr lang="nl-NL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Block 2 (Nov-Dec)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Block</a:t>
                      </a:r>
                      <a:r>
                        <a:rPr lang="nl-NL" baseline="0" dirty="0"/>
                        <a:t> 3 (Jan)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3898">
                <a:tc>
                  <a:txBody>
                    <a:bodyPr/>
                    <a:lstStyle/>
                    <a:p>
                      <a:endParaRPr lang="nl-NL" dirty="0"/>
                    </a:p>
                    <a:p>
                      <a:r>
                        <a:rPr lang="nl-NL" dirty="0"/>
                        <a:t>Latin American Studies:</a:t>
                      </a:r>
                      <a:r>
                        <a:rPr lang="nl-NL" baseline="0" dirty="0"/>
                        <a:t> A </a:t>
                      </a:r>
                      <a:r>
                        <a:rPr lang="nl-NL" baseline="0" dirty="0" err="1"/>
                        <a:t>Multidisciplinary</a:t>
                      </a:r>
                      <a:r>
                        <a:rPr lang="nl-NL" baseline="0" dirty="0"/>
                        <a:t> Approach (6 EC)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err="1"/>
                        <a:t>Socio-Environmental</a:t>
                      </a:r>
                      <a:r>
                        <a:rPr lang="nl-NL" sz="1800" baseline="0" dirty="0"/>
                        <a:t> Changes in Latin America: Power, </a:t>
                      </a:r>
                      <a:r>
                        <a:rPr lang="nl-NL" sz="1800" baseline="0" dirty="0" err="1"/>
                        <a:t>Participation</a:t>
                      </a:r>
                      <a:r>
                        <a:rPr lang="nl-NL" sz="1800" baseline="0" dirty="0"/>
                        <a:t> </a:t>
                      </a:r>
                      <a:r>
                        <a:rPr lang="nl-NL" sz="1800" baseline="0" dirty="0" err="1"/>
                        <a:t>and</a:t>
                      </a:r>
                      <a:r>
                        <a:rPr lang="nl-NL" sz="1800" baseline="0" dirty="0"/>
                        <a:t> </a:t>
                      </a:r>
                      <a:r>
                        <a:rPr lang="nl-NL" sz="1800" baseline="0" dirty="0" err="1"/>
                        <a:t>Governance</a:t>
                      </a:r>
                      <a:r>
                        <a:rPr lang="nl-NL" sz="1800" baseline="0" dirty="0"/>
                        <a:t> (6 EC)</a:t>
                      </a:r>
                    </a:p>
                    <a:p>
                      <a:endParaRPr lang="nl-NL" sz="1800" baseline="0" dirty="0"/>
                    </a:p>
                    <a:p>
                      <a:r>
                        <a:rPr lang="nl-NL" sz="1800" baseline="0" dirty="0"/>
                        <a:t>or</a:t>
                      </a:r>
                    </a:p>
                    <a:p>
                      <a:endParaRPr lang="nl-NL" sz="1800" baseline="0" dirty="0"/>
                    </a:p>
                    <a:p>
                      <a:r>
                        <a:rPr lang="nl-NL" sz="1800" baseline="0" dirty="0"/>
                        <a:t>Approaches </a:t>
                      </a:r>
                      <a:r>
                        <a:rPr lang="nl-NL" sz="1800" baseline="0" dirty="0" err="1"/>
                        <a:t>to</a:t>
                      </a:r>
                      <a:r>
                        <a:rPr lang="nl-NL" sz="1800" baseline="0" dirty="0"/>
                        <a:t> </a:t>
                      </a:r>
                      <a:r>
                        <a:rPr lang="nl-NL" sz="1800" baseline="0" dirty="0" err="1"/>
                        <a:t>Popular</a:t>
                      </a:r>
                      <a:r>
                        <a:rPr lang="nl-NL" sz="1800" baseline="0" dirty="0"/>
                        <a:t> Culture in Latin America: </a:t>
                      </a:r>
                      <a:r>
                        <a:rPr lang="nl-NL" sz="1800" baseline="0" dirty="0" err="1"/>
                        <a:t>Researching</a:t>
                      </a:r>
                      <a:r>
                        <a:rPr lang="nl-NL" sz="1800" baseline="0" dirty="0"/>
                        <a:t> Heritage and </a:t>
                      </a:r>
                      <a:r>
                        <a:rPr lang="nl-NL" sz="1800" baseline="0" dirty="0" err="1"/>
                        <a:t>Worldmaking</a:t>
                      </a:r>
                      <a:r>
                        <a:rPr lang="nl-NL" sz="1800" baseline="0" dirty="0"/>
                        <a:t> (6 EC)</a:t>
                      </a:r>
                      <a:endParaRPr lang="nl-NL" sz="1800" dirty="0"/>
                    </a:p>
                    <a:p>
                      <a:pPr algn="ctr"/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Elective</a:t>
                      </a:r>
                      <a:r>
                        <a:rPr lang="nl-NL" sz="1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(6 EC) </a:t>
                      </a:r>
                    </a:p>
                    <a:p>
                      <a:pPr algn="ctr"/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Latin American Studies: </a:t>
                      </a:r>
                      <a:r>
                        <a:rPr lang="nl-NL" dirty="0" err="1"/>
                        <a:t>Deepening</a:t>
                      </a:r>
                      <a:r>
                        <a:rPr lang="nl-NL" dirty="0"/>
                        <a:t> the </a:t>
                      </a:r>
                      <a:r>
                        <a:rPr lang="nl-NL" dirty="0" err="1"/>
                        <a:t>Debates</a:t>
                      </a:r>
                      <a:r>
                        <a:rPr lang="nl-NL" baseline="0" dirty="0"/>
                        <a:t> (6 EC)</a:t>
                      </a:r>
                      <a:endParaRPr lang="nl-N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aseline="0" dirty="0" err="1"/>
                        <a:t>Interdisciplinary</a:t>
                      </a:r>
                      <a:r>
                        <a:rPr lang="nl-NL" baseline="0" dirty="0"/>
                        <a:t> </a:t>
                      </a:r>
                      <a:r>
                        <a:rPr lang="nl-NL" baseline="0" dirty="0" err="1"/>
                        <a:t>Methods</a:t>
                      </a:r>
                      <a:r>
                        <a:rPr lang="nl-NL" baseline="0" dirty="0"/>
                        <a:t> (6 EC)</a:t>
                      </a:r>
                      <a:endParaRPr lang="nl-NL" dirty="0"/>
                    </a:p>
                    <a:p>
                      <a:pPr algn="ctr"/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A61CDB63-30E8-47E6-966D-0DAE7B3B6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>
            <a:normAutofit/>
          </a:bodyPr>
          <a:lstStyle/>
          <a:p>
            <a:r>
              <a:rPr lang="nl-NL" sz="2800" dirty="0"/>
              <a:t>MLAS at a </a:t>
            </a:r>
            <a:r>
              <a:rPr lang="nl-NL" sz="2800" dirty="0" err="1"/>
              <a:t>glance</a:t>
            </a:r>
            <a:r>
              <a:rPr lang="nl-NL" sz="2800" dirty="0"/>
              <a:t> </a:t>
            </a:r>
            <a:r>
              <a:rPr lang="mr-IN" sz="2800" dirty="0"/>
              <a:t>–</a:t>
            </a:r>
            <a:r>
              <a:rPr lang="nl-NL" sz="2800" dirty="0"/>
              <a:t> Semester 1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1518681" y="447815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49289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872036"/>
              </p:ext>
            </p:extLst>
          </p:nvPr>
        </p:nvGraphicFramePr>
        <p:xfrm>
          <a:off x="479425" y="1773238"/>
          <a:ext cx="11147424" cy="16510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715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158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158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Block 4 (Feb-</a:t>
                      </a:r>
                      <a:r>
                        <a:rPr lang="nl-NL" dirty="0" err="1"/>
                        <a:t>March</a:t>
                      </a:r>
                      <a:r>
                        <a:rPr lang="nl-NL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Block 5 (April-May)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Block</a:t>
                      </a:r>
                      <a:r>
                        <a:rPr lang="nl-NL" baseline="0" dirty="0"/>
                        <a:t> 6 </a:t>
                      </a:r>
                      <a:r>
                        <a:rPr lang="nl-NL" baseline="0" dirty="0" err="1"/>
                        <a:t>June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Fieldwork Report</a:t>
                      </a:r>
                      <a:r>
                        <a:rPr lang="nl-NL" baseline="0" dirty="0"/>
                        <a:t> 1 (6 EC)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Fieldwork Report 2 </a:t>
                      </a:r>
                    </a:p>
                    <a:p>
                      <a:pPr algn="ctr"/>
                      <a:r>
                        <a:rPr lang="nl-NL" dirty="0"/>
                        <a:t>(</a:t>
                      </a:r>
                      <a:r>
                        <a:rPr lang="nl-NL" dirty="0" err="1"/>
                        <a:t>until</a:t>
                      </a:r>
                      <a:r>
                        <a:rPr lang="nl-NL" baseline="0" dirty="0"/>
                        <a:t> </a:t>
                      </a:r>
                      <a:r>
                        <a:rPr lang="nl-NL" baseline="0" dirty="0" err="1"/>
                        <a:t>mid</a:t>
                      </a:r>
                      <a:r>
                        <a:rPr lang="nl-NL" baseline="0" dirty="0"/>
                        <a:t> April, </a:t>
                      </a:r>
                      <a:r>
                        <a:rPr lang="nl-NL" dirty="0"/>
                        <a:t>6 EC)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 err="1"/>
                        <a:t>Master’s</a:t>
                      </a:r>
                      <a:r>
                        <a:rPr lang="nl-NL" sz="1800" dirty="0"/>
                        <a:t> Thesis (</a:t>
                      </a:r>
                      <a:r>
                        <a:rPr lang="nl-NL" sz="1800" dirty="0" err="1"/>
                        <a:t>with</a:t>
                      </a:r>
                      <a:r>
                        <a:rPr lang="nl-NL" sz="1800" dirty="0"/>
                        <a:t> thesis seminar, 18 EC)</a:t>
                      </a:r>
                      <a:endParaRPr lang="nl-NL" sz="1800" baseline="0" dirty="0"/>
                    </a:p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A61CDB63-30E8-47E6-966D-0DAE7B3B6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>
            <a:normAutofit/>
          </a:bodyPr>
          <a:lstStyle/>
          <a:p>
            <a:r>
              <a:rPr lang="nl-NL" sz="2800" dirty="0"/>
              <a:t>MLAS at a </a:t>
            </a:r>
            <a:r>
              <a:rPr lang="nl-NL" sz="2800" dirty="0" err="1"/>
              <a:t>glance</a:t>
            </a:r>
            <a:r>
              <a:rPr lang="nl-NL" sz="2800" dirty="0"/>
              <a:t> </a:t>
            </a:r>
            <a:r>
              <a:rPr lang="mr-IN" sz="2800" dirty="0"/>
              <a:t>–</a:t>
            </a:r>
            <a:r>
              <a:rPr lang="nl-NL" sz="2800" dirty="0"/>
              <a:t> Semester 2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1518681" y="447815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93927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Admissions Advanced Master’s </a:t>
            </a:r>
            <a:r>
              <a:rPr lang="en-US" dirty="0" err="1"/>
              <a:t>Programme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35361" y="1916112"/>
            <a:ext cx="8352928" cy="424919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Entry requirements: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MA degree in Social Sciences/Humanities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Sufficient knowledge of English and Spanish/Portuguese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BA students in Social Sciences/Humanities or MA students with a different background </a:t>
            </a:r>
            <a:r>
              <a:rPr lang="nl-NL" dirty="0">
                <a:sym typeface="Wingdings"/>
              </a:rPr>
              <a:t> research </a:t>
            </a:r>
            <a:r>
              <a:rPr lang="nl-NL" dirty="0" err="1">
                <a:sym typeface="Wingdings"/>
              </a:rPr>
              <a:t>proposal</a:t>
            </a:r>
            <a:endParaRPr lang="en-US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Deadline: 1 May (or 1 April for housing)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6" r="12274"/>
          <a:stretch/>
        </p:blipFill>
        <p:spPr/>
      </p:pic>
    </p:spTree>
    <p:extLst>
      <p:ext uri="{BB962C8B-B14F-4D97-AF65-F5344CB8AC3E}">
        <p14:creationId xmlns:p14="http://schemas.microsoft.com/office/powerpoint/2010/main" val="1009573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Pre-masters Latin American Studies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For students with a degree from a Dutch university of Applied Sciences (HBO) or an equivalent thereof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More information: </a:t>
            </a:r>
            <a:r>
              <a:rPr lang="en-US" dirty="0">
                <a:hlinkClick r:id="rId2"/>
              </a:rPr>
              <a:t>www.uva.nl/premaster-fgw</a:t>
            </a:r>
            <a:r>
              <a:rPr lang="en-US" dirty="0"/>
              <a:t> </a:t>
            </a:r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6" r="12274"/>
          <a:stretch/>
        </p:blipFill>
        <p:spPr/>
      </p:pic>
    </p:spTree>
    <p:extLst>
      <p:ext uri="{BB962C8B-B14F-4D97-AF65-F5344CB8AC3E}">
        <p14:creationId xmlns:p14="http://schemas.microsoft.com/office/powerpoint/2010/main" val="68649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07368" y="1988840"/>
            <a:ext cx="5616576" cy="2448272"/>
          </a:xfrm>
        </p:spPr>
        <p:txBody>
          <a:bodyPr>
            <a:normAutofit lnSpcReduction="10000"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3000 euros per year for </a:t>
            </a:r>
            <a:r>
              <a:rPr lang="en-US" u="sng" dirty="0"/>
              <a:t>all</a:t>
            </a:r>
            <a:r>
              <a:rPr lang="en-US" dirty="0"/>
              <a:t> students (regardless of nationality, 1</a:t>
            </a:r>
            <a:r>
              <a:rPr lang="en-US" baseline="30000" dirty="0"/>
              <a:t>st</a:t>
            </a:r>
            <a:r>
              <a:rPr lang="en-US" dirty="0"/>
              <a:t> or 2</a:t>
            </a:r>
            <a:r>
              <a:rPr lang="en-US" baseline="30000" dirty="0"/>
              <a:t>nd</a:t>
            </a:r>
            <a:r>
              <a:rPr lang="en-US" dirty="0"/>
              <a:t> Master degree)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1000 euros CEDLA travel grant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90" r="22190"/>
          <a:stretch>
            <a:fillRect/>
          </a:stretch>
        </p:blipFill>
        <p:spPr>
          <a:xfrm>
            <a:off x="6456362" y="0"/>
            <a:ext cx="5735638" cy="6858000"/>
          </a:xfrm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07368" y="764704"/>
            <a:ext cx="5616576" cy="936103"/>
          </a:xfrm>
        </p:spPr>
        <p:txBody>
          <a:bodyPr/>
          <a:lstStyle/>
          <a:p>
            <a:r>
              <a:rPr lang="nl-NL" dirty="0" err="1"/>
              <a:t>Tuition</a:t>
            </a:r>
            <a:r>
              <a:rPr lang="nl-NL" dirty="0"/>
              <a:t> fee </a:t>
            </a:r>
          </a:p>
        </p:txBody>
      </p:sp>
    </p:spTree>
    <p:extLst>
      <p:ext uri="{BB962C8B-B14F-4D97-AF65-F5344CB8AC3E}">
        <p14:creationId xmlns:p14="http://schemas.microsoft.com/office/powerpoint/2010/main" val="16003435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004E92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D7C8B4FEBC20409B1FB0BCA65EDBC1" ma:contentTypeVersion="16" ma:contentTypeDescription="Een nieuw document maken." ma:contentTypeScope="" ma:versionID="eaaf1154512b68f9a4e8903910474b18">
  <xsd:schema xmlns:xsd="http://www.w3.org/2001/XMLSchema" xmlns:xs="http://www.w3.org/2001/XMLSchema" xmlns:p="http://schemas.microsoft.com/office/2006/metadata/properties" xmlns:ns2="0ba0a66d-d0f9-47cd-8e3e-68bb350750de" xmlns:ns3="b9e4800e-550a-4664-b739-51f4091b61c8" targetNamespace="http://schemas.microsoft.com/office/2006/metadata/properties" ma:root="true" ma:fieldsID="61bbd7217a488b9966e860de06df999a" ns2:_="" ns3:_="">
    <xsd:import namespace="0ba0a66d-d0f9-47cd-8e3e-68bb350750de"/>
    <xsd:import namespace="b9e4800e-550a-4664-b739-51f4091b61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a0a66d-d0f9-47cd-8e3e-68bb350750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99b6ca76-abda-4f5c-bf70-6374a71c10d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e4800e-550a-4664-b739-51f4091b61c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09a07e8-6055-4969-b643-2ba440b25212}" ma:internalName="TaxCatchAll" ma:showField="CatchAllData" ma:web="b9e4800e-550a-4664-b739-51f4091b61c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9e4800e-550a-4664-b739-51f4091b61c8" xsi:nil="true"/>
    <lcf76f155ced4ddcb4097134ff3c332f xmlns="0ba0a66d-d0f9-47cd-8e3e-68bb350750de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913001-7CD4-4F78-91F1-449009DF3B8F}"/>
</file>

<file path=customXml/itemProps2.xml><?xml version="1.0" encoding="utf-8"?>
<ds:datastoreItem xmlns:ds="http://schemas.openxmlformats.org/officeDocument/2006/customXml" ds:itemID="{69DA0326-C6F9-40A3-894F-6061EE46E132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62260777-03a2-4acd-8b7f-b7cc27a56620"/>
    <ds:schemaRef ds:uri="f2760952-b3bb-408f-ace6-eb1e07642b86"/>
    <ds:schemaRef ds:uri="http://schemas.microsoft.com/office/2006/metadata/properties"/>
    <ds:schemaRef ds:uri="http://purl.org/dc/terms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895</TotalTime>
  <Words>336</Words>
  <Application>Microsoft Office PowerPoint</Application>
  <PresentationFormat>Breedbeeld</PresentationFormat>
  <Paragraphs>66</Paragraphs>
  <Slides>10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blank</vt:lpstr>
      <vt:lpstr>Advanced Master’s in Latin American Studies</vt:lpstr>
      <vt:lpstr>MLAS Program</vt:lpstr>
      <vt:lpstr>Research-driven</vt:lpstr>
      <vt:lpstr>Career prospects</vt:lpstr>
      <vt:lpstr>MLAS at a glance – Semester 1</vt:lpstr>
      <vt:lpstr>MLAS at a glance – Semester 2</vt:lpstr>
      <vt:lpstr>Admissions Advanced Master’s Programme</vt:lpstr>
      <vt:lpstr>Pre-masters Latin American Studies</vt:lpstr>
      <vt:lpstr>Tuition fee </vt:lpstr>
      <vt:lpstr>Questions? </vt:lpstr>
    </vt:vector>
  </TitlesOfParts>
  <Manager>Chevelie Vermaning</Manager>
  <Company>Universiteit van Amsterdam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Bente van de Nes</cp:lastModifiedBy>
  <cp:revision>106</cp:revision>
  <dcterms:created xsi:type="dcterms:W3CDTF">2018-09-13T12:16:30Z</dcterms:created>
  <dcterms:modified xsi:type="dcterms:W3CDTF">2022-11-11T10:38:37Z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0x0101005ED7C8B4FEBC20409B1FB0BCA65EDBC1</vt:lpwstr>
  </property>
</Properties>
</file>