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7"/>
  </p:notesMasterIdLst>
  <p:handoutMasterIdLst>
    <p:handoutMasterId r:id="rId18"/>
  </p:handoutMasterIdLst>
  <p:sldIdLst>
    <p:sldId id="266" r:id="rId5"/>
    <p:sldId id="270" r:id="rId6"/>
    <p:sldId id="287" r:id="rId7"/>
    <p:sldId id="289" r:id="rId8"/>
    <p:sldId id="284" r:id="rId9"/>
    <p:sldId id="288" r:id="rId10"/>
    <p:sldId id="286" r:id="rId11"/>
    <p:sldId id="291" r:id="rId12"/>
    <p:sldId id="279" r:id="rId13"/>
    <p:sldId id="267" r:id="rId14"/>
    <p:sldId id="290" r:id="rId15"/>
    <p:sldId id="263" r:id="rId16"/>
  </p:sldIdLst>
  <p:sldSz cx="12192000" cy="6858000"/>
  <p:notesSz cx="6858000" cy="9144000"/>
  <p:custDataLst>
    <p:tags r:id="rId1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97" autoAdjust="0"/>
    <p:restoredTop sz="99486" autoAdjust="0"/>
  </p:normalViewPr>
  <p:slideViewPr>
    <p:cSldViewPr showGuides="1">
      <p:cViewPr varScale="1">
        <p:scale>
          <a:sx n="83" d="100"/>
          <a:sy n="83" d="100"/>
        </p:scale>
        <p:origin x="1219" y="106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11/7/2022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11/7/2022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109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8762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109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25161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109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7179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Spreker + Datum</a:t>
            </a:r>
            <a:br>
              <a:rPr lang="nl-NL" dirty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15" name="Faculty">
            <a:extLst>
              <a:ext uri="{FF2B5EF4-FFF2-40B4-BE49-F238E27FC236}">
                <a16:creationId xmlns:a16="http://schemas.microsoft.com/office/drawing/2014/main" id="{A0ABF4B5-8B4E-45D0-BFD3-0D0E2250F7E2}"/>
              </a:ext>
            </a:extLst>
          </p:cNvPr>
          <p:cNvSpPr txBox="1"/>
          <p:nvPr userDrawn="1"/>
        </p:nvSpPr>
        <p:spPr>
          <a:xfrm>
            <a:off x="734891" y="449050"/>
            <a:ext cx="3189124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endParaRPr lang="nl-NL" sz="12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241200"/>
            <a:ext cx="3567811" cy="3888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 userDrawn="1"/>
        </p:nvSpPr>
        <p:spPr>
          <a:xfrm>
            <a:off x="623392" y="449050"/>
            <a:ext cx="358668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700" dirty="0"/>
              <a:t>Faculty of</a:t>
            </a:r>
            <a:r>
              <a:rPr lang="nl-NL" sz="1700" baseline="0" dirty="0"/>
              <a:t> Humanities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9376" y="1530479"/>
            <a:ext cx="515176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28048" y="1520576"/>
            <a:ext cx="515176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 Landscap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Pad Mini H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5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Rectangle 6"/>
          <p:cNvSpPr/>
          <p:nvPr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043200" y="2750400"/>
            <a:ext cx="4564800" cy="3163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pic>
        <p:nvPicPr>
          <p:cNvPr id="9" name="Picture 8" descr="iPad Mini H.png">
            <a:extLst>
              <a:ext uri="{FF2B5EF4-FFF2-40B4-BE49-F238E27FC236}">
                <a16:creationId xmlns:a16="http://schemas.microsoft.com/office/drawing/2014/main" id="{7213BA93-BA9D-4BEE-882B-0E3A8EBCE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FECC6AD-546E-4DBB-BA2A-6D8A6B63E690}"/>
              </a:ext>
            </a:extLst>
          </p:cNvPr>
          <p:cNvSpPr/>
          <p:nvPr userDrawn="1"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8" name="Rectangle 3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6464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7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88951" y="189865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0" y="19152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nl-NL" sz="1000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800" y="1915200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89865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7" y="692696"/>
            <a:ext cx="5616576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16112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692696"/>
            <a:ext cx="7992887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3" y="1916112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340768"/>
            <a:ext cx="12192000" cy="5517232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552801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552801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221088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552801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552801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08313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aculty">
            <a:extLst>
              <a:ext uri="{FF2B5EF4-FFF2-40B4-BE49-F238E27FC236}">
                <a16:creationId xmlns:a16="http://schemas.microsoft.com/office/drawing/2014/main" id="{E423983B-45D7-479C-8F2A-2239B10330E1}"/>
              </a:ext>
            </a:extLst>
          </p:cNvPr>
          <p:cNvSpPr txBox="1"/>
          <p:nvPr/>
        </p:nvSpPr>
        <p:spPr>
          <a:xfrm>
            <a:off x="557784" y="331646"/>
            <a:ext cx="3254732" cy="2616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endParaRPr lang="nl-NL" sz="105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00" y="194323"/>
            <a:ext cx="2520280" cy="27464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61392" y="331646"/>
            <a:ext cx="25574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Faculty</a:t>
            </a:r>
            <a:r>
              <a:rPr lang="nl-NL" sz="1100" baseline="0" dirty="0"/>
              <a:t> of Humanities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6" r:id="rId13"/>
    <p:sldLayoutId id="2147485027" r:id="rId14"/>
    <p:sldLayoutId id="2147485029" r:id="rId15"/>
    <p:sldLayoutId id="2147485030" r:id="rId1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A picture containing text, linedrawing&#10;&#10;Description automatically generated">
            <a:extLst>
              <a:ext uri="{FF2B5EF4-FFF2-40B4-BE49-F238E27FC236}">
                <a16:creationId xmlns:a16="http://schemas.microsoft.com/office/drawing/2014/main" id="{734CA9A1-8B89-4CDF-AC6F-BA8B321B0FB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27" b="23927"/>
          <a:stretch>
            <a:fillRect/>
          </a:stretch>
        </p:blipFill>
        <p:spPr>
          <a:xfrm>
            <a:off x="-11088" y="1195573"/>
            <a:ext cx="12192000" cy="5661025"/>
          </a:xfr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795338" y="6093296"/>
            <a:ext cx="4536504" cy="416048"/>
          </a:xfrm>
        </p:spPr>
        <p:txBody>
          <a:bodyPr>
            <a:normAutofit/>
          </a:bodyPr>
          <a:lstStyle/>
          <a:p>
            <a:r>
              <a:rPr lang="en-US" dirty="0"/>
              <a:t>Dr Daan Wesselman, Dominique </a:t>
            </a:r>
            <a:r>
              <a:rPr lang="en-US" dirty="0" err="1"/>
              <a:t>Ubbels</a:t>
            </a:r>
            <a:r>
              <a:rPr lang="en-US" dirty="0"/>
              <a:t>,  7 Nov 2022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11486" y="5157192"/>
            <a:ext cx="4520355" cy="1008112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Research MA Literary Studies</a:t>
            </a:r>
            <a:br>
              <a:rPr lang="en-US" dirty="0"/>
            </a:br>
            <a:r>
              <a:rPr lang="en-US" dirty="0"/>
              <a:t>    </a:t>
            </a:r>
            <a:r>
              <a:rPr lang="en-US" sz="3100" dirty="0"/>
              <a:t>18:00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95337" y="4869160"/>
            <a:ext cx="4536504" cy="36004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UvA </a:t>
            </a:r>
            <a:r>
              <a:rPr lang="en-US"/>
              <a:t>Master’s Day</a:t>
            </a:r>
            <a:endParaRPr lang="en-US" dirty="0"/>
          </a:p>
        </p:txBody>
      </p:sp>
      <p:pic>
        <p:nvPicPr>
          <p:cNvPr id="10" name="Graphic 10" descr="Clock">
            <a:extLst>
              <a:ext uri="{FF2B5EF4-FFF2-40B4-BE49-F238E27FC236}">
                <a16:creationId xmlns:a16="http://schemas.microsoft.com/office/drawing/2014/main" id="{72F60925-4319-4821-A296-729579B16D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1424" y="5733256"/>
            <a:ext cx="360040" cy="360040"/>
          </a:xfrm>
          <a:prstGeom prst="rect">
            <a:avLst/>
          </a:prstGeom>
        </p:spPr>
      </p:pic>
      <p:pic>
        <p:nvPicPr>
          <p:cNvPr id="11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1C152873-6BFE-4B97-91DB-98B17E0C63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7300" y="6027923"/>
            <a:ext cx="3314700" cy="82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/>
              <a:t>Programme</a:t>
            </a:r>
            <a:r>
              <a:rPr lang="en-US" sz="2800" dirty="0"/>
              <a:t>: some numbers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9423" y="1916112"/>
            <a:ext cx="7992887" cy="4465216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Between 12-20 students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Situation in recent years:</a:t>
            </a:r>
          </a:p>
          <a:p>
            <a:pPr marL="611188" lvl="1" indent="-342900"/>
            <a:r>
              <a:rPr lang="en-US" sz="2000" dirty="0"/>
              <a:t>Around 35-40 applicants per year</a:t>
            </a:r>
          </a:p>
          <a:p>
            <a:pPr marL="611188" lvl="1" indent="-342900"/>
            <a:r>
              <a:rPr lang="en-US" sz="2000" dirty="0"/>
              <a:t>Meeting criteria =&gt; acceptance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Staff: 9 teach core courses (3x3), around 20 staff members closely associated with </a:t>
            </a:r>
            <a:r>
              <a:rPr lang="en-US" sz="2400" dirty="0" err="1"/>
              <a:t>programme</a:t>
            </a:r>
            <a:r>
              <a:rPr lang="en-US" sz="2400" dirty="0"/>
              <a:t> across departments – but you have access to the entire Faculty of Humanities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3" t="-26" r="53071" b="26"/>
          <a:stretch/>
        </p:blipFill>
        <p:spPr/>
      </p:pic>
    </p:spTree>
    <p:extLst>
      <p:ext uri="{BB962C8B-B14F-4D97-AF65-F5344CB8AC3E}">
        <p14:creationId xmlns:p14="http://schemas.microsoft.com/office/powerpoint/2010/main" val="2634629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Student </a:t>
            </a:r>
            <a:r>
              <a:rPr lang="nl-NL" sz="2800" dirty="0" err="1"/>
              <a:t>perspective</a:t>
            </a:r>
            <a:endParaRPr lang="en-US" sz="2800" dirty="0"/>
          </a:p>
        </p:txBody>
      </p:sp>
      <p:sp>
        <p:nvSpPr>
          <p:cNvPr id="9" name="Tijdelijke aanduiding voor tekst 3"/>
          <p:cNvSpPr>
            <a:spLocks noGrp="1"/>
          </p:cNvSpPr>
          <p:nvPr>
            <p:ph type="body" sz="quarter" idx="4294967295"/>
          </p:nvPr>
        </p:nvSpPr>
        <p:spPr>
          <a:xfrm>
            <a:off x="500063" y="1818071"/>
            <a:ext cx="7684169" cy="4563257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dirty="0"/>
              <a:t>Dominique Ubbels (2</a:t>
            </a:r>
            <a:r>
              <a:rPr lang="en-US" baseline="30000" dirty="0"/>
              <a:t>nd</a:t>
            </a:r>
            <a:r>
              <a:rPr lang="en-US" dirty="0"/>
              <a:t> year)</a:t>
            </a:r>
          </a:p>
          <a:p>
            <a:pPr marL="285750" indent="-285750"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What made you decide to apply for this RMA </a:t>
            </a:r>
            <a:r>
              <a:rPr lang="en-US" sz="2400" dirty="0" err="1"/>
              <a:t>programme</a:t>
            </a:r>
            <a:r>
              <a:rPr lang="en-US" sz="2400" dirty="0"/>
              <a:t> at the UvA?</a:t>
            </a:r>
          </a:p>
          <a:p>
            <a:pPr marL="285750" indent="-285750"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What are the courses like?</a:t>
            </a:r>
          </a:p>
          <a:p>
            <a:pPr marL="285750" indent="-285750"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What is studying like within this </a:t>
            </a:r>
            <a:r>
              <a:rPr lang="en-US" sz="2400" dirty="0" err="1"/>
              <a:t>programme</a:t>
            </a:r>
            <a:r>
              <a:rPr lang="en-US" sz="2400" dirty="0"/>
              <a:t>? Study load?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endParaRPr lang="en-US" sz="2400" dirty="0"/>
          </a:p>
          <a:p>
            <a:pPr>
              <a:lnSpc>
                <a:spcPct val="170000"/>
              </a:lnSpc>
              <a:spcBef>
                <a:spcPts val="0"/>
              </a:spcBef>
            </a:pPr>
            <a:endParaRPr lang="en-US" sz="2400" dirty="0"/>
          </a:p>
        </p:txBody>
      </p:sp>
      <p:pic>
        <p:nvPicPr>
          <p:cNvPr id="5" name="Picture 4" descr="A picture containing person, outdoor, sky&#10;&#10;Description automatically generated">
            <a:extLst>
              <a:ext uri="{FF2B5EF4-FFF2-40B4-BE49-F238E27FC236}">
                <a16:creationId xmlns:a16="http://schemas.microsoft.com/office/drawing/2014/main" id="{49041AC9-4561-4E26-9A10-880423EEDC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4155" y="4523481"/>
            <a:ext cx="3504661" cy="2334519"/>
          </a:xfrm>
          <a:prstGeom prst="rect">
            <a:avLst/>
          </a:prstGeom>
        </p:spPr>
      </p:pic>
      <p:pic>
        <p:nvPicPr>
          <p:cNvPr id="7" name="Picture 6" descr="A picture containing person, wall, standing, people&#10;&#10;Description automatically generated">
            <a:extLst>
              <a:ext uri="{FF2B5EF4-FFF2-40B4-BE49-F238E27FC236}">
                <a16:creationId xmlns:a16="http://schemas.microsoft.com/office/drawing/2014/main" id="{9CB61F79-4D23-4A41-85BB-22BA3547ED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4155" y="2238685"/>
            <a:ext cx="3497845" cy="2329979"/>
          </a:xfrm>
          <a:prstGeom prst="rect">
            <a:avLst/>
          </a:prstGeom>
        </p:spPr>
      </p:pic>
      <p:pic>
        <p:nvPicPr>
          <p:cNvPr id="10" name="Picture 9" descr="A group of people sitting on stairs&#10;&#10;Description automatically generated with medium confidence">
            <a:extLst>
              <a:ext uri="{FF2B5EF4-FFF2-40B4-BE49-F238E27FC236}">
                <a16:creationId xmlns:a16="http://schemas.microsoft.com/office/drawing/2014/main" id="{0CB46B4A-7422-44B8-A66B-023E7C2DA6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4155" y="1"/>
            <a:ext cx="3473973" cy="231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081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9423" y="260617"/>
            <a:ext cx="7992887" cy="936103"/>
          </a:xfrm>
        </p:spPr>
        <p:txBody>
          <a:bodyPr>
            <a:normAutofit/>
          </a:bodyPr>
          <a:lstStyle/>
          <a:p>
            <a:r>
              <a:rPr lang="en-US" sz="2800" dirty="0"/>
              <a:t>Admissions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9423" y="1196719"/>
            <a:ext cx="7992887" cy="540066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Entry requirements: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 </a:t>
            </a:r>
            <a:r>
              <a:rPr lang="en-US" sz="2000" dirty="0">
                <a:solidFill>
                  <a:srgbClr val="00B0F0"/>
                </a:solidFill>
              </a:rPr>
              <a:t>relevant BA degree </a:t>
            </a:r>
            <a:r>
              <a:rPr lang="en-US" sz="2000" dirty="0"/>
              <a:t>in (e.g. Literary Studies, Comparative Literature, Language &amp; Culture, or other pertinent Humanities degree)</a:t>
            </a:r>
          </a:p>
          <a:p>
            <a:pPr marL="611188" lvl="1" indent="-342900"/>
            <a:r>
              <a:rPr lang="en-US" sz="1800" dirty="0"/>
              <a:t>Demonstrable affinity with research in Literary Studies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Motivation letter </a:t>
            </a:r>
            <a:r>
              <a:rPr lang="en-US" sz="2400" u="sng" dirty="0">
                <a:solidFill>
                  <a:srgbClr val="00B0F0"/>
                </a:solidFill>
              </a:rPr>
              <a:t>+ study plan</a:t>
            </a:r>
          </a:p>
          <a:p>
            <a:pPr marL="611188" lvl="1" indent="-342900"/>
            <a:r>
              <a:rPr lang="en-US" sz="2000" b="1" u="sng" dirty="0"/>
              <a:t>Concrete</a:t>
            </a:r>
            <a:r>
              <a:rPr lang="en-US" sz="2000" dirty="0"/>
              <a:t>: </a:t>
            </a:r>
            <a:r>
              <a:rPr lang="en-US" sz="2000" dirty="0">
                <a:solidFill>
                  <a:srgbClr val="00B0F0"/>
                </a:solidFill>
              </a:rPr>
              <a:t>what research interests, what path do you see for yourself, what courses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English proficiency: reading, writing, speaking.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See </a:t>
            </a:r>
            <a:r>
              <a:rPr lang="en-US" sz="2400" dirty="0">
                <a:solidFill>
                  <a:srgbClr val="0070C0"/>
                </a:solidFill>
              </a:rPr>
              <a:t>gsh.uva.nl </a:t>
            </a:r>
            <a:r>
              <a:rPr lang="en-US" sz="2400" dirty="0"/>
              <a:t>for further details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Apply before March 1, 2023 </a:t>
            </a:r>
          </a:p>
          <a:p>
            <a:pPr marL="611188" lvl="1" indent="-342900"/>
            <a:r>
              <a:rPr lang="en-US" sz="2000" i="1" dirty="0"/>
              <a:t>Also important if you need to arrange housing</a:t>
            </a:r>
          </a:p>
          <a:p>
            <a:pPr marL="611188" lvl="1" indent="-342900"/>
            <a:r>
              <a:rPr lang="en-US" sz="2000" dirty="0"/>
              <a:t>“Transfer” possibility from 1-year MA: in January, same criteria for selection</a:t>
            </a:r>
          </a:p>
          <a:p>
            <a:pPr marL="968375" lvl="2" indent="-342900"/>
            <a:r>
              <a:rPr lang="en-US" sz="2000" dirty="0"/>
              <a:t>Courses from 1-year </a:t>
            </a:r>
            <a:r>
              <a:rPr lang="en-US" sz="2000" dirty="0" err="1"/>
              <a:t>programme</a:t>
            </a:r>
            <a:r>
              <a:rPr lang="en-US" sz="2000" dirty="0"/>
              <a:t> can be used for elective space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1"/>
                </a:solidFill>
              </a:rPr>
              <a:t>Specific questions about application and admission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uva.nl/</a:t>
            </a:r>
            <a:r>
              <a:rPr lang="en-US" sz="2400" dirty="0" err="1"/>
              <a:t>questionform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6" r="12274"/>
          <a:stretch/>
        </p:blipFill>
        <p:spPr/>
      </p:pic>
    </p:spTree>
    <p:extLst>
      <p:ext uri="{BB962C8B-B14F-4D97-AF65-F5344CB8AC3E}">
        <p14:creationId xmlns:p14="http://schemas.microsoft.com/office/powerpoint/2010/main" val="1009573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84FCB1-076C-40E6-A941-4BF6BBE77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675" y="1844824"/>
            <a:ext cx="7806573" cy="4617031"/>
          </a:xfrm>
        </p:spPr>
        <p:txBody>
          <a:bodyPr>
            <a:normAutofit/>
          </a:bodyPr>
          <a:lstStyle/>
          <a:p>
            <a:pPr marL="571500" indent="-5715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nl-NL" sz="3600" dirty="0"/>
              <a:t>To study literature as a cultural object</a:t>
            </a:r>
          </a:p>
          <a:p>
            <a:pPr lvl="1" indent="0">
              <a:lnSpc>
                <a:spcPct val="80000"/>
              </a:lnSpc>
              <a:buNone/>
            </a:pPr>
            <a:r>
              <a:rPr lang="en-US" altLang="nl-NL" sz="3200" dirty="0"/>
              <a:t>	Sure – but there’s more to it</a:t>
            </a:r>
          </a:p>
          <a:p>
            <a:pPr marL="571500" indent="-5715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nl-NL" sz="3600" dirty="0"/>
          </a:p>
          <a:p>
            <a:pPr marL="571500" indent="-5715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nl-NL" sz="3600" dirty="0"/>
              <a:t>Literature = area for studying questions of representation</a:t>
            </a:r>
          </a:p>
          <a:p>
            <a:pPr marL="839788" lvl="1" indent="-571500">
              <a:lnSpc>
                <a:spcPct val="80000"/>
              </a:lnSpc>
            </a:pPr>
            <a:r>
              <a:rPr lang="en-US" altLang="nl-NL" sz="3200" dirty="0"/>
              <a:t>Narratives, metaphors, discourses</a:t>
            </a:r>
          </a:p>
          <a:p>
            <a:pPr>
              <a:lnSpc>
                <a:spcPct val="80000"/>
              </a:lnSpc>
            </a:pPr>
            <a:endParaRPr lang="en-US" altLang="nl-NL" sz="3600" dirty="0"/>
          </a:p>
          <a:p>
            <a:pPr>
              <a:lnSpc>
                <a:spcPct val="80000"/>
              </a:lnSpc>
            </a:pPr>
            <a:r>
              <a:rPr lang="en-US" altLang="nl-NL" sz="3600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>
            <a:normAutofit/>
          </a:bodyPr>
          <a:lstStyle/>
          <a:p>
            <a:r>
              <a:rPr lang="nl-NL" sz="2800" dirty="0" err="1"/>
              <a:t>Why</a:t>
            </a:r>
            <a:r>
              <a:rPr lang="nl-NL" sz="2800" dirty="0"/>
              <a:t> do Literary Studies?</a:t>
            </a:r>
          </a:p>
        </p:txBody>
      </p:sp>
      <p:pic>
        <p:nvPicPr>
          <p:cNvPr id="5" name="Picture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715D58C4-4FE3-455C-BBD4-EF45AC1DB3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6599" y="5013176"/>
            <a:ext cx="2774169" cy="1844823"/>
          </a:xfrm>
          <a:prstGeom prst="rect">
            <a:avLst/>
          </a:prstGeom>
        </p:spPr>
      </p:pic>
      <p:pic>
        <p:nvPicPr>
          <p:cNvPr id="6" name="Picture 5" descr="A polar bear on an iceberg&#10;&#10;Description automatically generated">
            <a:extLst>
              <a:ext uri="{FF2B5EF4-FFF2-40B4-BE49-F238E27FC236}">
                <a16:creationId xmlns:a16="http://schemas.microsoft.com/office/drawing/2014/main" id="{9A69FAEC-A5CD-4F6F-BF56-C00EC7750C7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6599" y="2372324"/>
            <a:ext cx="2640852" cy="2640852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FD4FA22B-A38E-44D3-93A4-A326E4A712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6599" y="615418"/>
            <a:ext cx="2640852" cy="175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324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9423" y="332656"/>
            <a:ext cx="7992887" cy="936103"/>
          </a:xfrm>
        </p:spPr>
        <p:txBody>
          <a:bodyPr>
            <a:normAutofit/>
          </a:bodyPr>
          <a:lstStyle/>
          <a:p>
            <a:r>
              <a:rPr lang="en-US" sz="2800" dirty="0"/>
              <a:t>Research focus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9423" y="1340768"/>
            <a:ext cx="7992887" cy="547260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Some recent thesis titles: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i="1" dirty="0"/>
              <a:t>Naiveté in the Novels of Hans </a:t>
            </a:r>
            <a:r>
              <a:rPr lang="en-US" sz="2400" i="1" dirty="0" err="1"/>
              <a:t>Fallade</a:t>
            </a:r>
            <a:r>
              <a:rPr lang="en-US" sz="2400" i="1" dirty="0"/>
              <a:t>: </a:t>
            </a:r>
            <a:r>
              <a:rPr lang="en-US" sz="2400" dirty="0"/>
              <a:t>Kleiner Mann - Was Nun?, Wolf </a:t>
            </a:r>
            <a:r>
              <a:rPr lang="en-US" sz="2400" dirty="0" err="1"/>
              <a:t>unter</a:t>
            </a:r>
            <a:r>
              <a:rPr lang="en-US" sz="2400" dirty="0"/>
              <a:t> </a:t>
            </a:r>
            <a:r>
              <a:rPr lang="en-US" sz="2400" dirty="0" err="1"/>
              <a:t>Wölfen</a:t>
            </a:r>
            <a:r>
              <a:rPr lang="en-US" sz="2400" dirty="0"/>
              <a:t> and Der </a:t>
            </a:r>
            <a:r>
              <a:rPr lang="en-US" sz="2400" dirty="0" err="1"/>
              <a:t>Trinker</a:t>
            </a:r>
            <a:endParaRPr lang="en-US" sz="24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i="1" dirty="0"/>
              <a:t>(Dis)Orientating Dirt: Investigations into a Metaphor in a Colonial and Post-Colonial Context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i="1" dirty="0"/>
              <a:t>Entanglements of Time, Species, and Affect(s) in Richard Powers’ The Overstory (2018) and their Relation to Contemporary Climate Action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i="1" dirty="0"/>
              <a:t>Androgyny: An Intersection of Daoism, Buddhism and Science Fiction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i="1" dirty="0"/>
              <a:t>Every Book is a Community Event: </a:t>
            </a:r>
            <a:r>
              <a:rPr lang="en-US" sz="2400" i="1" dirty="0" err="1"/>
              <a:t>Bibliodiversity</a:t>
            </a:r>
            <a:r>
              <a:rPr lang="en-US" sz="2400" i="1" dirty="0"/>
              <a:t> and Contemporary Czech Children's Book Publishing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i="1" dirty="0"/>
              <a:t>The Non-Authentic Identity of a Virtual Instagram Influencer: @lilmiquela’s </a:t>
            </a:r>
            <a:r>
              <a:rPr lang="en-US" sz="2400" i="1" dirty="0" err="1"/>
              <a:t>Profilic</a:t>
            </a:r>
            <a:r>
              <a:rPr lang="en-US" sz="2400" i="1" dirty="0"/>
              <a:t> Narratives and User Response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23465EA-97C8-409D-B467-58B968FD94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Picture Placeholder 4">
            <a:extLst>
              <a:ext uri="{FF2B5EF4-FFF2-40B4-BE49-F238E27FC236}">
                <a16:creationId xmlns:a16="http://schemas.microsoft.com/office/drawing/2014/main" id="{3D8CCD46-BF5E-4CDC-B3AC-0A7DEC2FD6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6" r="33116"/>
          <a:stretch>
            <a:fillRect/>
          </a:stretch>
        </p:blipFill>
        <p:spPr>
          <a:xfrm>
            <a:off x="8724268" y="0"/>
            <a:ext cx="3475383" cy="6858000"/>
          </a:xfrm>
          <a:prstGeom prst="rect">
            <a:avLst/>
          </a:prstGeom>
          <a:solidFill>
            <a:schemeClr val="accent1">
              <a:tint val="2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077257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84FCB1-076C-40E6-A941-4BF6BBE77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675" y="1844824"/>
            <a:ext cx="7446533" cy="4617031"/>
          </a:xfrm>
        </p:spPr>
        <p:txBody>
          <a:bodyPr>
            <a:normAutofit fontScale="85000" lnSpcReduction="10000"/>
          </a:bodyPr>
          <a:lstStyle/>
          <a:p>
            <a:pPr marL="571500" indent="-5715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altLang="nl-NL" dirty="0"/>
              <a:t>Literature can serve as a way of thinking about, or “lens” on socio-political questions. </a:t>
            </a:r>
          </a:p>
          <a:p>
            <a:pPr marL="571500" indent="-5715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altLang="nl-NL" dirty="0"/>
              <a:t>Examples that structure the Key Debates core course this year</a:t>
            </a:r>
          </a:p>
          <a:p>
            <a:pPr marL="839788" lvl="1" indent="-571500">
              <a:lnSpc>
                <a:spcPct val="160000"/>
              </a:lnSpc>
            </a:pPr>
            <a:r>
              <a:rPr lang="en-US" altLang="nl-NL" sz="2000" dirty="0"/>
              <a:t>How Do We Read: Close, Thin, Deep, Distant, Hyper, Machine?</a:t>
            </a:r>
          </a:p>
          <a:p>
            <a:pPr marL="839788" lvl="1" indent="-571500">
              <a:lnSpc>
                <a:spcPct val="160000"/>
              </a:lnSpc>
            </a:pPr>
            <a:r>
              <a:rPr lang="en-US" altLang="nl-NL" sz="2000" dirty="0"/>
              <a:t>What does it mean to decolonize literary studies and how can we do it?</a:t>
            </a:r>
          </a:p>
          <a:p>
            <a:pPr marL="839788" lvl="1" indent="-571500">
              <a:lnSpc>
                <a:spcPct val="160000"/>
              </a:lnSpc>
            </a:pPr>
            <a:r>
              <a:rPr lang="en-US" altLang="nl-NL" sz="2000" dirty="0"/>
              <a:t>Is there literature without the human?</a:t>
            </a:r>
          </a:p>
          <a:p>
            <a:pPr marL="839788" lvl="1" indent="-571500">
              <a:lnSpc>
                <a:spcPct val="160000"/>
              </a:lnSpc>
            </a:pPr>
            <a:r>
              <a:rPr lang="en-US" altLang="nl-NL" sz="2000" dirty="0"/>
              <a:t>Is critique damaging literary studies and if so, what should we do instead? </a:t>
            </a:r>
            <a:endParaRPr lang="en-US" altLang="nl-NL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>
            <a:normAutofit/>
          </a:bodyPr>
          <a:lstStyle/>
          <a:p>
            <a:r>
              <a:rPr lang="nl-NL" sz="2800" dirty="0" err="1"/>
              <a:t>Why</a:t>
            </a:r>
            <a:r>
              <a:rPr lang="nl-NL" sz="2800" dirty="0"/>
              <a:t> do Literary Studies?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C88792D-9315-410F-BE23-26C3CCB798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6218" y="0"/>
            <a:ext cx="3865782" cy="2595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8003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84FCB1-076C-40E6-A941-4BF6BBE77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800" y="1772816"/>
            <a:ext cx="8828163" cy="4752528"/>
          </a:xfrm>
        </p:spPr>
        <p:txBody>
          <a:bodyPr>
            <a:noAutofit/>
          </a:bodyPr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One of the most elaborate literature </a:t>
            </a:r>
            <a:r>
              <a:rPr lang="en-US" sz="2400" dirty="0" err="1"/>
              <a:t>rMAs</a:t>
            </a:r>
            <a:r>
              <a:rPr lang="en-US" sz="2400" dirty="0"/>
              <a:t> in the Netherlands</a:t>
            </a:r>
          </a:p>
          <a:p>
            <a:pPr marL="611188" lvl="1" indent="-342900">
              <a:lnSpc>
                <a:spcPct val="150000"/>
              </a:lnSpc>
              <a:spcBef>
                <a:spcPts val="0"/>
              </a:spcBef>
            </a:pPr>
            <a:r>
              <a:rPr lang="en-US" sz="1800" dirty="0"/>
              <a:t>36EC in core courses that focus on key debates, contexts and ways of doing research</a:t>
            </a:r>
          </a:p>
          <a:p>
            <a:pPr marL="611188" lvl="1" indent="-342900">
              <a:lnSpc>
                <a:spcPct val="150000"/>
              </a:lnSpc>
              <a:spcBef>
                <a:spcPts val="0"/>
              </a:spcBef>
            </a:pPr>
            <a:r>
              <a:rPr lang="en-US" sz="1800" dirty="0"/>
              <a:t>The rest: freedom to pursue your own research interests: </a:t>
            </a:r>
            <a:r>
              <a:rPr lang="en-US" sz="1800" b="1" dirty="0">
                <a:solidFill>
                  <a:srgbClr val="00B0F0"/>
                </a:solidFill>
              </a:rPr>
              <a:t>you decide the content of 70% of the </a:t>
            </a:r>
            <a:r>
              <a:rPr lang="en-US" sz="1800" b="1" dirty="0" err="1">
                <a:solidFill>
                  <a:srgbClr val="00B0F0"/>
                </a:solidFill>
              </a:rPr>
              <a:t>programme</a:t>
            </a:r>
            <a:endParaRPr lang="en-US" sz="1800" b="1" dirty="0">
              <a:solidFill>
                <a:srgbClr val="00B0F0"/>
              </a:solidFill>
            </a:endParaRPr>
          </a:p>
          <a:p>
            <a:pPr marL="611188" lvl="1" indent="-342900">
              <a:lnSpc>
                <a:spcPct val="150000"/>
              </a:lnSpc>
              <a:spcBef>
                <a:spcPts val="0"/>
              </a:spcBef>
            </a:pPr>
            <a:endParaRPr lang="en-US" sz="1800" b="1" u="sng" dirty="0"/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3 paths in mind: </a:t>
            </a:r>
          </a:p>
          <a:p>
            <a:pPr marL="611188" lvl="1" indent="-342900">
              <a:lnSpc>
                <a:spcPct val="150000"/>
              </a:lnSpc>
              <a:spcBef>
                <a:spcPts val="0"/>
              </a:spcBef>
            </a:pPr>
            <a:r>
              <a:rPr lang="en-US" sz="1800" dirty="0"/>
              <a:t>Thematic (e.g. cultural memory, gender and sexuality, </a:t>
            </a:r>
            <a:r>
              <a:rPr lang="en-US" sz="1800" dirty="0" err="1"/>
              <a:t>decoloniality</a:t>
            </a:r>
            <a:r>
              <a:rPr lang="en-US" sz="1800" dirty="0"/>
              <a:t>)</a:t>
            </a:r>
          </a:p>
          <a:p>
            <a:pPr marL="611188" lvl="1" indent="-342900">
              <a:lnSpc>
                <a:spcPct val="150000"/>
              </a:lnSpc>
              <a:spcBef>
                <a:spcPts val="0"/>
              </a:spcBef>
            </a:pPr>
            <a:r>
              <a:rPr lang="en-US" sz="1800" dirty="0"/>
              <a:t>Language-based (Dutch, English, French, German, Italian, Spanish, Scandinavian and Slavonic)</a:t>
            </a:r>
          </a:p>
          <a:p>
            <a:pPr marL="611188" lvl="1" indent="-342900">
              <a:lnSpc>
                <a:spcPct val="150000"/>
              </a:lnSpc>
              <a:spcBef>
                <a:spcPts val="0"/>
              </a:spcBef>
            </a:pPr>
            <a:r>
              <a:rPr lang="en-US" sz="1800" dirty="0"/>
              <a:t>Period-oriented (Early-Modern, 19</a:t>
            </a:r>
            <a:r>
              <a:rPr lang="en-US" sz="1800" baseline="30000" dirty="0"/>
              <a:t>th</a:t>
            </a:r>
            <a:r>
              <a:rPr lang="en-US" sz="1800" dirty="0"/>
              <a:t> C., contemporary)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Strong research environment (OSL, ASCA)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>
            <a:normAutofit/>
          </a:bodyPr>
          <a:lstStyle/>
          <a:p>
            <a:r>
              <a:rPr lang="nl-NL" sz="2800" dirty="0"/>
              <a:t>Research Master Literary Studies @ UvA			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027" y="1772816"/>
            <a:ext cx="2710066" cy="4944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65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>
            <a:normAutofit/>
          </a:bodyPr>
          <a:lstStyle/>
          <a:p>
            <a:r>
              <a:rPr lang="nl-NL" sz="2800" dirty="0"/>
              <a:t>Research Master </a:t>
            </a:r>
            <a:r>
              <a:rPr lang="nl-NL" sz="2800" dirty="0" err="1"/>
              <a:t>Literary</a:t>
            </a:r>
            <a:r>
              <a:rPr lang="nl-NL" sz="2800" dirty="0"/>
              <a:t> Studies			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69F9076-C3C0-4783-AEB7-5EE11F41A1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07771"/>
              </p:ext>
            </p:extLst>
          </p:nvPr>
        </p:nvGraphicFramePr>
        <p:xfrm>
          <a:off x="511938" y="2132856"/>
          <a:ext cx="11126056" cy="4655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1514">
                  <a:extLst>
                    <a:ext uri="{9D8B030D-6E8A-4147-A177-3AD203B41FA5}">
                      <a16:colId xmlns:a16="http://schemas.microsoft.com/office/drawing/2014/main" val="2096042361"/>
                    </a:ext>
                  </a:extLst>
                </a:gridCol>
                <a:gridCol w="2781514">
                  <a:extLst>
                    <a:ext uri="{9D8B030D-6E8A-4147-A177-3AD203B41FA5}">
                      <a16:colId xmlns:a16="http://schemas.microsoft.com/office/drawing/2014/main" val="2566186474"/>
                    </a:ext>
                  </a:extLst>
                </a:gridCol>
                <a:gridCol w="2781514">
                  <a:extLst>
                    <a:ext uri="{9D8B030D-6E8A-4147-A177-3AD203B41FA5}">
                      <a16:colId xmlns:a16="http://schemas.microsoft.com/office/drawing/2014/main" val="3508044616"/>
                    </a:ext>
                  </a:extLst>
                </a:gridCol>
                <a:gridCol w="2781514">
                  <a:extLst>
                    <a:ext uri="{9D8B030D-6E8A-4147-A177-3AD203B41FA5}">
                      <a16:colId xmlns:a16="http://schemas.microsoft.com/office/drawing/2014/main" val="2582082000"/>
                    </a:ext>
                  </a:extLst>
                </a:gridCol>
              </a:tblGrid>
              <a:tr h="545588">
                <a:tc gridSpan="2">
                  <a:txBody>
                    <a:bodyPr/>
                    <a:lstStyle/>
                    <a:p>
                      <a:r>
                        <a:rPr lang="en-US" sz="2800" dirty="0"/>
                        <a:t>Year 1 Study plan</a:t>
                      </a:r>
                      <a:endParaRPr lang="x-none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800" dirty="0"/>
                        <a:t>Year 2 Study plan</a:t>
                      </a:r>
                      <a:endParaRPr lang="x-none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7144410"/>
                  </a:ext>
                </a:extLst>
              </a:tr>
              <a:tr h="503261">
                <a:tc>
                  <a:txBody>
                    <a:bodyPr/>
                    <a:lstStyle/>
                    <a:p>
                      <a:r>
                        <a:rPr lang="en-US" i="1" dirty="0"/>
                        <a:t>Semester 1</a:t>
                      </a:r>
                      <a:endParaRPr lang="x-non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Semester 2</a:t>
                      </a:r>
                      <a:endParaRPr lang="x-non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Semester 1</a:t>
                      </a:r>
                      <a:endParaRPr lang="x-non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Semester 2</a:t>
                      </a:r>
                      <a:endParaRPr lang="x-none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7642934"/>
                  </a:ext>
                </a:extLst>
              </a:tr>
              <a:tr h="1183399">
                <a:tc>
                  <a:txBody>
                    <a:bodyPr/>
                    <a:lstStyle/>
                    <a:p>
                      <a:r>
                        <a:rPr lang="en-US" b="1" dirty="0"/>
                        <a:t>Key Debates in Literary and Cultural Studies (12EC)</a:t>
                      </a:r>
                      <a:endParaRPr lang="x-non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Literature, Context, Historicity (12EC)</a:t>
                      </a:r>
                      <a:endParaRPr lang="x-non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Literary Studies Lab (12EC)</a:t>
                      </a:r>
                      <a:endParaRPr lang="x-non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Thesis (18EC)</a:t>
                      </a:r>
                      <a:endParaRPr lang="x-none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1182323"/>
                  </a:ext>
                </a:extLst>
              </a:tr>
              <a:tr h="457200">
                <a:tc rowSpan="2">
                  <a:txBody>
                    <a:bodyPr/>
                    <a:lstStyle/>
                    <a:p>
                      <a:r>
                        <a:rPr lang="en-US" i="0" dirty="0"/>
                        <a:t>Electives (12EC)</a:t>
                      </a:r>
                    </a:p>
                    <a:p>
                      <a:endParaRPr lang="en-US" i="0" dirty="0"/>
                    </a:p>
                    <a:p>
                      <a:endParaRPr lang="x-none" i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i="0" dirty="0"/>
                        <a:t>Electives (12EC)</a:t>
                      </a:r>
                      <a:endParaRPr lang="x-none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/>
                        <a:t>Electives (6EC)</a:t>
                      </a:r>
                    </a:p>
                    <a:p>
                      <a:endParaRPr lang="x-none" i="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b="1" dirty="0"/>
                        <a:t>Research project (12EC)</a:t>
                      </a:r>
                      <a:endParaRPr lang="x-none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4747124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National research school (6EC)</a:t>
                      </a:r>
                      <a:endParaRPr lang="x-none" dirty="0"/>
                    </a:p>
                    <a:p>
                      <a:endParaRPr lang="x-none" i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808205"/>
                  </a:ext>
                </a:extLst>
              </a:tr>
              <a:tr h="868642">
                <a:tc>
                  <a:txBody>
                    <a:bodyPr/>
                    <a:lstStyle/>
                    <a:p>
                      <a:r>
                        <a:rPr lang="en-US" dirty="0"/>
                        <a:t>National research school (6EC)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Tutorial (6EC)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Tutorial (6EC)</a:t>
                      </a:r>
                      <a:endParaRPr lang="x-none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x-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4925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3394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476672"/>
            <a:ext cx="11159196" cy="577560"/>
          </a:xfrm>
        </p:spPr>
        <p:txBody>
          <a:bodyPr>
            <a:normAutofit/>
          </a:bodyPr>
          <a:lstStyle/>
          <a:p>
            <a:r>
              <a:rPr lang="nl-NL" sz="2800" dirty="0" err="1"/>
              <a:t>Programme</a:t>
            </a:r>
            <a:r>
              <a:rPr lang="nl-NL" sz="2800" dirty="0"/>
              <a:t>	</a:t>
            </a:r>
          </a:p>
        </p:txBody>
      </p:sp>
      <p:sp>
        <p:nvSpPr>
          <p:cNvPr id="4" name="Tijdelijke aanduiding voor tekst 3"/>
          <p:cNvSpPr txBox="1">
            <a:spLocks/>
          </p:cNvSpPr>
          <p:nvPr/>
        </p:nvSpPr>
        <p:spPr>
          <a:xfrm>
            <a:off x="478800" y="1054232"/>
            <a:ext cx="10636497" cy="55350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27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Electives (just a selection within the Literary Studies cluster)</a:t>
            </a:r>
          </a:p>
          <a:p>
            <a:pPr marL="725488" lvl="1" indent="-457200">
              <a:lnSpc>
                <a:spcPct val="150000"/>
              </a:lnSpc>
              <a:spcBef>
                <a:spcPts val="0"/>
              </a:spcBef>
            </a:pPr>
            <a:r>
              <a:rPr lang="en-US" sz="1600" dirty="0"/>
              <a:t>Cultural Memory and Trauma</a:t>
            </a:r>
          </a:p>
          <a:p>
            <a:pPr marL="725488" lvl="1" indent="-457200">
              <a:lnSpc>
                <a:spcPct val="150000"/>
              </a:lnSpc>
              <a:spcBef>
                <a:spcPts val="0"/>
              </a:spcBef>
            </a:pPr>
            <a:r>
              <a:rPr lang="en-US" sz="1600" dirty="0"/>
              <a:t>Bodies and the Post-Human</a:t>
            </a:r>
          </a:p>
          <a:p>
            <a:pPr marL="725488" lvl="1" indent="-457200">
              <a:lnSpc>
                <a:spcPct val="150000"/>
              </a:lnSpc>
              <a:spcBef>
                <a:spcPts val="0"/>
              </a:spcBef>
            </a:pPr>
            <a:r>
              <a:rPr lang="en-US" sz="1600" dirty="0"/>
              <a:t>Contested Realities: Debating the Novel</a:t>
            </a:r>
          </a:p>
          <a:p>
            <a:pPr marL="725488" lvl="1" indent="-457200">
              <a:lnSpc>
                <a:spcPct val="150000"/>
              </a:lnSpc>
              <a:spcBef>
                <a:spcPts val="0"/>
              </a:spcBef>
            </a:pPr>
            <a:r>
              <a:rPr lang="en-US" sz="1600" dirty="0"/>
              <a:t>Narrative and </a:t>
            </a:r>
            <a:r>
              <a:rPr lang="en-US" sz="1600" dirty="0" err="1"/>
              <a:t>Globalisation</a:t>
            </a:r>
            <a:endParaRPr lang="en-US" sz="1600" dirty="0"/>
          </a:p>
          <a:p>
            <a:pPr marL="725488" lvl="1" indent="-457200">
              <a:lnSpc>
                <a:spcPct val="150000"/>
              </a:lnSpc>
              <a:spcBef>
                <a:spcPts val="0"/>
              </a:spcBef>
            </a:pPr>
            <a:r>
              <a:rPr lang="en-US" sz="1600" dirty="0"/>
              <a:t>Il/literacy Matters: Thinking the Arts, Media, and Humanities in the 21st Century</a:t>
            </a:r>
          </a:p>
          <a:p>
            <a:pPr marL="725488" lvl="1" indent="-457200">
              <a:lnSpc>
                <a:spcPct val="150000"/>
              </a:lnSpc>
              <a:spcBef>
                <a:spcPts val="0"/>
              </a:spcBef>
            </a:pPr>
            <a:r>
              <a:rPr lang="en-US" sz="1600" dirty="0"/>
              <a:t>Shakespeare, Sexuality, and Adaptation</a:t>
            </a:r>
          </a:p>
          <a:p>
            <a:pPr marL="725488" lvl="1" indent="-457200">
              <a:lnSpc>
                <a:spcPct val="150000"/>
              </a:lnSpc>
              <a:spcBef>
                <a:spcPts val="0"/>
              </a:spcBef>
            </a:pPr>
            <a:r>
              <a:rPr lang="en-US" sz="1600" dirty="0"/>
              <a:t>Self-Reflection in Modern English Poetry</a:t>
            </a:r>
          </a:p>
          <a:p>
            <a:pPr marL="725488" lvl="1" indent="-457200">
              <a:lnSpc>
                <a:spcPct val="150000"/>
              </a:lnSpc>
              <a:spcBef>
                <a:spcPts val="0"/>
              </a:spcBef>
            </a:pPr>
            <a:r>
              <a:rPr lang="es-ES" sz="1600" dirty="0"/>
              <a:t>Crimen y crisis: la novela detectivesca como respuesta a tiempos difíciles</a:t>
            </a:r>
          </a:p>
          <a:p>
            <a:pPr marL="725488" lvl="1" indent="-457200">
              <a:lnSpc>
                <a:spcPct val="150000"/>
              </a:lnSpc>
              <a:spcBef>
                <a:spcPts val="0"/>
              </a:spcBef>
            </a:pPr>
            <a:r>
              <a:rPr lang="de-DE" sz="1600" dirty="0" err="1"/>
              <a:t>Surréalisme</a:t>
            </a:r>
            <a:r>
              <a:rPr lang="de-DE" sz="1600" dirty="0"/>
              <a:t> et </a:t>
            </a:r>
            <a:r>
              <a:rPr lang="de-DE" sz="1600" dirty="0" err="1"/>
              <a:t>littérature</a:t>
            </a:r>
            <a:endParaRPr lang="de-DE" sz="1600" dirty="0"/>
          </a:p>
          <a:p>
            <a:pPr marL="725488" lvl="1" indent="-457200">
              <a:lnSpc>
                <a:spcPct val="150000"/>
              </a:lnSpc>
              <a:spcBef>
                <a:spcPts val="0"/>
              </a:spcBef>
            </a:pPr>
            <a:r>
              <a:rPr lang="en-US" sz="1600" dirty="0"/>
              <a:t>Modernisms and Avant-Gardes in Europe</a:t>
            </a:r>
          </a:p>
          <a:p>
            <a:pPr marL="725488" lvl="1" indent="-457200">
              <a:lnSpc>
                <a:spcPct val="150000"/>
              </a:lnSpc>
              <a:spcBef>
                <a:spcPts val="0"/>
              </a:spcBef>
            </a:pPr>
            <a:r>
              <a:rPr lang="en-US" sz="1600" dirty="0"/>
              <a:t>Contemporary European Literature: The Postmodern Detective</a:t>
            </a:r>
          </a:p>
          <a:p>
            <a:pPr marL="725488" lvl="1" indent="-457200">
              <a:lnSpc>
                <a:spcPct val="150000"/>
              </a:lnSpc>
              <a:spcBef>
                <a:spcPts val="0"/>
              </a:spcBef>
            </a:pPr>
            <a:r>
              <a:rPr lang="en-US" sz="1600" dirty="0"/>
              <a:t>Crisis and Alternative Languages in Literature and Art: Greece, the Mediterranean and Beyond</a:t>
            </a:r>
          </a:p>
          <a:p>
            <a:pPr marL="725488" lvl="1" indent="-457200">
              <a:lnSpc>
                <a:spcPct val="150000"/>
              </a:lnSpc>
              <a:spcBef>
                <a:spcPts val="0"/>
              </a:spcBef>
            </a:pPr>
            <a:r>
              <a:rPr lang="sv-SE" sz="1600" dirty="0"/>
              <a:t>Exile in Slavic Literature: Nabokov, Kundera, Milosz</a:t>
            </a:r>
          </a:p>
          <a:p>
            <a:pPr marL="725488" lvl="1" indent="-457200">
              <a:lnSpc>
                <a:spcPct val="150000"/>
              </a:lnSpc>
              <a:spcBef>
                <a:spcPts val="0"/>
              </a:spcBef>
            </a:pPr>
            <a:r>
              <a:rPr lang="sv-SE" sz="1600" b="1" dirty="0">
                <a:solidFill>
                  <a:srgbClr val="00B0F0"/>
                </a:solidFill>
              </a:rPr>
              <a:t>Internship</a:t>
            </a:r>
          </a:p>
          <a:p>
            <a:pPr marL="725488" lvl="1" indent="-457200">
              <a:lnSpc>
                <a:spcPct val="150000"/>
              </a:lnSpc>
              <a:spcBef>
                <a:spcPts val="0"/>
              </a:spcBef>
            </a:pPr>
            <a:endParaRPr lang="en-US" sz="1600" dirty="0"/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46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476672"/>
            <a:ext cx="11159196" cy="577560"/>
          </a:xfrm>
        </p:spPr>
        <p:txBody>
          <a:bodyPr>
            <a:normAutofit/>
          </a:bodyPr>
          <a:lstStyle/>
          <a:p>
            <a:r>
              <a:rPr lang="nl-NL" sz="2800" dirty="0" err="1"/>
              <a:t>Programme</a:t>
            </a:r>
            <a:endParaRPr lang="nl-NL" sz="2800" dirty="0"/>
          </a:p>
        </p:txBody>
      </p:sp>
      <p:sp>
        <p:nvSpPr>
          <p:cNvPr id="4" name="Tijdelijke aanduiding voor tekst 3"/>
          <p:cNvSpPr txBox="1">
            <a:spLocks/>
          </p:cNvSpPr>
          <p:nvPr/>
        </p:nvSpPr>
        <p:spPr>
          <a:xfrm>
            <a:off x="478800" y="1054232"/>
            <a:ext cx="10636497" cy="55350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27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5488" lvl="1" indent="-457200">
              <a:spcBef>
                <a:spcPts val="0"/>
              </a:spcBef>
            </a:pPr>
            <a:endParaRPr lang="en-US" sz="2000" dirty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Tutorials (2x6EC): customized teaching, individually/small groups</a:t>
            </a:r>
          </a:p>
          <a:p>
            <a:pPr marL="725488" lvl="1" indent="-457200">
              <a:spcBef>
                <a:spcPts val="0"/>
              </a:spcBef>
            </a:pPr>
            <a:r>
              <a:rPr lang="en-US" dirty="0"/>
              <a:t>Specialization, close to ongoing research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National research school seminars &amp; events (12EC in total)</a:t>
            </a:r>
          </a:p>
          <a:p>
            <a:pPr marL="725488" lvl="1" indent="-457200">
              <a:spcBef>
                <a:spcPts val="0"/>
              </a:spcBef>
            </a:pPr>
            <a:r>
              <a:rPr lang="en-US" sz="2000" dirty="0"/>
              <a:t>Events, workshops, conferences, winter schools etc. </a:t>
            </a:r>
          </a:p>
          <a:p>
            <a:pPr marL="725488" lvl="1" indent="-457200">
              <a:spcBef>
                <a:spcPts val="0"/>
              </a:spcBef>
            </a:pPr>
            <a:r>
              <a:rPr lang="en-US" sz="2000" dirty="0" err="1"/>
              <a:t>E,g</a:t>
            </a:r>
            <a:r>
              <a:rPr lang="en-US" sz="2000" dirty="0"/>
              <a:t>, at the Netherlands Research School for Literary Studies (OSL), Netherlands Institute for Cultural Analysis (NICA), Netherlands Research School for Gender Studies (NOG)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519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4670" y="260648"/>
            <a:ext cx="7992887" cy="936103"/>
          </a:xfrm>
        </p:spPr>
        <p:txBody>
          <a:bodyPr>
            <a:normAutofit/>
          </a:bodyPr>
          <a:lstStyle/>
          <a:p>
            <a:r>
              <a:rPr lang="nl-NL" sz="2800" dirty="0"/>
              <a:t>Skills</a:t>
            </a:r>
            <a:endParaRPr lang="en-US" sz="2800" dirty="0"/>
          </a:p>
        </p:txBody>
      </p:sp>
      <p:sp>
        <p:nvSpPr>
          <p:cNvPr id="9" name="Tijdelijke aanduiding voor tekst 3"/>
          <p:cNvSpPr>
            <a:spLocks noGrp="1"/>
          </p:cNvSpPr>
          <p:nvPr>
            <p:ph type="body" sz="quarter" idx="4294967295"/>
          </p:nvPr>
        </p:nvSpPr>
        <p:spPr>
          <a:xfrm>
            <a:off x="494670" y="1340768"/>
            <a:ext cx="8047037" cy="4851289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sz="1800" dirty="0"/>
              <a:t>You become:</a:t>
            </a:r>
          </a:p>
          <a:p>
            <a:pPr marL="342900" indent="-342900"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A highly qualified researcher</a:t>
            </a:r>
          </a:p>
          <a:p>
            <a:pPr marL="342900" indent="-342900"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A self-sufficient professional with strong analytical abilities</a:t>
            </a:r>
          </a:p>
          <a:p>
            <a:pPr marL="342900" indent="-342900"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An expert on meaning, language and text</a:t>
            </a:r>
          </a:p>
          <a:p>
            <a:pPr marL="342900" indent="-342900"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Used to intellectual </a:t>
            </a:r>
            <a:r>
              <a:rPr lang="en-US" sz="1800" dirty="0" err="1"/>
              <a:t>labour</a:t>
            </a:r>
            <a:r>
              <a:rPr lang="en-US" sz="1800" dirty="0"/>
              <a:t>, focused on new knowledge</a:t>
            </a:r>
          </a:p>
          <a:p>
            <a:pPr marL="342900" indent="-342900"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Capable of making complex knowledge accessible to peers and to others</a:t>
            </a:r>
          </a:p>
          <a:p>
            <a:pPr marL="285750" indent="-285750">
              <a:lnSpc>
                <a:spcPct val="170000"/>
              </a:lnSpc>
              <a:spcBef>
                <a:spcPts val="0"/>
              </a:spcBef>
              <a:buFont typeface="Symbol"/>
              <a:buChar char="Þ"/>
            </a:pPr>
            <a:r>
              <a:rPr lang="en-US" sz="2000" dirty="0"/>
              <a:t>Career in academia</a:t>
            </a:r>
          </a:p>
          <a:p>
            <a:pPr marL="554038" lvl="1" indent="-285750">
              <a:lnSpc>
                <a:spcPct val="170000"/>
              </a:lnSpc>
              <a:spcBef>
                <a:spcPts val="0"/>
              </a:spcBef>
            </a:pPr>
            <a:r>
              <a:rPr lang="en-US" sz="1600" dirty="0"/>
              <a:t>Recent graduates: PhD positions at e.g. Cambridge University, UC Santa Barbara, Radboud (Nijmegen), Wuhan University, KU Leuven</a:t>
            </a:r>
          </a:p>
          <a:p>
            <a:pPr marL="285750" indent="-285750">
              <a:lnSpc>
                <a:spcPct val="170000"/>
              </a:lnSpc>
              <a:spcBef>
                <a:spcPts val="0"/>
              </a:spcBef>
              <a:buFont typeface="Symbol"/>
              <a:buChar char="Þ"/>
            </a:pPr>
            <a:r>
              <a:rPr lang="en-US" sz="2000" dirty="0"/>
              <a:t>Career in the cultural sector</a:t>
            </a:r>
          </a:p>
          <a:p>
            <a:pPr marL="554038" lvl="1" indent="-285750">
              <a:lnSpc>
                <a:spcPct val="170000"/>
              </a:lnSpc>
              <a:spcBef>
                <a:spcPts val="0"/>
              </a:spcBef>
            </a:pPr>
            <a:r>
              <a:rPr lang="en-US" sz="1600" dirty="0"/>
              <a:t>Recent graduates: Publishing / editor, policy/communications advisers, teaching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endParaRPr lang="en-US" sz="20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9" r="1621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316048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004E92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D7C8B4FEBC20409B1FB0BCA65EDBC1" ma:contentTypeVersion="16" ma:contentTypeDescription="Een nieuw document maken." ma:contentTypeScope="" ma:versionID="eaaf1154512b68f9a4e8903910474b18">
  <xsd:schema xmlns:xsd="http://www.w3.org/2001/XMLSchema" xmlns:xs="http://www.w3.org/2001/XMLSchema" xmlns:p="http://schemas.microsoft.com/office/2006/metadata/properties" xmlns:ns2="0ba0a66d-d0f9-47cd-8e3e-68bb350750de" xmlns:ns3="b9e4800e-550a-4664-b739-51f4091b61c8" targetNamespace="http://schemas.microsoft.com/office/2006/metadata/properties" ma:root="true" ma:fieldsID="61bbd7217a488b9966e860de06df999a" ns2:_="" ns3:_="">
    <xsd:import namespace="0ba0a66d-d0f9-47cd-8e3e-68bb350750de"/>
    <xsd:import namespace="b9e4800e-550a-4664-b739-51f4091b61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a0a66d-d0f9-47cd-8e3e-68bb350750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99b6ca76-abda-4f5c-bf70-6374a71c10d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e4800e-550a-4664-b739-51f4091b61c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09a07e8-6055-4969-b643-2ba440b25212}" ma:internalName="TaxCatchAll" ma:showField="CatchAllData" ma:web="b9e4800e-550a-4664-b739-51f4091b61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9e4800e-550a-4664-b739-51f4091b61c8" xsi:nil="true"/>
    <lcf76f155ced4ddcb4097134ff3c332f xmlns="0ba0a66d-d0f9-47cd-8e3e-68bb350750d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5F00478-3862-46FF-849C-D483B1524D0B}"/>
</file>

<file path=customXml/itemProps3.xml><?xml version="1.0" encoding="utf-8"?>
<ds:datastoreItem xmlns:ds="http://schemas.openxmlformats.org/officeDocument/2006/customXml" ds:itemID="{69DA0326-C6F9-40A3-894F-6061EE46E132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f2760952-b3bb-408f-ace6-eb1e07642b86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62260777-03a2-4acd-8b7f-b7cc27a56620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752</TotalTime>
  <Words>939</Words>
  <Application>Microsoft Office PowerPoint</Application>
  <PresentationFormat>Widescreen</PresentationFormat>
  <Paragraphs>120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Symbol</vt:lpstr>
      <vt:lpstr>Times New Roman</vt:lpstr>
      <vt:lpstr>blank</vt:lpstr>
      <vt:lpstr>Research MA Literary Studies     18:00</vt:lpstr>
      <vt:lpstr>Why do Literary Studies?</vt:lpstr>
      <vt:lpstr>Research focus</vt:lpstr>
      <vt:lpstr>Why do Literary Studies?</vt:lpstr>
      <vt:lpstr>Research Master Literary Studies @ UvA   </vt:lpstr>
      <vt:lpstr>Research Master Literary Studies   </vt:lpstr>
      <vt:lpstr>Programme </vt:lpstr>
      <vt:lpstr>Programme</vt:lpstr>
      <vt:lpstr>Skills</vt:lpstr>
      <vt:lpstr>Programme: some numbers</vt:lpstr>
      <vt:lpstr>Student perspective</vt:lpstr>
      <vt:lpstr>Admissions</vt:lpstr>
    </vt:vector>
  </TitlesOfParts>
  <Manager>Chevelie Vermaning</Manager>
  <Company>Universiteit van Amsterdam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Daan Wesselman</cp:lastModifiedBy>
  <cp:revision>73</cp:revision>
  <dcterms:created xsi:type="dcterms:W3CDTF">2018-09-13T12:16:30Z</dcterms:created>
  <dcterms:modified xsi:type="dcterms:W3CDTF">2022-11-07T10:33:17Z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0x0101005ED7C8B4FEBC20409B1FB0BCA65EDBC1</vt:lpwstr>
  </property>
</Properties>
</file>