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38"/>
  </p:notesMasterIdLst>
  <p:handoutMasterIdLst>
    <p:handoutMasterId r:id="rId39"/>
  </p:handoutMasterIdLst>
  <p:sldIdLst>
    <p:sldId id="298" r:id="rId5"/>
    <p:sldId id="261" r:id="rId6"/>
    <p:sldId id="268" r:id="rId7"/>
    <p:sldId id="322" r:id="rId8"/>
    <p:sldId id="323" r:id="rId9"/>
    <p:sldId id="324" r:id="rId10"/>
    <p:sldId id="259" r:id="rId11"/>
    <p:sldId id="290" r:id="rId12"/>
    <p:sldId id="263" r:id="rId13"/>
    <p:sldId id="325" r:id="rId14"/>
    <p:sldId id="260" r:id="rId15"/>
    <p:sldId id="326" r:id="rId16"/>
    <p:sldId id="264" r:id="rId17"/>
    <p:sldId id="271" r:id="rId18"/>
    <p:sldId id="315" r:id="rId19"/>
    <p:sldId id="303" r:id="rId20"/>
    <p:sldId id="304" r:id="rId21"/>
    <p:sldId id="310" r:id="rId22"/>
    <p:sldId id="301" r:id="rId23"/>
    <p:sldId id="302" r:id="rId24"/>
    <p:sldId id="314" r:id="rId25"/>
    <p:sldId id="311" r:id="rId26"/>
    <p:sldId id="312" r:id="rId27"/>
    <p:sldId id="318" r:id="rId28"/>
    <p:sldId id="320" r:id="rId29"/>
    <p:sldId id="321" r:id="rId30"/>
    <p:sldId id="316" r:id="rId31"/>
    <p:sldId id="317" r:id="rId32"/>
    <p:sldId id="305" r:id="rId33"/>
    <p:sldId id="288" r:id="rId34"/>
    <p:sldId id="327" r:id="rId35"/>
    <p:sldId id="286" r:id="rId36"/>
    <p:sldId id="329" r:id="rId37"/>
  </p:sldIdLst>
  <p:sldSz cx="12192000" cy="6858000"/>
  <p:notesSz cx="6858000" cy="9144000"/>
  <p:custDataLst>
    <p:tags r:id="rId4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ankert, Katja" initials="BK" lastIdx="13" clrIdx="0"/>
  <p:cmAuthor id="1" name="Katja Blankert" initials="KB" lastIdx="1" clrIdx="1">
    <p:extLst>
      <p:ext uri="{19B8F6BF-5375-455C-9EA6-DF929625EA0E}">
        <p15:presenceInfo xmlns:p15="http://schemas.microsoft.com/office/powerpoint/2012/main" userId="S::k.a.a.blankert@uva.nl::23396fb4-2d98-46ca-9af9-6faf70227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89B346-3526-4F33-B3C0-712C742948EE}" v="4" dt="2023-11-20T12:32:33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21" autoAdjust="0"/>
    <p:restoredTop sz="99486" autoAdjust="0"/>
  </p:normalViewPr>
  <p:slideViewPr>
    <p:cSldViewPr showGuides="1">
      <p:cViewPr varScale="1">
        <p:scale>
          <a:sx n="110" d="100"/>
          <a:sy n="110" d="100"/>
        </p:scale>
        <p:origin x="144" y="19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sia Lech" userId="a3173f5e-2135-4b34-b3fb-d144bd8f5078" providerId="ADAL" clId="{8689B346-3526-4F33-B3C0-712C742948EE}"/>
    <pc:docChg chg="addSld delSld modSld sldOrd">
      <pc:chgData name="Kasia Lech" userId="a3173f5e-2135-4b34-b3fb-d144bd8f5078" providerId="ADAL" clId="{8689B346-3526-4F33-B3C0-712C742948EE}" dt="2023-11-20T12:36:04.374" v="133" actId="20577"/>
      <pc:docMkLst>
        <pc:docMk/>
      </pc:docMkLst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2307152054" sldId="259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2921324708" sldId="260"/>
        </pc:sldMkLst>
      </pc:sldChg>
      <pc:sldChg chg="add">
        <pc:chgData name="Kasia Lech" userId="a3173f5e-2135-4b34-b3fb-d144bd8f5078" providerId="ADAL" clId="{8689B346-3526-4F33-B3C0-712C742948EE}" dt="2023-11-20T12:29:17.599" v="1"/>
        <pc:sldMkLst>
          <pc:docMk/>
          <pc:sldMk cId="4174928900" sldId="261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1802403056" sldId="263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3807451285" sldId="264"/>
        </pc:sldMkLst>
      </pc:sldChg>
      <pc:sldChg chg="del">
        <pc:chgData name="Kasia Lech" userId="a3173f5e-2135-4b34-b3fb-d144bd8f5078" providerId="ADAL" clId="{8689B346-3526-4F33-B3C0-712C742948EE}" dt="2023-11-20T12:29:19.697" v="2" actId="47"/>
        <pc:sldMkLst>
          <pc:docMk/>
          <pc:sldMk cId="2817068785" sldId="267"/>
        </pc:sldMkLst>
      </pc:sldChg>
      <pc:sldChg chg="add del">
        <pc:chgData name="Kasia Lech" userId="a3173f5e-2135-4b34-b3fb-d144bd8f5078" providerId="ADAL" clId="{8689B346-3526-4F33-B3C0-712C742948EE}" dt="2023-11-20T12:32:33.927" v="68"/>
        <pc:sldMkLst>
          <pc:docMk/>
          <pc:sldMk cId="1665707472" sldId="286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1054225733" sldId="290"/>
        </pc:sldMkLst>
      </pc:sldChg>
      <pc:sldChg chg="del">
        <pc:chgData name="Kasia Lech" userId="a3173f5e-2135-4b34-b3fb-d144bd8f5078" providerId="ADAL" clId="{8689B346-3526-4F33-B3C0-712C742948EE}" dt="2023-11-20T12:32:59.315" v="69" actId="47"/>
        <pc:sldMkLst>
          <pc:docMk/>
          <pc:sldMk cId="1530828045" sldId="296"/>
        </pc:sldMkLst>
      </pc:sldChg>
      <pc:sldChg chg="modSp mod">
        <pc:chgData name="Kasia Lech" userId="a3173f5e-2135-4b34-b3fb-d144bd8f5078" providerId="ADAL" clId="{8689B346-3526-4F33-B3C0-712C742948EE}" dt="2023-11-20T12:31:43.160" v="65" actId="2711"/>
        <pc:sldMkLst>
          <pc:docMk/>
          <pc:sldMk cId="1665436659" sldId="320"/>
        </pc:sldMkLst>
        <pc:spChg chg="mod">
          <ac:chgData name="Kasia Lech" userId="a3173f5e-2135-4b34-b3fb-d144bd8f5078" providerId="ADAL" clId="{8689B346-3526-4F33-B3C0-712C742948EE}" dt="2023-11-20T12:31:43.160" v="65" actId="2711"/>
          <ac:spMkLst>
            <pc:docMk/>
            <pc:sldMk cId="1665436659" sldId="320"/>
            <ac:spMk id="6" creationId="{EB3C6E2C-4C9E-E883-BEE8-62E20F3DE2BE}"/>
          </ac:spMkLst>
        </pc:spChg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3841145409" sldId="322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3801734013" sldId="323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2500494058" sldId="324"/>
        </pc:sldMkLst>
      </pc:sldChg>
      <pc:sldChg chg="add">
        <pc:chgData name="Kasia Lech" userId="a3173f5e-2135-4b34-b3fb-d144bd8f5078" providerId="ADAL" clId="{8689B346-3526-4F33-B3C0-712C742948EE}" dt="2023-11-20T12:28:51.420" v="0"/>
        <pc:sldMkLst>
          <pc:docMk/>
          <pc:sldMk cId="2151817465" sldId="325"/>
        </pc:sldMkLst>
      </pc:sldChg>
      <pc:sldChg chg="modSp new mod ord">
        <pc:chgData name="Kasia Lech" userId="a3173f5e-2135-4b34-b3fb-d144bd8f5078" providerId="ADAL" clId="{8689B346-3526-4F33-B3C0-712C742948EE}" dt="2023-11-20T12:36:04.374" v="133" actId="20577"/>
        <pc:sldMkLst>
          <pc:docMk/>
          <pc:sldMk cId="3173428355" sldId="326"/>
        </pc:sldMkLst>
        <pc:spChg chg="mod">
          <ac:chgData name="Kasia Lech" userId="a3173f5e-2135-4b34-b3fb-d144bd8f5078" providerId="ADAL" clId="{8689B346-3526-4F33-B3C0-712C742948EE}" dt="2023-11-20T12:36:04.374" v="133" actId="20577"/>
          <ac:spMkLst>
            <pc:docMk/>
            <pc:sldMk cId="3173428355" sldId="326"/>
            <ac:spMk id="2" creationId="{FD4AB2F6-A14B-10AA-0F38-C3E8D59995C3}"/>
          </ac:spMkLst>
        </pc:spChg>
        <pc:spChg chg="mod">
          <ac:chgData name="Kasia Lech" userId="a3173f5e-2135-4b34-b3fb-d144bd8f5078" providerId="ADAL" clId="{8689B346-3526-4F33-B3C0-712C742948EE}" dt="2023-11-20T12:29:58.470" v="64" actId="20577"/>
          <ac:spMkLst>
            <pc:docMk/>
            <pc:sldMk cId="3173428355" sldId="326"/>
            <ac:spMk id="3" creationId="{7938A6E0-1C0D-1F22-D8C4-9FC57F7AB08D}"/>
          </ac:spMkLst>
        </pc:spChg>
      </pc:sldChg>
      <pc:sldChg chg="add">
        <pc:chgData name="Kasia Lech" userId="a3173f5e-2135-4b34-b3fb-d144bd8f5078" providerId="ADAL" clId="{8689B346-3526-4F33-B3C0-712C742948EE}" dt="2023-11-20T12:32:17.029" v="66"/>
        <pc:sldMkLst>
          <pc:docMk/>
          <pc:sldMk cId="174092395" sldId="327"/>
        </pc:sldMkLst>
      </pc:sldChg>
      <pc:sldChg chg="add">
        <pc:chgData name="Kasia Lech" userId="a3173f5e-2135-4b34-b3fb-d144bd8f5078" providerId="ADAL" clId="{8689B346-3526-4F33-B3C0-712C742948EE}" dt="2023-11-20T12:32:33.927" v="68"/>
        <pc:sldMkLst>
          <pc:docMk/>
          <pc:sldMk cId="3979786937" sldId="32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62E1D8-DF49-418C-94EA-4D2EE666AC83}" type="doc">
      <dgm:prSet loTypeId="urn:microsoft.com/office/officeart/2011/layout/Tab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E771C2F5-7C32-4785-9641-40B8C6C0AC4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nl-NL" b="1" dirty="0" err="1"/>
            <a:t>Interdisciplinary</a:t>
          </a:r>
          <a:r>
            <a:rPr lang="nl-NL" b="1" dirty="0"/>
            <a:t> </a:t>
          </a:r>
          <a:endParaRPr lang="nl-NL" dirty="0"/>
        </a:p>
      </dgm:t>
    </dgm:pt>
    <dgm:pt modelId="{5712892C-E60E-4095-9080-BFFB84D77ECE}" type="parTrans" cxnId="{72912892-4737-427A-8B62-AFF7D09B7F59}">
      <dgm:prSet/>
      <dgm:spPr/>
      <dgm:t>
        <a:bodyPr/>
        <a:lstStyle/>
        <a:p>
          <a:endParaRPr lang="nl-NL"/>
        </a:p>
      </dgm:t>
    </dgm:pt>
    <dgm:pt modelId="{ED9CECB4-19E9-40BC-9013-F9BD81652977}" type="sibTrans" cxnId="{72912892-4737-427A-8B62-AFF7D09B7F59}">
      <dgm:prSet/>
      <dgm:spPr/>
      <dgm:t>
        <a:bodyPr/>
        <a:lstStyle/>
        <a:p>
          <a:endParaRPr lang="nl-NL"/>
        </a:p>
      </dgm:t>
    </dgm:pt>
    <dgm:pt modelId="{03B2FA61-5572-4E74-A409-F967B444F486}">
      <dgm:prSet phldrT="[Text]" custT="1"/>
      <dgm:spPr/>
      <dgm:t>
        <a:bodyPr/>
        <a:lstStyle/>
        <a:p>
          <a:pPr algn="l" rtl="0">
            <a:buNone/>
          </a:pPr>
          <a:r>
            <a:rPr lang="en-US" sz="2400" i="0" dirty="0">
              <a:effectLst/>
            </a:rPr>
            <a:t>offers comprehensive cross-disciplinary debates with expert staff from all art disciplines, both theoretical and practical</a:t>
          </a:r>
          <a:r>
            <a:rPr lang="en-US" sz="2400" dirty="0">
              <a:latin typeface="Times New Roman"/>
            </a:rPr>
            <a:t> </a:t>
          </a:r>
          <a:r>
            <a:rPr lang="nl-NL" sz="2400" b="0" dirty="0"/>
            <a:t>research in mixed student </a:t>
          </a:r>
          <a:r>
            <a:rPr lang="nl-NL" sz="2400" b="0" dirty="0" err="1"/>
            <a:t>groups</a:t>
          </a:r>
          <a:endParaRPr lang="nl-NL" sz="2400" dirty="0"/>
        </a:p>
      </dgm:t>
    </dgm:pt>
    <dgm:pt modelId="{20D5556B-0DA2-42DF-9FC0-162E534486B9}" type="parTrans" cxnId="{33564661-B96D-46B3-96DD-5932CB482FF6}">
      <dgm:prSet/>
      <dgm:spPr/>
      <dgm:t>
        <a:bodyPr/>
        <a:lstStyle/>
        <a:p>
          <a:endParaRPr lang="nl-NL"/>
        </a:p>
      </dgm:t>
    </dgm:pt>
    <dgm:pt modelId="{735E6DD9-E59E-4DF9-B9F2-4CCB605D7E9A}" type="sibTrans" cxnId="{33564661-B96D-46B3-96DD-5932CB482FF6}">
      <dgm:prSet/>
      <dgm:spPr/>
      <dgm:t>
        <a:bodyPr/>
        <a:lstStyle/>
        <a:p>
          <a:endParaRPr lang="nl-NL"/>
        </a:p>
      </dgm:t>
    </dgm:pt>
    <dgm:pt modelId="{F62E45CD-EBC6-4816-A66E-81867EF83FBA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nl-NL" b="1" dirty="0" err="1"/>
            <a:t>Interacademic</a:t>
          </a:r>
          <a:endParaRPr lang="nl-NL" dirty="0"/>
        </a:p>
      </dgm:t>
    </dgm:pt>
    <dgm:pt modelId="{833AE399-41B5-4006-B0F1-37DBDB390811}" type="parTrans" cxnId="{B8F3F847-F626-495E-B486-122174C2E43E}">
      <dgm:prSet/>
      <dgm:spPr/>
      <dgm:t>
        <a:bodyPr/>
        <a:lstStyle/>
        <a:p>
          <a:endParaRPr lang="nl-NL"/>
        </a:p>
      </dgm:t>
    </dgm:pt>
    <dgm:pt modelId="{5F556705-9362-4E76-A9F5-6902E5F20AB3}" type="sibTrans" cxnId="{B8F3F847-F626-495E-B486-122174C2E43E}">
      <dgm:prSet/>
      <dgm:spPr/>
      <dgm:t>
        <a:bodyPr/>
        <a:lstStyle/>
        <a:p>
          <a:endParaRPr lang="nl-NL"/>
        </a:p>
      </dgm:t>
    </dgm:pt>
    <dgm:pt modelId="{BC113443-F4AA-44BF-B1A0-2947795D3B0E}">
      <dgm:prSet phldrT="[Text]"/>
      <dgm:spPr/>
      <dgm:t>
        <a:bodyPr/>
        <a:lstStyle/>
        <a:p>
          <a:endParaRPr lang="nl-NL" dirty="0"/>
        </a:p>
      </dgm:t>
    </dgm:pt>
    <dgm:pt modelId="{3739E28E-6304-49CD-A171-B724D04A74F2}" type="parTrans" cxnId="{3A6D28EB-50FC-4CF9-9825-54E0302D2C2C}">
      <dgm:prSet/>
      <dgm:spPr/>
      <dgm:t>
        <a:bodyPr/>
        <a:lstStyle/>
        <a:p>
          <a:endParaRPr lang="nl-NL"/>
        </a:p>
      </dgm:t>
    </dgm:pt>
    <dgm:pt modelId="{9280CFDE-0179-4C35-9369-1EB4E297151E}" type="sibTrans" cxnId="{3A6D28EB-50FC-4CF9-9825-54E0302D2C2C}">
      <dgm:prSet/>
      <dgm:spPr/>
      <dgm:t>
        <a:bodyPr/>
        <a:lstStyle/>
        <a:p>
          <a:endParaRPr lang="nl-NL"/>
        </a:p>
      </dgm:t>
    </dgm:pt>
    <dgm:pt modelId="{FC4290B7-EB51-49F7-9CCB-D765DD3B94AF}">
      <dgm:prSet phldrT="[Text]" custT="1"/>
      <dgm:spPr/>
      <dgm:t>
        <a:bodyPr/>
        <a:lstStyle/>
        <a:p>
          <a:pPr rtl="0">
            <a:buNone/>
          </a:pPr>
          <a:r>
            <a:rPr lang="en-US" sz="2400" b="0" i="0" dirty="0">
              <a:effectLst/>
            </a:rPr>
            <a:t>engenders debate and reflection on theory and practice </a:t>
          </a:r>
          <a:r>
            <a:rPr lang="en-US" sz="2400" b="0" i="0" dirty="0">
              <a:effectLst/>
              <a:latin typeface="Times New Roman"/>
            </a:rPr>
            <a:t>by offering</a:t>
          </a:r>
          <a:r>
            <a:rPr lang="en-US" sz="2400" b="0" i="0" dirty="0">
              <a:effectLst/>
            </a:rPr>
            <a:t> three shared core courses, bridging art and academia</a:t>
          </a:r>
          <a:endParaRPr lang="nl-NL" sz="2400" dirty="0"/>
        </a:p>
      </dgm:t>
    </dgm:pt>
    <dgm:pt modelId="{42E74BA8-3A4D-45BD-9469-822B602AE01B}" type="parTrans" cxnId="{4D8F833F-138D-4AEB-B72B-C1B0189C93EF}">
      <dgm:prSet/>
      <dgm:spPr/>
      <dgm:t>
        <a:bodyPr/>
        <a:lstStyle/>
        <a:p>
          <a:endParaRPr lang="nl-NL"/>
        </a:p>
      </dgm:t>
    </dgm:pt>
    <dgm:pt modelId="{C97E808E-DF53-4F46-AFFD-007C3AF754BB}" type="sibTrans" cxnId="{4D8F833F-138D-4AEB-B72B-C1B0189C93EF}">
      <dgm:prSet/>
      <dgm:spPr/>
      <dgm:t>
        <a:bodyPr/>
        <a:lstStyle/>
        <a:p>
          <a:endParaRPr lang="nl-NL"/>
        </a:p>
      </dgm:t>
    </dgm:pt>
    <dgm:pt modelId="{6464B686-9A79-42FE-85DE-41D494D6332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nl-NL" b="1" dirty="0"/>
            <a:t>International</a:t>
          </a:r>
          <a:endParaRPr lang="nl-NL" dirty="0"/>
        </a:p>
      </dgm:t>
    </dgm:pt>
    <dgm:pt modelId="{E0B17935-6BC2-41B3-8205-505AC0A58FC6}" type="parTrans" cxnId="{DDDCBF29-FFA7-4100-AB9C-3F846C679E2D}">
      <dgm:prSet/>
      <dgm:spPr/>
      <dgm:t>
        <a:bodyPr/>
        <a:lstStyle/>
        <a:p>
          <a:endParaRPr lang="nl-NL"/>
        </a:p>
      </dgm:t>
    </dgm:pt>
    <dgm:pt modelId="{894748F8-5755-44D7-B759-415BDB0DC290}" type="sibTrans" cxnId="{DDDCBF29-FFA7-4100-AB9C-3F846C679E2D}">
      <dgm:prSet/>
      <dgm:spPr/>
      <dgm:t>
        <a:bodyPr/>
        <a:lstStyle/>
        <a:p>
          <a:endParaRPr lang="nl-NL"/>
        </a:p>
      </dgm:t>
    </dgm:pt>
    <dgm:pt modelId="{105862D9-EC20-4D2B-B41E-577C24568E53}">
      <dgm:prSet phldrT="[Text]"/>
      <dgm:spPr/>
      <dgm:t>
        <a:bodyPr/>
        <a:lstStyle/>
        <a:p>
          <a:endParaRPr lang="nl-NL" dirty="0"/>
        </a:p>
      </dgm:t>
    </dgm:pt>
    <dgm:pt modelId="{AF850766-23E3-4858-A86D-2B95134D61BE}" type="parTrans" cxnId="{EF924AEA-555C-4A80-9A6B-46D35D9A2856}">
      <dgm:prSet/>
      <dgm:spPr/>
      <dgm:t>
        <a:bodyPr/>
        <a:lstStyle/>
        <a:p>
          <a:endParaRPr lang="nl-NL"/>
        </a:p>
      </dgm:t>
    </dgm:pt>
    <dgm:pt modelId="{772BEF03-8298-420C-980E-83A9D241F101}" type="sibTrans" cxnId="{EF924AEA-555C-4A80-9A6B-46D35D9A2856}">
      <dgm:prSet/>
      <dgm:spPr/>
      <dgm:t>
        <a:bodyPr/>
        <a:lstStyle/>
        <a:p>
          <a:endParaRPr lang="nl-NL"/>
        </a:p>
      </dgm:t>
    </dgm:pt>
    <dgm:pt modelId="{D7956D18-8523-42C3-9FB2-7E31F02B1D53}">
      <dgm:prSet phldrT="[Text]" custT="1"/>
      <dgm:spPr/>
      <dgm:t>
        <a:bodyPr/>
        <a:lstStyle/>
        <a:p>
          <a:pPr>
            <a:buNone/>
          </a:pPr>
          <a:r>
            <a:rPr lang="en-US" sz="2400" dirty="0"/>
            <a:t>opens the possibility to execute (part of) your research abroad (archives, institutions, participatory) if your research plan requires it</a:t>
          </a:r>
          <a:endParaRPr lang="nl-NL" sz="2400" dirty="0"/>
        </a:p>
      </dgm:t>
    </dgm:pt>
    <dgm:pt modelId="{BDCACA39-3252-4752-A8A3-35B1B6888847}" type="parTrans" cxnId="{D99B7F02-E6E7-40C6-89F1-5F9825A8B383}">
      <dgm:prSet/>
      <dgm:spPr/>
      <dgm:t>
        <a:bodyPr/>
        <a:lstStyle/>
        <a:p>
          <a:endParaRPr lang="nl-NL"/>
        </a:p>
      </dgm:t>
    </dgm:pt>
    <dgm:pt modelId="{12B493C6-14C6-4C97-8AE4-564A9C5F223B}" type="sibTrans" cxnId="{D99B7F02-E6E7-40C6-89F1-5F9825A8B383}">
      <dgm:prSet/>
      <dgm:spPr/>
      <dgm:t>
        <a:bodyPr/>
        <a:lstStyle/>
        <a:p>
          <a:endParaRPr lang="nl-NL"/>
        </a:p>
      </dgm:t>
    </dgm:pt>
    <dgm:pt modelId="{99B1A324-8CAB-4A21-9054-8DC81BD38845}">
      <dgm:prSet phldr="0"/>
      <dgm:spPr/>
      <dgm:t>
        <a:bodyPr/>
        <a:lstStyle/>
        <a:p>
          <a:pPr rtl="0"/>
          <a:endParaRPr lang="nl-NL" i="0" dirty="0">
            <a:solidFill>
              <a:srgbClr val="010000"/>
            </a:solidFill>
            <a:effectLst/>
            <a:latin typeface="Times New Roman"/>
          </a:endParaRPr>
        </a:p>
      </dgm:t>
    </dgm:pt>
    <dgm:pt modelId="{6D4B2E57-871B-4EFF-89FB-A8DD550370B9}" type="parTrans" cxnId="{DD2216C6-1FC3-4B47-8521-E2F1E1E1A13E}">
      <dgm:prSet/>
      <dgm:spPr/>
    </dgm:pt>
    <dgm:pt modelId="{2AB9569D-7F5D-45F2-B5AA-C0BBA59B5A46}" type="sibTrans" cxnId="{DD2216C6-1FC3-4B47-8521-E2F1E1E1A13E}">
      <dgm:prSet/>
      <dgm:spPr/>
    </dgm:pt>
    <dgm:pt modelId="{BF240E55-6453-42FE-8AEC-FC63513DE505}" type="pres">
      <dgm:prSet presAssocID="{BA62E1D8-DF49-418C-94EA-4D2EE666AC8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2A3B55EC-0AD5-4E91-90DC-FD967744A49F}" type="pres">
      <dgm:prSet presAssocID="{E771C2F5-7C32-4785-9641-40B8C6C0AC47}" presName="composite" presStyleCnt="0"/>
      <dgm:spPr/>
    </dgm:pt>
    <dgm:pt modelId="{EB6EA2B9-6CEC-428C-B151-2EAFF0C8A33A}" type="pres">
      <dgm:prSet presAssocID="{E771C2F5-7C32-4785-9641-40B8C6C0AC47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C757B719-993E-4945-987D-58E1E2675BA8}" type="pres">
      <dgm:prSet presAssocID="{E771C2F5-7C32-4785-9641-40B8C6C0AC47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6EAF0DC2-CBCE-4956-BF4D-F4E28AD1E89F}" type="pres">
      <dgm:prSet presAssocID="{E771C2F5-7C32-4785-9641-40B8C6C0AC47}" presName="Accent" presStyleLbl="parChTrans1D1" presStyleIdx="0" presStyleCnt="3"/>
      <dgm:spPr/>
    </dgm:pt>
    <dgm:pt modelId="{748741CA-6071-4062-9C7F-11C7F56CA8F4}" type="pres">
      <dgm:prSet presAssocID="{E771C2F5-7C32-4785-9641-40B8C6C0AC47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81E810B9-5091-458D-80DB-181B4B641639}" type="pres">
      <dgm:prSet presAssocID="{ED9CECB4-19E9-40BC-9013-F9BD81652977}" presName="sibTrans" presStyleCnt="0"/>
      <dgm:spPr/>
    </dgm:pt>
    <dgm:pt modelId="{F1F55BDE-065B-4612-80C2-992A31D77CBC}" type="pres">
      <dgm:prSet presAssocID="{F62E45CD-EBC6-4816-A66E-81867EF83FBA}" presName="composite" presStyleCnt="0"/>
      <dgm:spPr/>
    </dgm:pt>
    <dgm:pt modelId="{76A2AD93-4117-44F8-B0E5-07D0B0B7CC4E}" type="pres">
      <dgm:prSet presAssocID="{F62E45CD-EBC6-4816-A66E-81867EF83FBA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44285897-9797-4ADD-87C8-C4A97C1D133B}" type="pres">
      <dgm:prSet presAssocID="{F62E45CD-EBC6-4816-A66E-81867EF83FBA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8EC4311F-8184-4693-8128-7D149226784C}" type="pres">
      <dgm:prSet presAssocID="{F62E45CD-EBC6-4816-A66E-81867EF83FBA}" presName="Accent" presStyleLbl="parChTrans1D1" presStyleIdx="1" presStyleCnt="3"/>
      <dgm:spPr/>
    </dgm:pt>
    <dgm:pt modelId="{7C445A8D-BE0F-4208-A509-3302EFB08E53}" type="pres">
      <dgm:prSet presAssocID="{F62E45CD-EBC6-4816-A66E-81867EF83FBA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BA58388C-3C85-4D59-9DE0-669343C95382}" type="pres">
      <dgm:prSet presAssocID="{5F556705-9362-4E76-A9F5-6902E5F20AB3}" presName="sibTrans" presStyleCnt="0"/>
      <dgm:spPr/>
    </dgm:pt>
    <dgm:pt modelId="{02E46CCE-CCD6-4835-AD01-800D8CB88AD7}" type="pres">
      <dgm:prSet presAssocID="{6464B686-9A79-42FE-85DE-41D494D63326}" presName="composite" presStyleCnt="0"/>
      <dgm:spPr/>
    </dgm:pt>
    <dgm:pt modelId="{AABD6029-44E9-43EB-B195-8CF98EF3B73B}" type="pres">
      <dgm:prSet presAssocID="{6464B686-9A79-42FE-85DE-41D494D63326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D969072B-44D3-4B8E-9F13-BDC1CF219B49}" type="pres">
      <dgm:prSet presAssocID="{6464B686-9A79-42FE-85DE-41D494D63326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7CDADFD6-C01E-4448-BC66-B89FD7495B78}" type="pres">
      <dgm:prSet presAssocID="{6464B686-9A79-42FE-85DE-41D494D63326}" presName="Accent" presStyleLbl="parChTrans1D1" presStyleIdx="2" presStyleCnt="3"/>
      <dgm:spPr/>
    </dgm:pt>
    <dgm:pt modelId="{93625C82-1954-4748-B5E6-F168FB2CA2B1}" type="pres">
      <dgm:prSet presAssocID="{6464B686-9A79-42FE-85DE-41D494D63326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D99B7F02-E6E7-40C6-89F1-5F9825A8B383}" srcId="{6464B686-9A79-42FE-85DE-41D494D63326}" destId="{D7956D18-8523-42C3-9FB2-7E31F02B1D53}" srcOrd="1" destOrd="0" parTransId="{BDCACA39-3252-4752-A8A3-35B1B6888847}" sibTransId="{12B493C6-14C6-4C97-8AE4-564A9C5F223B}"/>
    <dgm:cxn modelId="{231FDB1C-A8AF-40E0-B2DF-4631443089E8}" type="presOf" srcId="{105862D9-EC20-4D2B-B41E-577C24568E53}" destId="{AABD6029-44E9-43EB-B195-8CF98EF3B73B}" srcOrd="0" destOrd="0" presId="urn:microsoft.com/office/officeart/2011/layout/TabList"/>
    <dgm:cxn modelId="{DDDCBF29-FFA7-4100-AB9C-3F846C679E2D}" srcId="{BA62E1D8-DF49-418C-94EA-4D2EE666AC83}" destId="{6464B686-9A79-42FE-85DE-41D494D63326}" srcOrd="2" destOrd="0" parTransId="{E0B17935-6BC2-41B3-8205-505AC0A58FC6}" sibTransId="{894748F8-5755-44D7-B759-415BDB0DC290}"/>
    <dgm:cxn modelId="{4D8F833F-138D-4AEB-B72B-C1B0189C93EF}" srcId="{F62E45CD-EBC6-4816-A66E-81867EF83FBA}" destId="{FC4290B7-EB51-49F7-9CCB-D765DD3B94AF}" srcOrd="1" destOrd="0" parTransId="{42E74BA8-3A4D-45BD-9469-822B602AE01B}" sibTransId="{C97E808E-DF53-4F46-AFFD-007C3AF754BB}"/>
    <dgm:cxn modelId="{33564661-B96D-46B3-96DD-5932CB482FF6}" srcId="{E771C2F5-7C32-4785-9641-40B8C6C0AC47}" destId="{03B2FA61-5572-4E74-A409-F967B444F486}" srcOrd="1" destOrd="0" parTransId="{20D5556B-0DA2-42DF-9FC0-162E534486B9}" sibTransId="{735E6DD9-E59E-4DF9-B9F2-4CCB605D7E9A}"/>
    <dgm:cxn modelId="{B8F3F847-F626-495E-B486-122174C2E43E}" srcId="{BA62E1D8-DF49-418C-94EA-4D2EE666AC83}" destId="{F62E45CD-EBC6-4816-A66E-81867EF83FBA}" srcOrd="1" destOrd="0" parTransId="{833AE399-41B5-4006-B0F1-37DBDB390811}" sibTransId="{5F556705-9362-4E76-A9F5-6902E5F20AB3}"/>
    <dgm:cxn modelId="{8B9EBC68-FBD7-4977-93B1-B220EF062CF9}" type="presOf" srcId="{D7956D18-8523-42C3-9FB2-7E31F02B1D53}" destId="{93625C82-1954-4748-B5E6-F168FB2CA2B1}" srcOrd="0" destOrd="0" presId="urn:microsoft.com/office/officeart/2011/layout/TabList"/>
    <dgm:cxn modelId="{2B90FE4F-55A9-4390-89CD-85504320EC59}" type="presOf" srcId="{F62E45CD-EBC6-4816-A66E-81867EF83FBA}" destId="{44285897-9797-4ADD-87C8-C4A97C1D133B}" srcOrd="0" destOrd="0" presId="urn:microsoft.com/office/officeart/2011/layout/TabList"/>
    <dgm:cxn modelId="{8EB67379-5A80-4527-9289-571F4101C975}" type="presOf" srcId="{FC4290B7-EB51-49F7-9CCB-D765DD3B94AF}" destId="{7C445A8D-BE0F-4208-A509-3302EFB08E53}" srcOrd="0" destOrd="0" presId="urn:microsoft.com/office/officeart/2011/layout/TabList"/>
    <dgm:cxn modelId="{C567BE89-97B4-483B-B6DE-E3B285209EC5}" type="presOf" srcId="{BA62E1D8-DF49-418C-94EA-4D2EE666AC83}" destId="{BF240E55-6453-42FE-8AEC-FC63513DE505}" srcOrd="0" destOrd="0" presId="urn:microsoft.com/office/officeart/2011/layout/TabList"/>
    <dgm:cxn modelId="{72912892-4737-427A-8B62-AFF7D09B7F59}" srcId="{BA62E1D8-DF49-418C-94EA-4D2EE666AC83}" destId="{E771C2F5-7C32-4785-9641-40B8C6C0AC47}" srcOrd="0" destOrd="0" parTransId="{5712892C-E60E-4095-9080-BFFB84D77ECE}" sibTransId="{ED9CECB4-19E9-40BC-9013-F9BD81652977}"/>
    <dgm:cxn modelId="{A8FD44B3-0C28-4297-BF91-CDACE1C71673}" type="presOf" srcId="{BC113443-F4AA-44BF-B1A0-2947795D3B0E}" destId="{76A2AD93-4117-44F8-B0E5-07D0B0B7CC4E}" srcOrd="0" destOrd="0" presId="urn:microsoft.com/office/officeart/2011/layout/TabList"/>
    <dgm:cxn modelId="{DD2216C6-1FC3-4B47-8521-E2F1E1E1A13E}" srcId="{E771C2F5-7C32-4785-9641-40B8C6C0AC47}" destId="{99B1A324-8CAB-4A21-9054-8DC81BD38845}" srcOrd="0" destOrd="0" parTransId="{6D4B2E57-871B-4EFF-89FB-A8DD550370B9}" sibTransId="{2AB9569D-7F5D-45F2-B5AA-C0BBA59B5A46}"/>
    <dgm:cxn modelId="{C831C5C8-5598-4D8A-9739-31D2356D162D}" type="presOf" srcId="{6464B686-9A79-42FE-85DE-41D494D63326}" destId="{D969072B-44D3-4B8E-9F13-BDC1CF219B49}" srcOrd="0" destOrd="0" presId="urn:microsoft.com/office/officeart/2011/layout/TabList"/>
    <dgm:cxn modelId="{4CBDD9D8-9B1A-48C5-82D5-F5C9526E37EB}" type="presOf" srcId="{03B2FA61-5572-4E74-A409-F967B444F486}" destId="{748741CA-6071-4062-9C7F-11C7F56CA8F4}" srcOrd="0" destOrd="0" presId="urn:microsoft.com/office/officeart/2011/layout/TabList"/>
    <dgm:cxn modelId="{75CB4FDB-2923-4D0C-96AE-92065AD13A73}" type="presOf" srcId="{99B1A324-8CAB-4A21-9054-8DC81BD38845}" destId="{EB6EA2B9-6CEC-428C-B151-2EAFF0C8A33A}" srcOrd="0" destOrd="0" presId="urn:microsoft.com/office/officeart/2011/layout/TabList"/>
    <dgm:cxn modelId="{EF924AEA-555C-4A80-9A6B-46D35D9A2856}" srcId="{6464B686-9A79-42FE-85DE-41D494D63326}" destId="{105862D9-EC20-4D2B-B41E-577C24568E53}" srcOrd="0" destOrd="0" parTransId="{AF850766-23E3-4858-A86D-2B95134D61BE}" sibTransId="{772BEF03-8298-420C-980E-83A9D241F101}"/>
    <dgm:cxn modelId="{3A6D28EB-50FC-4CF9-9825-54E0302D2C2C}" srcId="{F62E45CD-EBC6-4816-A66E-81867EF83FBA}" destId="{BC113443-F4AA-44BF-B1A0-2947795D3B0E}" srcOrd="0" destOrd="0" parTransId="{3739E28E-6304-49CD-A171-B724D04A74F2}" sibTransId="{9280CFDE-0179-4C35-9369-1EB4E297151E}"/>
    <dgm:cxn modelId="{6A542FEC-CE38-4D8C-A22F-045FA453B93A}" type="presOf" srcId="{E771C2F5-7C32-4785-9641-40B8C6C0AC47}" destId="{C757B719-993E-4945-987D-58E1E2675BA8}" srcOrd="0" destOrd="0" presId="urn:microsoft.com/office/officeart/2011/layout/TabList"/>
    <dgm:cxn modelId="{1F38580B-ED8F-4716-AB50-60945A462FF8}" type="presParOf" srcId="{BF240E55-6453-42FE-8AEC-FC63513DE505}" destId="{2A3B55EC-0AD5-4E91-90DC-FD967744A49F}" srcOrd="0" destOrd="0" presId="urn:microsoft.com/office/officeart/2011/layout/TabList"/>
    <dgm:cxn modelId="{A6957961-A3DD-471B-AE0B-C90C0C9DAE7B}" type="presParOf" srcId="{2A3B55EC-0AD5-4E91-90DC-FD967744A49F}" destId="{EB6EA2B9-6CEC-428C-B151-2EAFF0C8A33A}" srcOrd="0" destOrd="0" presId="urn:microsoft.com/office/officeart/2011/layout/TabList"/>
    <dgm:cxn modelId="{D2CD24FB-48C4-403A-B923-046C7A2B5037}" type="presParOf" srcId="{2A3B55EC-0AD5-4E91-90DC-FD967744A49F}" destId="{C757B719-993E-4945-987D-58E1E2675BA8}" srcOrd="1" destOrd="0" presId="urn:microsoft.com/office/officeart/2011/layout/TabList"/>
    <dgm:cxn modelId="{3C4F2A6F-F162-47F4-AFDD-5E93296E4606}" type="presParOf" srcId="{2A3B55EC-0AD5-4E91-90DC-FD967744A49F}" destId="{6EAF0DC2-CBCE-4956-BF4D-F4E28AD1E89F}" srcOrd="2" destOrd="0" presId="urn:microsoft.com/office/officeart/2011/layout/TabList"/>
    <dgm:cxn modelId="{B482C01F-E7B6-4E24-8802-C15578D0C35E}" type="presParOf" srcId="{BF240E55-6453-42FE-8AEC-FC63513DE505}" destId="{748741CA-6071-4062-9C7F-11C7F56CA8F4}" srcOrd="1" destOrd="0" presId="urn:microsoft.com/office/officeart/2011/layout/TabList"/>
    <dgm:cxn modelId="{114BD445-2296-426A-973E-B355CAC8A632}" type="presParOf" srcId="{BF240E55-6453-42FE-8AEC-FC63513DE505}" destId="{81E810B9-5091-458D-80DB-181B4B641639}" srcOrd="2" destOrd="0" presId="urn:microsoft.com/office/officeart/2011/layout/TabList"/>
    <dgm:cxn modelId="{1CFAB32D-FA96-46BC-BC00-A252447398DF}" type="presParOf" srcId="{BF240E55-6453-42FE-8AEC-FC63513DE505}" destId="{F1F55BDE-065B-4612-80C2-992A31D77CBC}" srcOrd="3" destOrd="0" presId="urn:microsoft.com/office/officeart/2011/layout/TabList"/>
    <dgm:cxn modelId="{10D42EE2-E289-4F57-9C16-6488FA3D0974}" type="presParOf" srcId="{F1F55BDE-065B-4612-80C2-992A31D77CBC}" destId="{76A2AD93-4117-44F8-B0E5-07D0B0B7CC4E}" srcOrd="0" destOrd="0" presId="urn:microsoft.com/office/officeart/2011/layout/TabList"/>
    <dgm:cxn modelId="{E897EB74-658C-4ABA-A387-E47C73A7E210}" type="presParOf" srcId="{F1F55BDE-065B-4612-80C2-992A31D77CBC}" destId="{44285897-9797-4ADD-87C8-C4A97C1D133B}" srcOrd="1" destOrd="0" presId="urn:microsoft.com/office/officeart/2011/layout/TabList"/>
    <dgm:cxn modelId="{AB65FB98-2BA8-4251-9BB0-F51F750167DE}" type="presParOf" srcId="{F1F55BDE-065B-4612-80C2-992A31D77CBC}" destId="{8EC4311F-8184-4693-8128-7D149226784C}" srcOrd="2" destOrd="0" presId="urn:microsoft.com/office/officeart/2011/layout/TabList"/>
    <dgm:cxn modelId="{C3A2DFBD-CCAB-4DCE-9F74-A0EFE48014B4}" type="presParOf" srcId="{BF240E55-6453-42FE-8AEC-FC63513DE505}" destId="{7C445A8D-BE0F-4208-A509-3302EFB08E53}" srcOrd="4" destOrd="0" presId="urn:microsoft.com/office/officeart/2011/layout/TabList"/>
    <dgm:cxn modelId="{E4F037D0-E0B1-4D61-B10A-673FA0C7FE4E}" type="presParOf" srcId="{BF240E55-6453-42FE-8AEC-FC63513DE505}" destId="{BA58388C-3C85-4D59-9DE0-669343C95382}" srcOrd="5" destOrd="0" presId="urn:microsoft.com/office/officeart/2011/layout/TabList"/>
    <dgm:cxn modelId="{DA8054F0-87EA-441E-A2AE-65ECA606F2A6}" type="presParOf" srcId="{BF240E55-6453-42FE-8AEC-FC63513DE505}" destId="{02E46CCE-CCD6-4835-AD01-800D8CB88AD7}" srcOrd="6" destOrd="0" presId="urn:microsoft.com/office/officeart/2011/layout/TabList"/>
    <dgm:cxn modelId="{36FA53AB-F6E7-453B-8A00-A210091F5961}" type="presParOf" srcId="{02E46CCE-CCD6-4835-AD01-800D8CB88AD7}" destId="{AABD6029-44E9-43EB-B195-8CF98EF3B73B}" srcOrd="0" destOrd="0" presId="urn:microsoft.com/office/officeart/2011/layout/TabList"/>
    <dgm:cxn modelId="{428D55B7-B178-4F92-901B-7329DC2E4AC5}" type="presParOf" srcId="{02E46CCE-CCD6-4835-AD01-800D8CB88AD7}" destId="{D969072B-44D3-4B8E-9F13-BDC1CF219B49}" srcOrd="1" destOrd="0" presId="urn:microsoft.com/office/officeart/2011/layout/TabList"/>
    <dgm:cxn modelId="{02E1FCF6-169A-4DF0-A679-B97DBE3DD1CE}" type="presParOf" srcId="{02E46CCE-CCD6-4835-AD01-800D8CB88AD7}" destId="{7CDADFD6-C01E-4448-BC66-B89FD7495B78}" srcOrd="2" destOrd="0" presId="urn:microsoft.com/office/officeart/2011/layout/TabList"/>
    <dgm:cxn modelId="{188F82C8-7B2E-41BF-867D-EDAB053DF79E}" type="presParOf" srcId="{BF240E55-6453-42FE-8AEC-FC63513DE505}" destId="{93625C82-1954-4748-B5E6-F168FB2CA2B1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DADFD6-C01E-4448-BC66-B89FD7495B78}">
      <dsp:nvSpPr>
        <dsp:cNvPr id="0" name=""/>
        <dsp:cNvSpPr/>
      </dsp:nvSpPr>
      <dsp:spPr>
        <a:xfrm>
          <a:off x="0" y="3601476"/>
          <a:ext cx="11149013" cy="0"/>
        </a:xfrm>
        <a:prstGeom prst="line">
          <a:avLst/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4311F-8184-4693-8128-7D149226784C}">
      <dsp:nvSpPr>
        <dsp:cNvPr id="0" name=""/>
        <dsp:cNvSpPr/>
      </dsp:nvSpPr>
      <dsp:spPr>
        <a:xfrm>
          <a:off x="0" y="2054585"/>
          <a:ext cx="11149013" cy="0"/>
        </a:xfrm>
        <a:prstGeom prst="line">
          <a:avLst/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F0DC2-CBCE-4956-BF4D-F4E28AD1E89F}">
      <dsp:nvSpPr>
        <dsp:cNvPr id="0" name=""/>
        <dsp:cNvSpPr/>
      </dsp:nvSpPr>
      <dsp:spPr>
        <a:xfrm>
          <a:off x="0" y="507693"/>
          <a:ext cx="11149013" cy="0"/>
        </a:xfrm>
        <a:prstGeom prst="line">
          <a:avLst/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EA2B9-6CEC-428C-B151-2EAFF0C8A33A}">
      <dsp:nvSpPr>
        <dsp:cNvPr id="0" name=""/>
        <dsp:cNvSpPr/>
      </dsp:nvSpPr>
      <dsp:spPr>
        <a:xfrm>
          <a:off x="2898743" y="566"/>
          <a:ext cx="8250269" cy="50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800" i="0" kern="1200" dirty="0">
            <a:solidFill>
              <a:srgbClr val="010000"/>
            </a:solidFill>
            <a:effectLst/>
            <a:latin typeface="Times New Roman"/>
          </a:endParaRPr>
        </a:p>
      </dsp:txBody>
      <dsp:txXfrm>
        <a:off x="2898743" y="566"/>
        <a:ext cx="8250269" cy="507127"/>
      </dsp:txXfrm>
    </dsp:sp>
    <dsp:sp modelId="{C757B719-993E-4945-987D-58E1E2675BA8}">
      <dsp:nvSpPr>
        <dsp:cNvPr id="0" name=""/>
        <dsp:cNvSpPr/>
      </dsp:nvSpPr>
      <dsp:spPr>
        <a:xfrm>
          <a:off x="0" y="566"/>
          <a:ext cx="2898743" cy="507127"/>
        </a:xfrm>
        <a:prstGeom prst="round2SameRect">
          <a:avLst>
            <a:gd name="adj1" fmla="val 1667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nl-NL" sz="2800" b="1" kern="1200" dirty="0" err="1"/>
            <a:t>Interdisciplinary</a:t>
          </a:r>
          <a:r>
            <a:rPr lang="nl-NL" sz="2800" b="1" kern="1200" dirty="0"/>
            <a:t> </a:t>
          </a:r>
          <a:endParaRPr lang="nl-NL" sz="2800" kern="1200" dirty="0"/>
        </a:p>
      </dsp:txBody>
      <dsp:txXfrm>
        <a:off x="24760" y="25326"/>
        <a:ext cx="2849223" cy="482367"/>
      </dsp:txXfrm>
    </dsp:sp>
    <dsp:sp modelId="{748741CA-6071-4062-9C7F-11C7F56CA8F4}">
      <dsp:nvSpPr>
        <dsp:cNvPr id="0" name=""/>
        <dsp:cNvSpPr/>
      </dsp:nvSpPr>
      <dsp:spPr>
        <a:xfrm>
          <a:off x="0" y="507693"/>
          <a:ext cx="11149013" cy="1014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i="0" kern="1200" dirty="0">
              <a:effectLst/>
            </a:rPr>
            <a:t>offers comprehensive cross-disciplinary debates with expert staff from all art disciplines, both theoretical and practical</a:t>
          </a:r>
          <a:r>
            <a:rPr lang="en-US" sz="2400" kern="1200" dirty="0">
              <a:latin typeface="Times New Roman"/>
            </a:rPr>
            <a:t> </a:t>
          </a:r>
          <a:r>
            <a:rPr lang="nl-NL" sz="2400" b="0" kern="1200" dirty="0"/>
            <a:t>research in mixed student </a:t>
          </a:r>
          <a:r>
            <a:rPr lang="nl-NL" sz="2400" b="0" kern="1200" dirty="0" err="1"/>
            <a:t>groups</a:t>
          </a:r>
          <a:endParaRPr lang="nl-NL" sz="2400" kern="1200" dirty="0"/>
        </a:p>
      </dsp:txBody>
      <dsp:txXfrm>
        <a:off x="0" y="507693"/>
        <a:ext cx="11149013" cy="1014407"/>
      </dsp:txXfrm>
    </dsp:sp>
    <dsp:sp modelId="{76A2AD93-4117-44F8-B0E5-07D0B0B7CC4E}">
      <dsp:nvSpPr>
        <dsp:cNvPr id="0" name=""/>
        <dsp:cNvSpPr/>
      </dsp:nvSpPr>
      <dsp:spPr>
        <a:xfrm>
          <a:off x="2898743" y="1547457"/>
          <a:ext cx="8250269" cy="50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800" kern="1200" dirty="0"/>
        </a:p>
      </dsp:txBody>
      <dsp:txXfrm>
        <a:off x="2898743" y="1547457"/>
        <a:ext cx="8250269" cy="507127"/>
      </dsp:txXfrm>
    </dsp:sp>
    <dsp:sp modelId="{44285897-9797-4ADD-87C8-C4A97C1D133B}">
      <dsp:nvSpPr>
        <dsp:cNvPr id="0" name=""/>
        <dsp:cNvSpPr/>
      </dsp:nvSpPr>
      <dsp:spPr>
        <a:xfrm>
          <a:off x="0" y="1547457"/>
          <a:ext cx="2898743" cy="507127"/>
        </a:xfrm>
        <a:prstGeom prst="round2SameRect">
          <a:avLst>
            <a:gd name="adj1" fmla="val 1667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nl-NL" sz="2800" b="1" kern="1200" dirty="0" err="1"/>
            <a:t>Interacademic</a:t>
          </a:r>
          <a:endParaRPr lang="nl-NL" sz="2800" kern="1200" dirty="0"/>
        </a:p>
      </dsp:txBody>
      <dsp:txXfrm>
        <a:off x="24760" y="1572217"/>
        <a:ext cx="2849223" cy="482367"/>
      </dsp:txXfrm>
    </dsp:sp>
    <dsp:sp modelId="{7C445A8D-BE0F-4208-A509-3302EFB08E53}">
      <dsp:nvSpPr>
        <dsp:cNvPr id="0" name=""/>
        <dsp:cNvSpPr/>
      </dsp:nvSpPr>
      <dsp:spPr>
        <a:xfrm>
          <a:off x="0" y="2054585"/>
          <a:ext cx="11149013" cy="1014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b="0" i="0" kern="1200" dirty="0">
              <a:effectLst/>
            </a:rPr>
            <a:t>engenders debate and reflection on theory and practice </a:t>
          </a:r>
          <a:r>
            <a:rPr lang="en-US" sz="2400" b="0" i="0" kern="1200" dirty="0">
              <a:effectLst/>
              <a:latin typeface="Times New Roman"/>
            </a:rPr>
            <a:t>by offering</a:t>
          </a:r>
          <a:r>
            <a:rPr lang="en-US" sz="2400" b="0" i="0" kern="1200" dirty="0">
              <a:effectLst/>
            </a:rPr>
            <a:t> three shared core courses, bridging art and academia</a:t>
          </a:r>
          <a:endParaRPr lang="nl-NL" sz="2400" kern="1200" dirty="0"/>
        </a:p>
      </dsp:txBody>
      <dsp:txXfrm>
        <a:off x="0" y="2054585"/>
        <a:ext cx="11149013" cy="1014407"/>
      </dsp:txXfrm>
    </dsp:sp>
    <dsp:sp modelId="{AABD6029-44E9-43EB-B195-8CF98EF3B73B}">
      <dsp:nvSpPr>
        <dsp:cNvPr id="0" name=""/>
        <dsp:cNvSpPr/>
      </dsp:nvSpPr>
      <dsp:spPr>
        <a:xfrm>
          <a:off x="2898743" y="3094348"/>
          <a:ext cx="8250269" cy="50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800" kern="1200" dirty="0"/>
        </a:p>
      </dsp:txBody>
      <dsp:txXfrm>
        <a:off x="2898743" y="3094348"/>
        <a:ext cx="8250269" cy="507127"/>
      </dsp:txXfrm>
    </dsp:sp>
    <dsp:sp modelId="{D969072B-44D3-4B8E-9F13-BDC1CF219B49}">
      <dsp:nvSpPr>
        <dsp:cNvPr id="0" name=""/>
        <dsp:cNvSpPr/>
      </dsp:nvSpPr>
      <dsp:spPr>
        <a:xfrm>
          <a:off x="0" y="3094348"/>
          <a:ext cx="2898743" cy="507127"/>
        </a:xfrm>
        <a:prstGeom prst="round2SameRect">
          <a:avLst>
            <a:gd name="adj1" fmla="val 1667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nl-NL" sz="2800" b="1" kern="1200" dirty="0"/>
            <a:t>International</a:t>
          </a:r>
          <a:endParaRPr lang="nl-NL" sz="2800" kern="1200" dirty="0"/>
        </a:p>
      </dsp:txBody>
      <dsp:txXfrm>
        <a:off x="24760" y="3119108"/>
        <a:ext cx="2849223" cy="482367"/>
      </dsp:txXfrm>
    </dsp:sp>
    <dsp:sp modelId="{93625C82-1954-4748-B5E6-F168FB2CA2B1}">
      <dsp:nvSpPr>
        <dsp:cNvPr id="0" name=""/>
        <dsp:cNvSpPr/>
      </dsp:nvSpPr>
      <dsp:spPr>
        <a:xfrm>
          <a:off x="0" y="3601476"/>
          <a:ext cx="11149013" cy="1014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400" kern="1200" dirty="0"/>
            <a:t>opens the possibility to execute (part of) your research abroad (archives, institutions, participatory) if your research plan requires it</a:t>
          </a:r>
          <a:endParaRPr lang="nl-NL" sz="2400" kern="1200" dirty="0"/>
        </a:p>
      </dsp:txBody>
      <dsp:txXfrm>
        <a:off x="0" y="3601476"/>
        <a:ext cx="11149013" cy="1014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11/20/2023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11/20/2023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pic>
        <p:nvPicPr>
          <p:cNvPr id="11" name="logoUvA_groot">
            <a:extLst>
              <a:ext uri="{FF2B5EF4-FFF2-40B4-BE49-F238E27FC236}">
                <a16:creationId xmlns:a16="http://schemas.microsoft.com/office/drawing/2014/main" id="{B31F6AAA-1F79-4A94-87F1-3AF37C2C3D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-10547" y="1"/>
            <a:ext cx="4680000" cy="898099"/>
          </a:xfrm>
          <a:prstGeom prst="rect">
            <a:avLst/>
          </a:prstGeom>
        </p:spPr>
      </p:pic>
      <p:sp>
        <p:nvSpPr>
          <p:cNvPr id="19" name="Spreker + datum">
            <a:extLst>
              <a:ext uri="{FF2B5EF4-FFF2-40B4-BE49-F238E27FC236}">
                <a16:creationId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Spreker + Datum</a:t>
            </a:r>
            <a:br>
              <a:rPr lang="nl-NL" dirty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934562" cy="3539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nl-NL" sz="1700" dirty="0"/>
              <a:t>Faculteit der Geesteswetenschappen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696817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686914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132856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132856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13061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1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898649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7992887" cy="936103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9" name="Rectangle 5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62" name="Rectangle 6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692773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692773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1060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692773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692773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31" name="Rectangle 3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7" name="Rectangle 3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40" name="Rectangle 3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logoUvA">
            <a:extLst>
              <a:ext uri="{FF2B5EF4-FFF2-40B4-BE49-F238E27FC236}">
                <a16:creationId xmlns:a16="http://schemas.microsoft.com/office/drawing/2014/main" id="{F5DEE3AA-6A60-41EE-9C5B-5E3E6D2ABA96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56373" y="40940"/>
            <a:ext cx="3189124" cy="612000"/>
          </a:xfrm>
          <a:prstGeom prst="rect">
            <a:avLst/>
          </a:prstGeom>
        </p:spPr>
      </p:pic>
      <p:pic>
        <p:nvPicPr>
          <p:cNvPr id="5" name="logoUvA">
            <a:extLst>
              <a:ext uri="{FF2B5EF4-FFF2-40B4-BE49-F238E27FC236}">
                <a16:creationId xmlns:a16="http://schemas.microsoft.com/office/drawing/2014/main" id="{11F56519-192B-41CD-9BBC-B57B88EC433B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56373" y="40940"/>
            <a:ext cx="3189124" cy="612000"/>
          </a:xfrm>
          <a:prstGeom prst="rect">
            <a:avLst/>
          </a:prstGeom>
        </p:spPr>
      </p:pic>
      <p:sp>
        <p:nvSpPr>
          <p:cNvPr id="6" name="Faculty">
            <a:extLst>
              <a:ext uri="{FF2B5EF4-FFF2-40B4-BE49-F238E27FC236}">
                <a16:creationId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nl-NL" sz="1050" dirty="0"/>
              <a:t>Faculteit der Geesteswetenschappen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9" r:id="rId14"/>
    <p:sldLayoutId id="2147485030" r:id="rId15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ihr.uva.nl/national-research-schools/research-schools.html" TargetMode="Externa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aihr.uva.nl/national-research-schools/research-schools.html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va.nl/en/education/admissions/admissions.html" TargetMode="External"/><Relationship Id="rId2" Type="http://schemas.openxmlformats.org/officeDocument/2006/relationships/hyperlink" Target="https://www.uva.nl/en/programmes/research-masters/art-and-performance-research-studies/art-and-performance-research-studies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04DF38E-C72B-EAFC-30F9-98D6B2D53B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D01DFDA-498A-A0F9-DCCA-8C39EABFF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B701055A-1350-6847-5659-85F7472FF2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B4012B87-2F60-B409-A5C4-FE50250D657B}"/>
              </a:ext>
            </a:extLst>
          </p:cNvPr>
          <p:cNvSpPr txBox="1">
            <a:spLocks/>
          </p:cNvSpPr>
          <p:nvPr/>
        </p:nvSpPr>
        <p:spPr>
          <a:xfrm>
            <a:off x="795336" y="4293096"/>
            <a:ext cx="4652591" cy="12961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en-US" sz="2800"/>
              <a:t>Art and Performance Research Studies</a:t>
            </a:r>
            <a:endParaRPr lang="en-US" sz="2800" dirty="0"/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5146009D-BC5D-DC13-EDC7-A9FD27983CD2}"/>
              </a:ext>
            </a:extLst>
          </p:cNvPr>
          <p:cNvSpPr txBox="1">
            <a:spLocks/>
          </p:cNvSpPr>
          <p:nvPr/>
        </p:nvSpPr>
        <p:spPr>
          <a:xfrm>
            <a:off x="795336" y="3826564"/>
            <a:ext cx="4652592" cy="46653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14400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i="1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Information Session – 20 November 2023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EB1922F2-4DB6-D1DC-7E12-3E54BE7583C4}"/>
              </a:ext>
            </a:extLst>
          </p:cNvPr>
          <p:cNvSpPr txBox="1">
            <a:spLocks/>
          </p:cNvSpPr>
          <p:nvPr/>
        </p:nvSpPr>
        <p:spPr>
          <a:xfrm>
            <a:off x="795337" y="5589240"/>
            <a:ext cx="10779175" cy="48783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18000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n-cs"/>
              </a:defRPr>
            </a:lvl2pPr>
            <a:lvl3pPr marL="625475" indent="-27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Source Sans Pro" panose="020B0503030403020204" pitchFamily="34" charset="0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accent1"/>
                </a:solidFill>
                <a:latin typeface="+mj-lt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/>
              <a:t>Julia Kursell (academic specialism) &amp; Kasia Lech (Artistic Research specialism) </a:t>
            </a:r>
            <a:endParaRPr lang="nl-NL" dirty="0"/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93C4C98F-EB4B-0381-31A5-1F67BEC1F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24" y="1412776"/>
            <a:ext cx="5034775" cy="377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250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picture containing grass, outdoor, nature, mountain&#10;&#10;Description automatically generated">
            <a:extLst>
              <a:ext uri="{FF2B5EF4-FFF2-40B4-BE49-F238E27FC236}">
                <a16:creationId xmlns:a16="http://schemas.microsoft.com/office/drawing/2014/main" id="{987FC72F-5EF3-420E-8FA6-E03B06748A3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xfrm>
            <a:off x="8716963" y="0"/>
            <a:ext cx="3475037" cy="685800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AF5B4B8-D7DD-4B98-9AB7-EAA98A755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7992887" cy="936103"/>
          </a:xfrm>
        </p:spPr>
        <p:txBody>
          <a:bodyPr anchor="b">
            <a:normAutofit/>
          </a:bodyPr>
          <a:lstStyle/>
          <a:p>
            <a:r>
              <a:rPr lang="nl-NL" dirty="0"/>
              <a:t>2 </a:t>
            </a:r>
            <a:r>
              <a:rPr lang="nl-NL" dirty="0" err="1"/>
              <a:t>years</a:t>
            </a:r>
            <a:r>
              <a:rPr lang="nl-NL" dirty="0"/>
              <a:t>, 2 </a:t>
            </a:r>
            <a:r>
              <a:rPr lang="nl-NL" dirty="0" err="1"/>
              <a:t>specialisations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3A1DB3-ED12-4FCB-B915-E31D0D0F17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600"/>
              </a:spcAft>
              <a:buAutoNum type="arabicPeriod"/>
            </a:pPr>
            <a:r>
              <a:rPr lang="en-US" b="1" dirty="0"/>
              <a:t>APS</a:t>
            </a:r>
            <a:r>
              <a:rPr lang="en-US" dirty="0"/>
              <a:t>: </a:t>
            </a:r>
            <a:r>
              <a:rPr lang="en-US" b="0" i="0" dirty="0">
                <a:effectLst/>
              </a:rPr>
              <a:t>focuses on </a:t>
            </a:r>
            <a:r>
              <a:rPr lang="en-US" b="1" i="0" dirty="0">
                <a:effectLst/>
              </a:rPr>
              <a:t>theoretical and historical research </a:t>
            </a:r>
            <a:r>
              <a:rPr lang="en-US" b="0" i="0" dirty="0">
                <a:effectLst/>
              </a:rPr>
              <a:t>in academic disciplines such as art history, musicology, theatre and performance studies, cultural studies</a:t>
            </a:r>
          </a:p>
          <a:p>
            <a:pPr marL="514350" indent="-514350">
              <a:spcAft>
                <a:spcPts val="600"/>
              </a:spcAft>
              <a:buAutoNum type="arabicPeriod"/>
            </a:pPr>
            <a:endParaRPr lang="en-US" b="0" i="0" dirty="0">
              <a:effectLst/>
            </a:endParaRPr>
          </a:p>
          <a:p>
            <a:pPr marL="514350" indent="-514350">
              <a:spcAft>
                <a:spcPts val="600"/>
              </a:spcAft>
              <a:buAutoNum type="arabicPeriod"/>
            </a:pPr>
            <a:r>
              <a:rPr lang="en-US" b="1" dirty="0"/>
              <a:t>AR</a:t>
            </a:r>
            <a:r>
              <a:rPr lang="en-US" b="1" i="0" dirty="0">
                <a:effectLst/>
              </a:rPr>
              <a:t>: </a:t>
            </a:r>
            <a:r>
              <a:rPr lang="en-US" b="0" i="0" dirty="0">
                <a:effectLst/>
              </a:rPr>
              <a:t>focuses on </a:t>
            </a:r>
            <a:r>
              <a:rPr lang="en-US" b="1" i="0" dirty="0">
                <a:effectLst/>
              </a:rPr>
              <a:t>artistic research through a practice-based process </a:t>
            </a:r>
            <a:r>
              <a:rPr lang="en-US" b="0" i="0" dirty="0">
                <a:effectLst/>
              </a:rPr>
              <a:t>in fine arts, dance, music, performance and film, among others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181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EDA89C-16D2-47A1-8BBD-F5A7F5B4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APS (</a:t>
            </a:r>
            <a:r>
              <a:rPr lang="nl-NL" dirty="0" err="1"/>
              <a:t>academic</a:t>
            </a:r>
            <a:r>
              <a:rPr lang="nl-NL" dirty="0"/>
              <a:t>) Student profile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ED15D8-FCB9-4ADE-9435-B5B6615D1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</a:rPr>
              <a:t>You have a Bachelor’s degree from an accredited university and have taken academic courses equivalent to at least one full-time semester of academic studies (30 ECTS) in Art History, Musicology, Theatre or Performance Studies, Cultural Studies.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</a:rPr>
              <a:t>You are able to set up and conduct research and know how to formulate consistent research questions, collect and select material, apply theory, plan, structure and write a thesis.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</a:rPr>
              <a:t>You are familiar with contemporary theoretical/methodological debates within your original discipline.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32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4AB2F6-A14B-10AA-0F38-C3E8D5999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have a Bachelor's degree from an Arts Academy or accredited university with a focus in the Arts/Culture, such as Art History and Curatorial Studies.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have an autonomous practice as an artist.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are acquainted with techniques, methods, processes and practices appropriate for your field.</a:t>
            </a:r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38A6E0-1C0D-1F22-D8C4-9FC57F7A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Artistic</a:t>
            </a:r>
            <a:r>
              <a:rPr lang="nl-NL" dirty="0"/>
              <a:t> Research Student profile</a:t>
            </a:r>
          </a:p>
        </p:txBody>
      </p:sp>
    </p:spTree>
    <p:extLst>
      <p:ext uri="{BB962C8B-B14F-4D97-AF65-F5344CB8AC3E}">
        <p14:creationId xmlns:p14="http://schemas.microsoft.com/office/powerpoint/2010/main" val="317342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0D9A7-E186-334F-9CDD-F38EEE579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Elective Courses</a:t>
            </a:r>
            <a:br>
              <a:rPr lang="en-US" dirty="0"/>
            </a:br>
            <a:r>
              <a:rPr lang="en-US" sz="2700" dirty="0">
                <a:ea typeface="Source Sans Pro"/>
                <a:cs typeface="Times New Roman"/>
              </a:rPr>
              <a:t>APS (academic specialism) </a:t>
            </a:r>
            <a:r>
              <a:rPr lang="en-US" dirty="0"/>
              <a:t> 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1EFBFB-FB86-F946-B808-D7B9D9F34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Whatever your home discipline, you have full access to specialized MA courses in Art, Music and Theatre studies!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courses you may fill in according to your own interests are the greatest share (</a:t>
            </a:r>
            <a:r>
              <a:rPr lang="en-US" dirty="0">
                <a:sym typeface="Wingdings" pitchFamily="2" charset="2"/>
              </a:rPr>
              <a:t>84/120) </a:t>
            </a:r>
            <a:r>
              <a:rPr lang="en-US" dirty="0"/>
              <a:t>of the credits in the academic specialism: </a:t>
            </a:r>
            <a:endParaRPr lang="en-US" dirty="0">
              <a:cs typeface="Times New Roman"/>
            </a:endParaRPr>
          </a:p>
          <a:p>
            <a:pPr lvl="2" indent="-269875"/>
            <a:r>
              <a:rPr lang="en-US" dirty="0"/>
              <a:t>30 (electives)</a:t>
            </a:r>
            <a:endParaRPr lang="en-US" dirty="0">
              <a:cs typeface="Times New Roman"/>
            </a:endParaRPr>
          </a:p>
          <a:p>
            <a:pPr lvl="2" indent="-269875"/>
            <a:r>
              <a:rPr lang="en-US" dirty="0"/>
              <a:t>12 (tutorials)</a:t>
            </a:r>
          </a:p>
          <a:p>
            <a:pPr lvl="2" indent="-269875"/>
            <a:r>
              <a:rPr lang="en-US" dirty="0">
                <a:cs typeface="Times New Roman"/>
              </a:rPr>
              <a:t>12 (research school activities)</a:t>
            </a:r>
          </a:p>
          <a:p>
            <a:pPr lvl="2" indent="-269875"/>
            <a:r>
              <a:rPr lang="en-US" dirty="0"/>
              <a:t>30 (thesis)</a:t>
            </a:r>
            <a:endParaRPr lang="en-US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7451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the program(s)</a:t>
            </a:r>
            <a:br>
              <a:rPr lang="en-US" sz="4000" dirty="0">
                <a:ea typeface="Source Sans Pro"/>
                <a:cs typeface="Times New Roman"/>
              </a:rPr>
            </a:br>
            <a:br>
              <a:rPr lang="en-US" sz="9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Academic Specialism “Art and Performance Studies”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786B1A98-DAB8-4A0D-1392-74372FBE4A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7"/>
          <a:stretch/>
        </p:blipFill>
        <p:spPr>
          <a:xfrm>
            <a:off x="604691" y="2132856"/>
            <a:ext cx="8508715" cy="414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the program(s)</a:t>
            </a:r>
            <a:br>
              <a:rPr lang="en-US" sz="4000" dirty="0">
                <a:ea typeface="Source Sans Pro"/>
                <a:cs typeface="Times New Roman"/>
              </a:rPr>
            </a:br>
            <a:br>
              <a:rPr lang="en-US" sz="9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Art and Performance Studies Specialism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3655D847-9783-E75A-77C6-710F1A41B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1" y="2420888"/>
            <a:ext cx="798859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7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Tutorials: immersing yourself in research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5635443-A553-EA69-8C4F-1E3DD64A2BA1}"/>
              </a:ext>
            </a:extLst>
          </p:cNvPr>
          <p:cNvSpPr txBox="1"/>
          <p:nvPr/>
        </p:nvSpPr>
        <p:spPr>
          <a:xfrm>
            <a:off x="531319" y="2222862"/>
            <a:ext cx="30444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“Tutorial” describes, ideally, </a:t>
            </a:r>
            <a:br>
              <a:rPr lang="en-US" dirty="0"/>
            </a:br>
            <a:r>
              <a:rPr lang="en-US" dirty="0"/>
              <a:t>a 1:1 research situation: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you choose with whom to work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and what to work about</a:t>
            </a:r>
          </a:p>
          <a:p>
            <a:endParaRPr lang="en-US" dirty="0"/>
          </a:p>
          <a:p>
            <a:r>
              <a:rPr lang="en-US" dirty="0"/>
              <a:t>You can do so maximally twice during the entire program.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E8D75DF-AE5D-8444-ADE7-20FBC1CFF6F6}"/>
              </a:ext>
            </a:extLst>
          </p:cNvPr>
          <p:cNvSpPr txBox="1"/>
          <p:nvPr/>
        </p:nvSpPr>
        <p:spPr>
          <a:xfrm>
            <a:off x="3791513" y="3994251"/>
            <a:ext cx="78691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NB: </a:t>
            </a:r>
          </a:p>
          <a:p>
            <a:r>
              <a:rPr lang="en-US" b="1" dirty="0">
                <a:solidFill>
                  <a:srgbClr val="C00000"/>
                </a:solidFill>
              </a:rPr>
              <a:t>The tutor or program coordinator can help you in choosing and arranging a tutorial. 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Tutorials might require a different timing than the one indicated in the course catalogue!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endParaRPr lang="en-US" sz="800" b="1" dirty="0">
              <a:solidFill>
                <a:srgbClr val="C00000"/>
              </a:solidFill>
            </a:endParaRPr>
          </a:p>
        </p:txBody>
      </p:sp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FB4835EE-3687-CEF6-EE94-95664B66BA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0"/>
          <a:stretch/>
        </p:blipFill>
        <p:spPr>
          <a:xfrm>
            <a:off x="3608349" y="2564904"/>
            <a:ext cx="8508715" cy="97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35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Tutorials and National Research School Credits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5635443-A553-EA69-8C4F-1E3DD64A2BA1}"/>
              </a:ext>
            </a:extLst>
          </p:cNvPr>
          <p:cNvSpPr txBox="1"/>
          <p:nvPr/>
        </p:nvSpPr>
        <p:spPr>
          <a:xfrm>
            <a:off x="531319" y="1975333"/>
            <a:ext cx="32497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program comprises 12 </a:t>
            </a:r>
            <a:r>
              <a:rPr lang="en-US" dirty="0"/>
              <a:t>ECTS from so-called National Research Schools.</a:t>
            </a:r>
          </a:p>
          <a:p>
            <a:endParaRPr lang="en-US" dirty="0"/>
          </a:p>
          <a:p>
            <a:r>
              <a:rPr lang="en-US" dirty="0"/>
              <a:t>A list of the relevant institutions can be found here:</a:t>
            </a:r>
          </a:p>
          <a:p>
            <a:r>
              <a:rPr lang="en-US" dirty="0">
                <a:hlinkClick r:id="rId3"/>
              </a:rPr>
              <a:t>https://aihr.uva.nl/national-research-schools/research-schools.html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Example: The OSK – currently organized by the </a:t>
            </a:r>
            <a:r>
              <a:rPr lang="en-US" dirty="0" err="1"/>
              <a:t>UvA</a:t>
            </a:r>
            <a:r>
              <a:rPr lang="en-US" dirty="0"/>
              <a:t> and headed by Dr. Rachel </a:t>
            </a:r>
            <a:r>
              <a:rPr lang="en-US" dirty="0" err="1"/>
              <a:t>Esner</a:t>
            </a:r>
            <a:endParaRPr lang="en-US" dirty="0"/>
          </a:p>
          <a:p>
            <a:endParaRPr lang="en-US" dirty="0"/>
          </a:p>
          <a:p>
            <a:r>
              <a:rPr lang="en-US" dirty="0"/>
              <a:t>Other popular options: NICA, </a:t>
            </a:r>
            <a:r>
              <a:rPr lang="en-US" dirty="0" err="1"/>
              <a:t>Huyzinga</a:t>
            </a:r>
            <a:endParaRPr lang="en-US" dirty="0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743B53D2-DF98-9518-1CA3-3C4AE154A1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232" y="3068960"/>
            <a:ext cx="7772400" cy="2934048"/>
          </a:xfrm>
          <a:prstGeom prst="rect">
            <a:avLst/>
          </a:prstGeom>
        </p:spPr>
      </p:pic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4D4AAC6C-A1EE-B425-A667-32B7B73A2A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0"/>
          <a:stretch/>
        </p:blipFill>
        <p:spPr>
          <a:xfrm>
            <a:off x="3961898" y="2171682"/>
            <a:ext cx="7821264" cy="89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70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58DD10B-01EB-4C05-8D3A-6B8F9830D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Artistic Research Specialism</a:t>
            </a:r>
            <a:endParaRPr lang="en-GB"/>
          </a:p>
        </p:txBody>
      </p:sp>
      <p:pic>
        <p:nvPicPr>
          <p:cNvPr id="1026" name="Picture 2" descr="What is Artistic Research?">
            <a:extLst>
              <a:ext uri="{FF2B5EF4-FFF2-40B4-BE49-F238E27FC236}">
                <a16:creationId xmlns:a16="http://schemas.microsoft.com/office/drawing/2014/main" id="{E706CE48-CF61-4691-978D-F264A499C5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9"/>
          <a:stretch/>
        </p:blipFill>
        <p:spPr bwMode="auto">
          <a:xfrm>
            <a:off x="20" y="1340768"/>
            <a:ext cx="12191980" cy="55172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934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the program(s)</a:t>
            </a:r>
            <a:br>
              <a:rPr lang="en-US" sz="4000" dirty="0">
                <a:ea typeface="Source Sans Pro"/>
                <a:cs typeface="Times New Roman"/>
              </a:rPr>
            </a:br>
            <a:br>
              <a:rPr lang="en-US" sz="9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Artistic Research Specialism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41AA5257-1CEB-2ECA-AF7F-5714DBF395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20601" r="35235" b="37400"/>
          <a:stretch/>
        </p:blipFill>
        <p:spPr>
          <a:xfrm>
            <a:off x="516402" y="1988840"/>
            <a:ext cx="6768752" cy="436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062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2132856"/>
            <a:ext cx="6337280" cy="4617031"/>
          </a:xfrm>
        </p:spPr>
        <p:txBody>
          <a:bodyPr>
            <a:normAutofit/>
          </a:bodyPr>
          <a:lstStyle/>
          <a:p>
            <a:pPr lvl="1">
              <a:lnSpc>
                <a:spcPct val="130000"/>
              </a:lnSpc>
            </a:pPr>
            <a:r>
              <a:rPr lang="nl-NL" altLang="nl-NL" dirty="0" err="1"/>
              <a:t>Who</a:t>
            </a:r>
            <a:r>
              <a:rPr lang="nl-NL" altLang="nl-NL" dirty="0"/>
              <a:t> are we?</a:t>
            </a:r>
          </a:p>
          <a:p>
            <a:pPr lvl="1">
              <a:lnSpc>
                <a:spcPct val="130000"/>
              </a:lnSpc>
            </a:pPr>
            <a:r>
              <a:rPr lang="nl-NL" dirty="0"/>
              <a:t>Art &amp; Performance Research Studies </a:t>
            </a:r>
          </a:p>
          <a:p>
            <a:pPr lvl="1">
              <a:lnSpc>
                <a:spcPct val="130000"/>
              </a:lnSpc>
            </a:pPr>
            <a:r>
              <a:rPr lang="nl-NL" altLang="nl-NL" dirty="0"/>
              <a:t>Student </a:t>
            </a:r>
            <a:r>
              <a:rPr lang="nl-NL" altLang="nl-NL" dirty="0" err="1"/>
              <a:t>Profiles</a:t>
            </a:r>
            <a:endParaRPr lang="nl-NL" altLang="nl-NL" dirty="0"/>
          </a:p>
          <a:p>
            <a:pPr lvl="1">
              <a:lnSpc>
                <a:spcPct val="130000"/>
              </a:lnSpc>
            </a:pPr>
            <a:r>
              <a:rPr lang="nl-NL" altLang="nl-NL" dirty="0" err="1"/>
              <a:t>Study</a:t>
            </a:r>
            <a:r>
              <a:rPr lang="nl-NL" altLang="nl-NL" dirty="0"/>
              <a:t> </a:t>
            </a:r>
            <a:r>
              <a:rPr lang="nl-NL" altLang="nl-NL" dirty="0" err="1"/>
              <a:t>Programme</a:t>
            </a:r>
            <a:r>
              <a:rPr lang="nl-NL" altLang="nl-NL" dirty="0"/>
              <a:t>(s)</a:t>
            </a:r>
          </a:p>
          <a:p>
            <a:pPr lvl="1">
              <a:lnSpc>
                <a:spcPct val="130000"/>
              </a:lnSpc>
            </a:pPr>
            <a:r>
              <a:rPr lang="nl-NL" altLang="nl-NL" dirty="0"/>
              <a:t>Student </a:t>
            </a:r>
            <a:r>
              <a:rPr lang="nl-NL" altLang="nl-NL" dirty="0" err="1"/>
              <a:t>Experience</a:t>
            </a:r>
            <a:endParaRPr lang="nl-NL" altLang="nl-NL" dirty="0"/>
          </a:p>
          <a:p>
            <a:pPr lvl="1">
              <a:lnSpc>
                <a:spcPct val="130000"/>
              </a:lnSpc>
            </a:pPr>
            <a:r>
              <a:rPr lang="nl-NL" altLang="nl-NL" dirty="0" err="1"/>
              <a:t>Wrap</a:t>
            </a:r>
            <a:r>
              <a:rPr lang="nl-NL" altLang="nl-NL" dirty="0"/>
              <a:t> up &amp; </a:t>
            </a:r>
            <a:r>
              <a:rPr lang="nl-NL" altLang="nl-NL" dirty="0" err="1"/>
              <a:t>Questions</a:t>
            </a:r>
            <a:r>
              <a:rPr lang="nl-NL" altLang="nl-NL" dirty="0"/>
              <a:t> </a:t>
            </a:r>
          </a:p>
          <a:p>
            <a:pPr>
              <a:lnSpc>
                <a:spcPct val="100000"/>
              </a:lnSpc>
            </a:pP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r>
              <a:rPr lang="nl-NL" sz="4000" dirty="0" err="1"/>
              <a:t>Our</a:t>
            </a:r>
            <a:r>
              <a:rPr lang="nl-NL" sz="4000" dirty="0"/>
              <a:t> plan </a:t>
            </a:r>
            <a:r>
              <a:rPr lang="nl-NL" sz="4000" dirty="0" err="1"/>
              <a:t>for</a:t>
            </a:r>
            <a:r>
              <a:rPr lang="nl-NL" sz="4000" dirty="0"/>
              <a:t> </a:t>
            </a:r>
            <a:r>
              <a:rPr lang="nl-NL" sz="4000" dirty="0" err="1"/>
              <a:t>this</a:t>
            </a:r>
            <a:r>
              <a:rPr lang="nl-NL" sz="4000" dirty="0"/>
              <a:t> </a:t>
            </a:r>
            <a:r>
              <a:rPr lang="nl-NL" sz="4000" dirty="0" err="1"/>
              <a:t>session</a:t>
            </a:r>
            <a:endParaRPr lang="nl-NL" sz="4000" dirty="0"/>
          </a:p>
        </p:txBody>
      </p:sp>
      <p:pic>
        <p:nvPicPr>
          <p:cNvPr id="4" name="Afbeelding 3" descr="Nieuwe_doelenstraa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8" r="-37533"/>
          <a:stretch/>
        </p:blipFill>
        <p:spPr>
          <a:xfrm>
            <a:off x="7104112" y="0"/>
            <a:ext cx="8519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928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the program(s)</a:t>
            </a:r>
            <a:br>
              <a:rPr lang="en-US" sz="4000" dirty="0">
                <a:ea typeface="Source Sans Pro"/>
                <a:cs typeface="Times New Roman"/>
              </a:rPr>
            </a:br>
            <a:br>
              <a:rPr lang="en-US" sz="9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Artistic Research Specialism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13100BF-251E-3B50-8BF4-9AAE86EA51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62600" r="35235" b="8001"/>
          <a:stretch/>
        </p:blipFill>
        <p:spPr>
          <a:xfrm>
            <a:off x="516402" y="2564904"/>
            <a:ext cx="685619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20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Artistic Research Lab</a:t>
            </a:r>
            <a:br>
              <a:rPr lang="en-US" sz="40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Integrating your creative practice and academic research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12">
            <a:extLst>
              <a:ext uri="{FF2B5EF4-FFF2-40B4-BE49-F238E27FC236}">
                <a16:creationId xmlns:a16="http://schemas.microsoft.com/office/drawing/2014/main" id="{150849C3-E80E-C4FD-2227-687ED41951D6}"/>
              </a:ext>
            </a:extLst>
          </p:cNvPr>
          <p:cNvSpPr txBox="1"/>
          <p:nvPr/>
        </p:nvSpPr>
        <p:spPr>
          <a:xfrm>
            <a:off x="516402" y="2276872"/>
            <a:ext cx="78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Year 1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CD44C5AC-02BF-71FB-BD73-D66A2D41BA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4" t="39891" r="35745" b="57004"/>
          <a:stretch/>
        </p:blipFill>
        <p:spPr>
          <a:xfrm>
            <a:off x="623391" y="3048690"/>
            <a:ext cx="6636284" cy="322913"/>
          </a:xfrm>
          <a:prstGeom prst="rect">
            <a:avLst/>
          </a:prstGeom>
        </p:spPr>
      </p:pic>
      <p:sp>
        <p:nvSpPr>
          <p:cNvPr id="9" name="Textfeld 13">
            <a:extLst>
              <a:ext uri="{FF2B5EF4-FFF2-40B4-BE49-F238E27FC236}">
                <a16:creationId xmlns:a16="http://schemas.microsoft.com/office/drawing/2014/main" id="{FAA3D590-6073-C1B3-72B5-6A37AF58602B}"/>
              </a:ext>
            </a:extLst>
          </p:cNvPr>
          <p:cNvSpPr txBox="1"/>
          <p:nvPr/>
        </p:nvSpPr>
        <p:spPr>
          <a:xfrm>
            <a:off x="490923" y="3750525"/>
            <a:ext cx="783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Year 2</a:t>
            </a:r>
          </a:p>
        </p:txBody>
      </p:sp>
      <p:sp>
        <p:nvSpPr>
          <p:cNvPr id="10" name="Textfeld 18">
            <a:extLst>
              <a:ext uri="{FF2B5EF4-FFF2-40B4-BE49-F238E27FC236}">
                <a16:creationId xmlns:a16="http://schemas.microsoft.com/office/drawing/2014/main" id="{172B5AAA-1A70-0BC4-A60D-77F42E1B60EA}"/>
              </a:ext>
            </a:extLst>
          </p:cNvPr>
          <p:cNvSpPr txBox="1"/>
          <p:nvPr/>
        </p:nvSpPr>
        <p:spPr>
          <a:xfrm>
            <a:off x="2063552" y="5385990"/>
            <a:ext cx="7869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NB: </a:t>
            </a:r>
          </a:p>
          <a:p>
            <a:r>
              <a:rPr lang="en-US" b="1" dirty="0">
                <a:solidFill>
                  <a:srgbClr val="C00000"/>
                </a:solidFill>
              </a:rPr>
              <a:t>Some Artistic Research modules might require a different timing than the one indicated in the course catalogue!</a:t>
            </a:r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CE501596-02AE-BF77-A020-EDAFE4C30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4" t="32579" r="35745" b="64075"/>
          <a:stretch/>
        </p:blipFill>
        <p:spPr>
          <a:xfrm>
            <a:off x="623391" y="2794661"/>
            <a:ext cx="6636283" cy="347951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2A0CB608-7CD0-45A1-404D-BA176BA43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4" t="48074" r="35745" b="48654"/>
          <a:stretch/>
        </p:blipFill>
        <p:spPr>
          <a:xfrm>
            <a:off x="623389" y="3375182"/>
            <a:ext cx="6636285" cy="340207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BB768DAF-F639-C51C-8F27-6CDFD5FA60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74765" r="35235" b="21923"/>
          <a:stretch/>
        </p:blipFill>
        <p:spPr>
          <a:xfrm>
            <a:off x="522681" y="4634823"/>
            <a:ext cx="6856190" cy="34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24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r>
              <a:rPr lang="en-US" sz="4000" dirty="0">
                <a:ea typeface="Source Sans Pro"/>
                <a:cs typeface="Times New Roman"/>
              </a:rPr>
              <a:t>During your studies – Tutorials: </a:t>
            </a:r>
            <a:br>
              <a:rPr lang="en-US" sz="4000" dirty="0">
                <a:ea typeface="Source Sans Pro"/>
                <a:cs typeface="Times New Roman"/>
              </a:rPr>
            </a:br>
            <a:r>
              <a:rPr lang="en-US" sz="2700" dirty="0">
                <a:ea typeface="Source Sans Pro"/>
                <a:cs typeface="Times New Roman"/>
              </a:rPr>
              <a:t>practicing how you integrate your practice into research</a:t>
            </a:r>
            <a:endParaRPr lang="en-US" sz="27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5635443-A553-EA69-8C4F-1E3DD64A2BA1}"/>
              </a:ext>
            </a:extLst>
          </p:cNvPr>
          <p:cNvSpPr txBox="1"/>
          <p:nvPr/>
        </p:nvSpPr>
        <p:spPr>
          <a:xfrm>
            <a:off x="531319" y="2222862"/>
            <a:ext cx="30444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“Tutorial” describes, ideally, </a:t>
            </a:r>
            <a:br>
              <a:rPr lang="en-US" dirty="0"/>
            </a:br>
            <a:r>
              <a:rPr lang="en-US" dirty="0"/>
              <a:t>a 1:1 research situation: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you choose with whom to work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and what to work about</a:t>
            </a:r>
          </a:p>
          <a:p>
            <a:endParaRPr lang="en-US" dirty="0"/>
          </a:p>
          <a:p>
            <a:r>
              <a:rPr lang="en-US" dirty="0"/>
              <a:t>You can do so maximally two times during the entire program.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8408836-0055-3C5D-210B-63362586EB72}"/>
              </a:ext>
            </a:extLst>
          </p:cNvPr>
          <p:cNvSpPr txBox="1"/>
          <p:nvPr/>
        </p:nvSpPr>
        <p:spPr>
          <a:xfrm>
            <a:off x="3922295" y="1988840"/>
            <a:ext cx="78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Year 1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AD09413-E353-93B2-6396-DB6B35AB5531}"/>
              </a:ext>
            </a:extLst>
          </p:cNvPr>
          <p:cNvSpPr txBox="1"/>
          <p:nvPr/>
        </p:nvSpPr>
        <p:spPr>
          <a:xfrm>
            <a:off x="3924340" y="2605643"/>
            <a:ext cx="783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Year 2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E8D75DF-AE5D-8444-ADE7-20FBC1CFF6F6}"/>
              </a:ext>
            </a:extLst>
          </p:cNvPr>
          <p:cNvSpPr txBox="1"/>
          <p:nvPr/>
        </p:nvSpPr>
        <p:spPr>
          <a:xfrm>
            <a:off x="3719736" y="4232723"/>
            <a:ext cx="78691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NB: 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The tutor or program coordinator can help you in choosing and arranging a tutorial. 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Tutorials might require a different timing than the one indicated in the course catalogue!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endParaRPr lang="en-US" b="1" dirty="0">
              <a:solidFill>
                <a:srgbClr val="C00000"/>
              </a:solidFill>
            </a:endParaRPr>
          </a:p>
          <a:p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1E3785F-E30A-8B1E-BA98-3C42EA184A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53695" r="35235" b="42860"/>
          <a:stretch/>
        </p:blipFill>
        <p:spPr>
          <a:xfrm>
            <a:off x="3847856" y="2426534"/>
            <a:ext cx="6768752" cy="358219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EBC02DCD-07E6-6D23-D8DA-4BF57A3767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53695" r="35235" b="42860"/>
          <a:stretch/>
        </p:blipFill>
        <p:spPr>
          <a:xfrm>
            <a:off x="3861588" y="3349377"/>
            <a:ext cx="6768752" cy="35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62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02" y="548680"/>
            <a:ext cx="11159196" cy="1325706"/>
          </a:xfrm>
        </p:spPr>
        <p:txBody>
          <a:bodyPr anchor="t">
            <a:normAutofit/>
          </a:bodyPr>
          <a:lstStyle/>
          <a:p>
            <a:r>
              <a:rPr lang="en-US" dirty="0">
                <a:ea typeface="Source Sans Pro"/>
                <a:cs typeface="Times New Roman"/>
              </a:rPr>
              <a:t>During your studies – </a:t>
            </a:r>
            <a:br>
              <a:rPr lang="en-US" dirty="0">
                <a:ea typeface="Source Sans Pro"/>
                <a:cs typeface="Times New Roman"/>
              </a:rPr>
            </a:br>
            <a:r>
              <a:rPr lang="en-US" sz="2400" dirty="0">
                <a:ea typeface="Source Sans Pro"/>
                <a:cs typeface="Times New Roman"/>
              </a:rPr>
              <a:t>National Research School Credits</a:t>
            </a:r>
            <a:endParaRPr lang="en-US" sz="2400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5635443-A553-EA69-8C4F-1E3DD64A2BA1}"/>
              </a:ext>
            </a:extLst>
          </p:cNvPr>
          <p:cNvSpPr txBox="1"/>
          <p:nvPr/>
        </p:nvSpPr>
        <p:spPr>
          <a:xfrm>
            <a:off x="531319" y="1975333"/>
            <a:ext cx="324977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of you must obtain 12 ECTS from so-called National Research Schools.</a:t>
            </a:r>
          </a:p>
          <a:p>
            <a:endParaRPr lang="en-US" dirty="0"/>
          </a:p>
          <a:p>
            <a:r>
              <a:rPr lang="en-US" dirty="0"/>
              <a:t>A list of the relevant institutions can be found here:</a:t>
            </a:r>
          </a:p>
          <a:p>
            <a:r>
              <a:rPr lang="en-US" dirty="0">
                <a:hlinkClick r:id="rId2"/>
              </a:rPr>
              <a:t>https://aihr.uva.nl/national-research-schools/research-schools.html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Consider your interests as well as your art form(s). What is it that you are exploring? Gender? </a:t>
            </a:r>
            <a:r>
              <a:rPr lang="en-US" dirty="0" err="1"/>
              <a:t>Labour</a:t>
            </a:r>
            <a:r>
              <a:rPr lang="en-US" dirty="0"/>
              <a:t>? Wellbeing?</a:t>
            </a:r>
          </a:p>
          <a:p>
            <a:endParaRPr lang="en-US" dirty="0"/>
          </a:p>
          <a:p>
            <a:r>
              <a:rPr lang="en-US" dirty="0"/>
              <a:t>Examples: NOG, POSTHUMUS, OZSW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62E623F-2881-083B-5AAE-CC1672B4A635}"/>
              </a:ext>
            </a:extLst>
          </p:cNvPr>
          <p:cNvSpPr txBox="1"/>
          <p:nvPr/>
        </p:nvSpPr>
        <p:spPr>
          <a:xfrm>
            <a:off x="4295800" y="5224826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NB: </a:t>
            </a:r>
          </a:p>
          <a:p>
            <a:r>
              <a:rPr lang="en-US" b="1" dirty="0">
                <a:solidFill>
                  <a:srgbClr val="C00000"/>
                </a:solidFill>
              </a:rPr>
              <a:t>Registering National Research School credits goes through the examinations board of the Graduate School of Humanities. 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Credits from the NRS can also be registered as electives!</a:t>
            </a:r>
          </a:p>
        </p:txBody>
      </p:sp>
      <p:sp>
        <p:nvSpPr>
          <p:cNvPr id="12" name="Textfeld 12">
            <a:extLst>
              <a:ext uri="{FF2B5EF4-FFF2-40B4-BE49-F238E27FC236}">
                <a16:creationId xmlns:a16="http://schemas.microsoft.com/office/drawing/2014/main" id="{FC3C6E08-9907-49A5-A4C7-C32233ED4823}"/>
              </a:ext>
            </a:extLst>
          </p:cNvPr>
          <p:cNvSpPr txBox="1"/>
          <p:nvPr/>
        </p:nvSpPr>
        <p:spPr>
          <a:xfrm>
            <a:off x="4151784" y="1772209"/>
            <a:ext cx="78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Year 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D1E3A5C-8930-4C35-9964-DE1073D8F6C3}"/>
              </a:ext>
            </a:extLst>
          </p:cNvPr>
          <p:cNvSpPr txBox="1"/>
          <p:nvPr/>
        </p:nvSpPr>
        <p:spPr>
          <a:xfrm>
            <a:off x="4151784" y="2359856"/>
            <a:ext cx="78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Year 2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0078757-65A0-46F3-7FF1-E5C51E13D4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86849" r="35235" b="9929"/>
          <a:stretch/>
        </p:blipFill>
        <p:spPr>
          <a:xfrm>
            <a:off x="4012232" y="2068113"/>
            <a:ext cx="6856190" cy="339365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165D1258-3D13-7005-D052-E4C59DA424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7" t="86849" r="35235" b="9929"/>
          <a:stretch/>
        </p:blipFill>
        <p:spPr>
          <a:xfrm>
            <a:off x="4012232" y="2673385"/>
            <a:ext cx="6856190" cy="3393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90B029-F5E5-C80F-2E0C-7D7D1F0D99B6}"/>
              </a:ext>
            </a:extLst>
          </p:cNvPr>
          <p:cNvSpPr txBox="1"/>
          <p:nvPr/>
        </p:nvSpPr>
        <p:spPr>
          <a:xfrm>
            <a:off x="4124309" y="3399883"/>
            <a:ext cx="77768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31F20"/>
                </a:solidFill>
                <a:effectLst/>
                <a:latin typeface="+mj-lt"/>
              </a:rPr>
              <a:t>Each student has to choose a Research School to become a member with. </a:t>
            </a:r>
          </a:p>
          <a:p>
            <a:r>
              <a:rPr lang="en-US" b="0" i="0" dirty="0">
                <a:solidFill>
                  <a:srgbClr val="231F20"/>
                </a:solidFill>
                <a:effectLst/>
                <a:latin typeface="+mj-lt"/>
              </a:rPr>
              <a:t>Every Research School offers a variety of lectures, seminars, workshops to choose from. The amount of ECTS varies, but a total of 12 EC has to be acquired.</a:t>
            </a:r>
          </a:p>
          <a:p>
            <a:endParaRPr lang="en-US" dirty="0">
              <a:solidFill>
                <a:srgbClr val="231F20"/>
              </a:solidFill>
              <a:latin typeface="+mj-lt"/>
            </a:endParaRPr>
          </a:p>
          <a:p>
            <a:r>
              <a:rPr lang="en-US" dirty="0">
                <a:latin typeface="+mj-lt"/>
              </a:rPr>
              <a:t>Students have to investigate before choosing a particular School which might be the best context for or appeals to their research field, topic or method.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958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EF35CE-6006-7645-BE5D-BCEF0BCBE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100"/>
              <a:t>Applying for </a:t>
            </a:r>
            <a:r>
              <a:rPr lang="nl-NL" sz="3100"/>
              <a:t>Art &amp; Performance Research Studies at the UvA</a:t>
            </a:r>
            <a:endParaRPr lang="en-GB" sz="310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32586CB-23DD-B79F-09EA-1D9D8EDE71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621585"/>
            <a:ext cx="5400000" cy="3050999"/>
          </a:xfrm>
          <a:prstGeom prst="rect">
            <a:avLst/>
          </a:prstGeom>
          <a:noFill/>
        </p:spPr>
      </p:pic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F6C7841F-CB30-530C-5208-800DB6756C7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240016" y="2625181"/>
            <a:ext cx="5400000" cy="3024000"/>
          </a:xfrm>
          <a:noFill/>
        </p:spPr>
      </p:pic>
    </p:spTree>
    <p:extLst>
      <p:ext uri="{BB962C8B-B14F-4D97-AF65-F5344CB8AC3E}">
        <p14:creationId xmlns:p14="http://schemas.microsoft.com/office/powerpoint/2010/main" val="3127392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3C6E2C-4C9E-E883-BEE8-62E20F3DE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1D21"/>
                </a:solidFill>
                <a:effectLst/>
              </a:rPr>
              <a:t>CV curriculum vitae;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1D21"/>
                </a:solidFill>
                <a:effectLst/>
              </a:rPr>
              <a:t>Proof of language proficiency;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1D21"/>
                </a:solidFill>
              </a:rPr>
              <a:t>T</a:t>
            </a:r>
            <a:r>
              <a:rPr lang="en-US" b="0" i="0" dirty="0">
                <a:solidFill>
                  <a:srgbClr val="1F1D21"/>
                </a:solidFill>
                <a:effectLst/>
              </a:rPr>
              <a:t>ranscript of records, up-to-date and issued by your home institution (if you are already a student at the </a:t>
            </a:r>
            <a:r>
              <a:rPr lang="en-US" b="0" i="0" dirty="0" err="1">
                <a:solidFill>
                  <a:srgbClr val="1F1D21"/>
                </a:solidFill>
                <a:effectLst/>
              </a:rPr>
              <a:t>UvA</a:t>
            </a:r>
            <a:r>
              <a:rPr lang="en-US" b="0" i="0" dirty="0">
                <a:solidFill>
                  <a:srgbClr val="1F1D21"/>
                </a:solidFill>
                <a:effectLst/>
              </a:rPr>
              <a:t>, a screenshot from SIS is sufficient);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1D21"/>
                </a:solidFill>
              </a:rPr>
              <a:t>D</a:t>
            </a:r>
            <a:r>
              <a:rPr lang="en-US" b="0" i="0" dirty="0">
                <a:solidFill>
                  <a:srgbClr val="1F1D21"/>
                </a:solidFill>
                <a:effectLst/>
              </a:rPr>
              <a:t>iploma (if already obtained)* or list of courses yet to complete;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1D21"/>
                </a:solidFill>
                <a:effectLst/>
              </a:rPr>
              <a:t>translation of your diploma and transcript of records (if they are not in English, Dutch, German or French);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1F1D21"/>
                </a:solidFill>
                <a:effectLst/>
              </a:rPr>
              <a:t>motivation form</a:t>
            </a:r>
            <a:r>
              <a:rPr lang="en-US" b="0" i="0" dirty="0">
                <a:solidFill>
                  <a:srgbClr val="1F1D21"/>
                </a:solidFill>
                <a:effectLst/>
              </a:rPr>
              <a:t> (PDF);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F35CE-6006-7645-BE5D-BCEF0BCB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100" dirty="0"/>
              <a:t>Applying for </a:t>
            </a:r>
            <a:r>
              <a:rPr lang="nl-NL" sz="3100" dirty="0"/>
              <a:t>Art &amp; Performance Research Studies at the UvA</a:t>
            </a:r>
            <a:endParaRPr lang="en-GB" sz="3100" dirty="0"/>
          </a:p>
        </p:txBody>
      </p:sp>
    </p:spTree>
    <p:extLst>
      <p:ext uri="{BB962C8B-B14F-4D97-AF65-F5344CB8AC3E}">
        <p14:creationId xmlns:p14="http://schemas.microsoft.com/office/powerpoint/2010/main" val="1665436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uter screen shot of a document">
            <a:extLst>
              <a:ext uri="{FF2B5EF4-FFF2-40B4-BE49-F238E27FC236}">
                <a16:creationId xmlns:a16="http://schemas.microsoft.com/office/drawing/2014/main" id="{808AAADD-DFE9-A846-CB65-BD46608212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16402" r="29919" b="30049"/>
          <a:stretch/>
        </p:blipFill>
        <p:spPr>
          <a:xfrm>
            <a:off x="6456362" y="1339590"/>
            <a:ext cx="5735638" cy="4178819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2FC606-AD13-FF86-D5C6-7D1AD01BF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5616576" cy="936103"/>
          </a:xfrm>
        </p:spPr>
        <p:txBody>
          <a:bodyPr anchor="b">
            <a:normAutofit/>
          </a:bodyPr>
          <a:lstStyle/>
          <a:p>
            <a:r>
              <a:rPr lang="en-GB" dirty="0"/>
              <a:t>Important issue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CCF095-6051-391D-ECEA-5A6A456F4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i="0" dirty="0">
              <a:effectLst/>
            </a:endParaRPr>
          </a:p>
          <a:p>
            <a:pPr>
              <a:spcAft>
                <a:spcPts val="600"/>
              </a:spcAft>
            </a:pPr>
            <a:r>
              <a:rPr lang="en-US" dirty="0"/>
              <a:t>P</a:t>
            </a:r>
            <a:r>
              <a:rPr lang="en-US" b="0" i="0" dirty="0">
                <a:effectLst/>
              </a:rPr>
              <a:t>lease clearly state whether you are applying for the Art and Performance Studies or Artistic Research </a:t>
            </a:r>
            <a:r>
              <a:rPr lang="en-US" b="0" i="0" dirty="0" err="1">
                <a:effectLst/>
              </a:rPr>
              <a:t>specialisation</a:t>
            </a:r>
            <a:r>
              <a:rPr lang="en-US" b="0" i="0" dirty="0">
                <a:effectLst/>
              </a:rPr>
              <a:t> in your motivation letter.</a:t>
            </a:r>
          </a:p>
          <a:p>
            <a:pPr>
              <a:spcAft>
                <a:spcPts val="600"/>
              </a:spcAft>
            </a:pPr>
            <a:br>
              <a:rPr lang="en-US" dirty="0"/>
            </a:br>
            <a:endParaRPr lang="en-GB" dirty="0"/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656C3B-74D2-1743-131B-15F77E2AD69C}"/>
              </a:ext>
            </a:extLst>
          </p:cNvPr>
          <p:cNvCxnSpPr>
            <a:cxnSpLocks/>
          </p:cNvCxnSpPr>
          <p:nvPr/>
        </p:nvCxnSpPr>
        <p:spPr>
          <a:xfrm>
            <a:off x="6816080" y="3195153"/>
            <a:ext cx="432048" cy="3778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115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9769E1-CB51-034B-D958-342318C7DC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Applying for </a:t>
            </a:r>
            <a:r>
              <a:rPr lang="en-US" b="1" dirty="0"/>
              <a:t>Art and Performance Studies Specialism</a:t>
            </a:r>
            <a:r>
              <a:rPr lang="en-GB" b="1" dirty="0"/>
              <a:t> </a:t>
            </a:r>
          </a:p>
          <a:p>
            <a:pPr marL="725488" lvl="1" indent="-457200"/>
            <a:r>
              <a:rPr lang="en-US" b="0" i="0" dirty="0">
                <a:effectLst/>
              </a:rPr>
              <a:t>A sample of academic writing written in English. </a:t>
            </a:r>
          </a:p>
          <a:p>
            <a:pPr lvl="1" indent="0">
              <a:buNone/>
            </a:pPr>
            <a:endParaRPr lang="en-US" b="0" i="0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Applying for Artistic Research Specialism </a:t>
            </a:r>
          </a:p>
          <a:p>
            <a:pPr marL="725488" lvl="1" indent="-457200"/>
            <a:r>
              <a:rPr lang="en-US" dirty="0"/>
              <a:t>A sample of academic writing written in English;</a:t>
            </a:r>
          </a:p>
          <a:p>
            <a:pPr marL="725488" lvl="1" indent="-457200"/>
            <a:r>
              <a:rPr lang="en-US" dirty="0"/>
              <a:t>A portfolio of </a:t>
            </a:r>
            <a:r>
              <a:rPr lang="en-US" dirty="0" err="1"/>
              <a:t>realised</a:t>
            </a:r>
            <a:r>
              <a:rPr lang="en-US" dirty="0"/>
              <a:t> artwork or art-related projects. </a:t>
            </a:r>
          </a:p>
          <a:p>
            <a:pPr marL="725488" lvl="1" indent="-457200"/>
            <a:r>
              <a:rPr lang="en-US" dirty="0"/>
              <a:t>Please combine them in one file.</a:t>
            </a:r>
          </a:p>
          <a:p>
            <a:pPr marL="725488" lvl="1" indent="-457200"/>
            <a:r>
              <a:rPr lang="en-US" dirty="0"/>
              <a:t>Interview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b="0" i="0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8" name="Picture 4" descr="Opening Hours Service &amp; Collection - Library UvA - University of Amsterdam">
            <a:extLst>
              <a:ext uri="{FF2B5EF4-FFF2-40B4-BE49-F238E27FC236}">
                <a16:creationId xmlns:a16="http://schemas.microsoft.com/office/drawing/2014/main" id="{4137B0A5-31B4-1D23-8D97-12DB12335A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9" r="22835" b="-1"/>
          <a:stretch/>
        </p:blipFill>
        <p:spPr bwMode="auto">
          <a:xfrm>
            <a:off x="7680176" y="2132856"/>
            <a:ext cx="3249600" cy="3840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C3567B9-B7D8-643E-CD46-FB66C90F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 fontScale="90000"/>
          </a:bodyPr>
          <a:lstStyle/>
          <a:p>
            <a:r>
              <a:rPr lang="en-GB" sz="3600" dirty="0"/>
              <a:t>Applying for </a:t>
            </a:r>
            <a:r>
              <a:rPr lang="nl-NL" sz="3600" dirty="0"/>
              <a:t>Art &amp; Performance Research Studies at the UvA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707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9769E1-CB51-034B-D958-342318C7D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 pdf with images or videos or links, or an online portfolio, or a website.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Who you are as an artist and what your practices are?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is your artistic vision for these works and in what context(s) they have been exhibited/performed?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3567B9-B7D8-643E-CD46-FB66C90F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/>
              <a:t>Applying for </a:t>
            </a:r>
            <a:r>
              <a:rPr lang="en-US" sz="2800"/>
              <a:t>Artistic Research Specialism: Portfolio</a:t>
            </a:r>
            <a:r>
              <a:rPr lang="en-GB" sz="2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9388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AC948440-C058-45BB-B3E4-FAB116D865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>
            <a:normAutofit/>
          </a:bodyPr>
          <a:lstStyle/>
          <a:p>
            <a:pPr marL="571500" indent="-571500">
              <a:buFont typeface="Arial"/>
              <a:buChar char="•"/>
            </a:pPr>
            <a:r>
              <a:rPr lang="en-US" dirty="0"/>
              <a:t>Quality of Education</a:t>
            </a:r>
          </a:p>
          <a:p>
            <a:pPr marL="839788" lvl="1" indent="-571500">
              <a:buFont typeface="Arial"/>
              <a:buChar char="•"/>
            </a:pPr>
            <a:r>
              <a:rPr lang="en-US" sz="2800" dirty="0" err="1"/>
              <a:t>Programme</a:t>
            </a:r>
            <a:r>
              <a:rPr lang="en-US" sz="2800" dirty="0"/>
              <a:t> Committees</a:t>
            </a:r>
          </a:p>
          <a:p>
            <a:pPr marL="839788" lvl="1" indent="-571500">
              <a:buFont typeface="Arial"/>
              <a:buChar char="•"/>
            </a:pPr>
            <a:r>
              <a:rPr lang="en-US" sz="2800" dirty="0"/>
              <a:t>Evaluations</a:t>
            </a:r>
          </a:p>
          <a:p>
            <a:pPr marL="839788" lvl="1" indent="-571500">
              <a:buFont typeface="Arial"/>
              <a:buChar char="•"/>
            </a:pPr>
            <a:r>
              <a:rPr lang="en-US" sz="2800" dirty="0"/>
              <a:t>Examination Board</a:t>
            </a:r>
          </a:p>
          <a:p>
            <a:pPr lvl="1" indent="0">
              <a:buNone/>
            </a:pPr>
            <a:endParaRPr lang="en-US" sz="2800" dirty="0"/>
          </a:p>
          <a:p>
            <a:pPr marL="571500" indent="-571500">
              <a:buFont typeface="Arial"/>
              <a:buChar char="•"/>
            </a:pPr>
            <a:r>
              <a:rPr lang="en-US" dirty="0"/>
              <a:t>Support</a:t>
            </a:r>
          </a:p>
          <a:p>
            <a:pPr marL="839788" lvl="1" indent="-571500">
              <a:buFont typeface="Arial"/>
              <a:buChar char="•"/>
            </a:pPr>
            <a:r>
              <a:rPr lang="en-US" sz="2800" dirty="0"/>
              <a:t>Tutoring (Academic advice)</a:t>
            </a:r>
          </a:p>
          <a:p>
            <a:pPr marL="839788" lvl="1" indent="-571500">
              <a:buFont typeface="Arial"/>
              <a:buChar char="•"/>
            </a:pPr>
            <a:r>
              <a:rPr lang="en-US" sz="2800" dirty="0"/>
              <a:t>Study advisors</a:t>
            </a:r>
          </a:p>
          <a:p>
            <a:endParaRPr lang="nl-NL" dirty="0"/>
          </a:p>
        </p:txBody>
      </p:sp>
      <p:pic>
        <p:nvPicPr>
          <p:cNvPr id="3074" name="Picture 2" descr="Health and well-being - student.uva.nl">
            <a:extLst>
              <a:ext uri="{FF2B5EF4-FFF2-40B4-BE49-F238E27FC236}">
                <a16:creationId xmlns:a16="http://schemas.microsoft.com/office/drawing/2014/main" id="{7AD69508-AE64-ECF9-A4CD-30AF652D2F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8" b="25899"/>
          <a:stretch/>
        </p:blipFill>
        <p:spPr bwMode="auto">
          <a:xfrm>
            <a:off x="6302400" y="2006400"/>
            <a:ext cx="5505600" cy="2846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5AE889E0-1788-4CF1-A045-A6184E8A1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/>
          </a:bodyPr>
          <a:lstStyle/>
          <a:p>
            <a:r>
              <a:rPr lang="en-US"/>
              <a:t>During your studies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963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2492896"/>
            <a:ext cx="5400600" cy="1296144"/>
          </a:xfrm>
        </p:spPr>
        <p:txBody>
          <a:bodyPr/>
          <a:lstStyle/>
          <a:p>
            <a:r>
              <a:rPr lang="nl-NL" sz="3200" dirty="0"/>
              <a:t>Art &amp; Performance Research Studies at </a:t>
            </a:r>
            <a:r>
              <a:rPr lang="nl-NL" sz="3200" dirty="0" err="1"/>
              <a:t>the</a:t>
            </a:r>
            <a:r>
              <a:rPr lang="nl-NL" sz="3200" dirty="0"/>
              <a:t> UvA</a:t>
            </a:r>
            <a:endParaRPr lang="en-US" sz="3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82485B-1D6E-9D5C-01EE-06FBB641B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44016"/>
            <a:ext cx="5542801" cy="346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FCCAF37-4102-7533-E8F6-3A40E662A0DA}"/>
              </a:ext>
            </a:extLst>
          </p:cNvPr>
          <p:cNvSpPr txBox="1"/>
          <p:nvPr/>
        </p:nvSpPr>
        <p:spPr>
          <a:xfrm>
            <a:off x="479086" y="4063712"/>
            <a:ext cx="108734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Two-year program that prepares for pursuing research as a PhD candidate – but not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Comprises two specialisms – Art and Performance Studies and Artistic Research with slightly different programs of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Is embedded in a country-wide landscape of research and art, including music, performance and theatre and the visual arts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9837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18CDD8F6-8ABE-4C3C-A7B3-E9C3959B8E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96C851C-345C-457D-8F76-3F7BD0C1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Extracurricular</a:t>
            </a:r>
            <a:r>
              <a:rPr lang="nl-NL" dirty="0"/>
              <a:t> </a:t>
            </a:r>
            <a:r>
              <a:rPr lang="nl-NL" dirty="0" err="1"/>
              <a:t>activities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338D46-B34A-484C-9549-373ED5604A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102344" cy="455222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VOX-POP: the ‘creative space’ of the Faculty of Humanities, connecting the world of the university to the city.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CREA: cultural </a:t>
            </a:r>
            <a:r>
              <a:rPr lang="en-US" dirty="0" err="1"/>
              <a:t>organisation</a:t>
            </a:r>
            <a:r>
              <a:rPr lang="en-US" dirty="0"/>
              <a:t> of the </a:t>
            </a:r>
            <a:r>
              <a:rPr lang="en-US" dirty="0" err="1"/>
              <a:t>UvA</a:t>
            </a:r>
            <a:r>
              <a:rPr lang="en-US" dirty="0"/>
              <a:t> </a:t>
            </a:r>
            <a:r>
              <a:rPr lang="en-US" dirty="0" err="1"/>
              <a:t>organising</a:t>
            </a:r>
            <a:r>
              <a:rPr lang="en-US" dirty="0"/>
              <a:t> courses and workshops.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USC: the university sports </a:t>
            </a:r>
            <a:r>
              <a:rPr lang="en-US" dirty="0" err="1"/>
              <a:t>centre</a:t>
            </a:r>
            <a:r>
              <a:rPr lang="en-US" dirty="0"/>
              <a:t> of the  </a:t>
            </a:r>
            <a:r>
              <a:rPr lang="en-US" dirty="0" err="1"/>
              <a:t>UvA</a:t>
            </a:r>
            <a:endParaRPr lang="en-US" dirty="0"/>
          </a:p>
          <a:p>
            <a:endParaRPr lang="en-US" dirty="0"/>
          </a:p>
        </p:txBody>
      </p:sp>
      <p:pic>
        <p:nvPicPr>
          <p:cNvPr id="5" name="Tijdelijke aanduiding voor afbeelding 15" descr="Afbeelding met persoon, orkest, menigte&#10;&#10;Automatisch gegenereerde beschrijving">
            <a:extLst>
              <a:ext uri="{FF2B5EF4-FFF2-40B4-BE49-F238E27FC236}">
                <a16:creationId xmlns:a16="http://schemas.microsoft.com/office/drawing/2014/main" id="{A6024887-52EA-49F7-890D-098ACE87E0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5" r="5323"/>
          <a:stretch/>
        </p:blipFill>
        <p:spPr>
          <a:xfrm>
            <a:off x="5879975" y="0"/>
            <a:ext cx="6312025" cy="6891511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38178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81EA8CCE-F0E1-BB0D-6906-D5E98BE447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39" r="139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C51AE9-DD38-27AC-FFB3-3D2802AE0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Deadline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39420E-160E-7544-2FB4-5439506216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j-lt"/>
                <a:cs typeface="+mj-lt"/>
              </a:rPr>
              <a:t>1 March 2023</a:t>
            </a:r>
            <a:endParaRPr lang="en-US" dirty="0"/>
          </a:p>
          <a:p>
            <a:endParaRPr lang="en-US" sz="2400" dirty="0">
              <a:ea typeface="+mj-lt"/>
              <a:cs typeface="+mj-lt"/>
            </a:endParaRPr>
          </a:p>
          <a:p>
            <a:r>
              <a:rPr lang="en-US" sz="2400" dirty="0">
                <a:ea typeface="+mj-lt"/>
                <a:cs typeface="+mj-lt"/>
              </a:rPr>
              <a:t>All applicants: both AR and Academic; EU and non-EU</a:t>
            </a:r>
            <a:endParaRPr lang="en-US" sz="2400" dirty="0">
              <a:cs typeface="Times New Roman"/>
            </a:endParaRPr>
          </a:p>
          <a:p>
            <a:endParaRPr lang="en-US" sz="2400" dirty="0">
              <a:cs typeface="Times New Roman"/>
            </a:endParaRPr>
          </a:p>
          <a:p>
            <a:r>
              <a:rPr lang="en-US" sz="2400" dirty="0">
                <a:ea typeface="+mj-lt"/>
                <a:cs typeface="+mj-lt"/>
              </a:rPr>
              <a:t>For deadlines concerning housing and funding, please check the website of the admissions office.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2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4C4C290F-9042-498F-8FBE-1E6382A8D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600" y="2564904"/>
            <a:ext cx="11148649" cy="396732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Programme website: </a:t>
            </a:r>
            <a:r>
              <a:rPr lang="nl-NL" dirty="0">
                <a:hlinkClick r:id="rId2"/>
              </a:rPr>
              <a:t>https://www.uva.nl/en/programmes/research-masters/art-and-performance-research-studies/art-and-performance-research-studies.html</a:t>
            </a:r>
            <a:endParaRPr lang="nl-NL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UvA admissions: </a:t>
            </a:r>
            <a:r>
              <a:rPr lang="nl-NL" dirty="0">
                <a:hlinkClick r:id="rId3"/>
              </a:rPr>
              <a:t>https://www.uva.nl/en/education/admissions/admissions.html</a:t>
            </a:r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881E4A6-808A-4A98-9302-5CD8B8802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Important websites/pages</a:t>
            </a:r>
          </a:p>
        </p:txBody>
      </p:sp>
    </p:spTree>
    <p:extLst>
      <p:ext uri="{BB962C8B-B14F-4D97-AF65-F5344CB8AC3E}">
        <p14:creationId xmlns:p14="http://schemas.microsoft.com/office/powerpoint/2010/main" val="1665707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0BE4C-45E9-6CDC-3E48-D3F4C7B25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/>
          </a:bodyPr>
          <a:lstStyle/>
          <a:p>
            <a:r>
              <a:rPr lang="en-US" dirty="0"/>
              <a:t>Thank you. Any questions?</a:t>
            </a:r>
          </a:p>
        </p:txBody>
      </p:sp>
      <p:pic>
        <p:nvPicPr>
          <p:cNvPr id="5" name="Picture 4" descr="Wood human figure">
            <a:extLst>
              <a:ext uri="{FF2B5EF4-FFF2-40B4-BE49-F238E27FC236}">
                <a16:creationId xmlns:a16="http://schemas.microsoft.com/office/drawing/2014/main" id="{271A39F3-232C-47FD-C956-A0B7A4A489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" b="37868"/>
          <a:stretch/>
        </p:blipFill>
        <p:spPr>
          <a:xfrm>
            <a:off x="489314" y="1908313"/>
            <a:ext cx="11148649" cy="4617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978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2492896"/>
            <a:ext cx="5400600" cy="1296144"/>
          </a:xfrm>
        </p:spPr>
        <p:txBody>
          <a:bodyPr/>
          <a:lstStyle/>
          <a:p>
            <a:r>
              <a:rPr lang="nl-NL" sz="3200" dirty="0"/>
              <a:t>Art &amp; Performance Research Studies at </a:t>
            </a:r>
            <a:r>
              <a:rPr lang="nl-NL" sz="3200" dirty="0" err="1"/>
              <a:t>the</a:t>
            </a:r>
            <a:r>
              <a:rPr lang="nl-NL" sz="3200" dirty="0"/>
              <a:t> UvA</a:t>
            </a:r>
            <a:endParaRPr lang="en-US" sz="3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82485B-1D6E-9D5C-01EE-06FBB641B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44016"/>
            <a:ext cx="5542801" cy="346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FCCAF37-4102-7533-E8F6-3A40E662A0DA}"/>
              </a:ext>
            </a:extLst>
          </p:cNvPr>
          <p:cNvSpPr txBox="1"/>
          <p:nvPr/>
        </p:nvSpPr>
        <p:spPr>
          <a:xfrm>
            <a:off x="479086" y="4063712"/>
            <a:ext cx="108734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Two-year program that prepares for pursuing research as a PhD candidate – but not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Comprises two specialisms – Art and Performance Studies (APS) and Artistic Research (AR) with slightly different programs of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Is embedded in a country-wide landscape of research and art, including music, performance and theatre and the visual arts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1145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A group of people dancing&#10;&#10;Description automatically generated with medium confidence">
            <a:extLst>
              <a:ext uri="{FF2B5EF4-FFF2-40B4-BE49-F238E27FC236}">
                <a16:creationId xmlns:a16="http://schemas.microsoft.com/office/drawing/2014/main" id="{81AF8793-0913-426C-816C-7E69CBD8636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8F6AE979-7690-43B6-9935-5171D82DB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5616576" cy="1596472"/>
          </a:xfrm>
        </p:spPr>
        <p:txBody>
          <a:bodyPr>
            <a:normAutofit fontScale="90000"/>
          </a:bodyPr>
          <a:lstStyle/>
          <a:p>
            <a:r>
              <a:rPr lang="en-US" sz="3600" i="0" dirty="0">
                <a:effectLst/>
              </a:rPr>
              <a:t>As a student in the Master’s </a:t>
            </a:r>
            <a:r>
              <a:rPr lang="en-US" sz="3600" i="0" dirty="0" err="1">
                <a:effectLst/>
              </a:rPr>
              <a:t>programme</a:t>
            </a:r>
            <a:r>
              <a:rPr lang="en-US" sz="3600" i="0" dirty="0">
                <a:effectLst/>
              </a:rPr>
              <a:t> in Art and Performance Research Studies</a:t>
            </a:r>
            <a:endParaRPr lang="nl-NL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671E575-F6E2-4C4E-97B2-887F412836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518" y="2675941"/>
            <a:ext cx="5616576" cy="3316594"/>
          </a:xfrm>
        </p:spPr>
        <p:txBody>
          <a:bodyPr anchor="ctr">
            <a:normAutofit/>
          </a:bodyPr>
          <a:lstStyle/>
          <a:p>
            <a:r>
              <a:rPr lang="en-US" sz="2400" dirty="0"/>
              <a:t>… </a:t>
            </a:r>
            <a:r>
              <a:rPr lang="en-US" sz="2400" b="0" i="0" dirty="0">
                <a:effectLst/>
              </a:rPr>
              <a:t>you are interested in</a:t>
            </a:r>
            <a:r>
              <a:rPr lang="en-US" sz="2400" dirty="0"/>
              <a:t> … </a:t>
            </a:r>
          </a:p>
          <a:p>
            <a:endParaRPr lang="en-US" sz="2400" dirty="0"/>
          </a:p>
          <a:p>
            <a:r>
              <a:rPr lang="en-US" sz="2400" b="0" i="0" dirty="0">
                <a:effectLst/>
              </a:rPr>
              <a:t>inter-, intra- and cross-disciplinary themes and propositions, </a:t>
            </a:r>
            <a:endParaRPr lang="en-US" sz="2400" dirty="0"/>
          </a:p>
          <a:p>
            <a:r>
              <a:rPr lang="en-US" sz="2400" b="0" i="0" dirty="0">
                <a:effectLst/>
              </a:rPr>
              <a:t>in an active dialogue between art theory and art practice, </a:t>
            </a:r>
            <a:endParaRPr lang="en-US" sz="2400" dirty="0"/>
          </a:p>
          <a:p>
            <a:r>
              <a:rPr lang="en-US" sz="2400" b="0" i="0" dirty="0">
                <a:effectLst/>
              </a:rPr>
              <a:t>and in the role of the arts within society. </a:t>
            </a:r>
            <a:endParaRPr lang="en-US" sz="2400" b="0" i="0" dirty="0">
              <a:effectLst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173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A5521-08A4-440A-A1C7-8558301B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/>
          </a:bodyPr>
          <a:lstStyle/>
          <a:p>
            <a:r>
              <a:rPr lang="nl-NL" dirty="0"/>
              <a:t>Unique </a:t>
            </a:r>
            <a:r>
              <a:rPr lang="en-US" dirty="0"/>
              <a:t>combination</a:t>
            </a:r>
            <a:r>
              <a:rPr lang="nl-NL" dirty="0"/>
              <a:t> of …</a:t>
            </a:r>
            <a:endParaRPr lang="de-DE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BA4FB81-4106-4E25-ABFA-2A931CB992E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8950" y="1908175"/>
          <a:ext cx="11149013" cy="4616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049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E1F4FD-FC43-4D0F-8A28-2371D0195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600" y="1915200"/>
            <a:ext cx="11148649" cy="46170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i="0" dirty="0">
                <a:effectLst/>
              </a:rPr>
              <a:t>Central to the </a:t>
            </a:r>
            <a:r>
              <a:rPr lang="en-US" b="1" dirty="0"/>
              <a:t>program</a:t>
            </a:r>
            <a:r>
              <a:rPr lang="en-US" b="1" i="0" dirty="0">
                <a:effectLst/>
              </a:rPr>
              <a:t> is that students </a:t>
            </a:r>
            <a:r>
              <a:rPr lang="en-US" b="0" i="0" dirty="0">
                <a:effectLst/>
              </a:rPr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learn how to work as autonomous researchers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reflect on and learn to carry out research in an inter- and cross-disciplinary framework and to understand the position of the arts and the artist in society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get individual support to develop their path of research regarding their own interests.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4DBA03-5DC9-4FB7-996A-179D0B4F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11159196" cy="936103"/>
          </a:xfrm>
        </p:spPr>
        <p:txBody>
          <a:bodyPr anchor="b">
            <a:normAutofit/>
          </a:bodyPr>
          <a:lstStyle/>
          <a:p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program</a:t>
            </a:r>
          </a:p>
        </p:txBody>
      </p:sp>
    </p:spTree>
    <p:extLst>
      <p:ext uri="{BB962C8B-B14F-4D97-AF65-F5344CB8AC3E}">
        <p14:creationId xmlns:p14="http://schemas.microsoft.com/office/powerpoint/2010/main" val="2307152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66F863-E78C-4EB8-8DA1-02A0543D0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</p:spPr>
        <p:txBody>
          <a:bodyPr anchor="b">
            <a:normAutofit/>
          </a:bodyPr>
          <a:lstStyle/>
          <a:p>
            <a:r>
              <a:rPr lang="en-US"/>
              <a:t>Our academic year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E1964F-1BBE-465A-B852-CB47D4016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314" y="1908313"/>
            <a:ext cx="11148649" cy="46170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  Two semesters:</a:t>
            </a:r>
          </a:p>
          <a:p>
            <a:pPr marL="725170" lvl="1" indent="-457200"/>
            <a:r>
              <a:rPr lang="en-US" sz="2800" dirty="0"/>
              <a:t>September–January and February–June </a:t>
            </a:r>
            <a:endParaRPr lang="en-US" sz="2800" dirty="0">
              <a:cs typeface="Times New Roman"/>
            </a:endParaRPr>
          </a:p>
          <a:p>
            <a:pPr marL="267970" lvl="1" indent="0">
              <a:buNone/>
            </a:pPr>
            <a:r>
              <a:rPr lang="en-US" sz="2800" dirty="0"/>
              <a:t>divided into</a:t>
            </a:r>
            <a:endParaRPr lang="en-US" sz="2800" dirty="0">
              <a:cs typeface="Times New Roman"/>
            </a:endParaRPr>
          </a:p>
          <a:p>
            <a:pPr marL="267970" lvl="1" indent="0">
              <a:buNone/>
            </a:pPr>
            <a:r>
              <a:rPr lang="en-US" sz="2800" dirty="0"/>
              <a:t>     - two periods of 8 weeks each (Sept/Oct; Nov/Dec; Feb/Mar; Apr/May)</a:t>
            </a:r>
            <a:endParaRPr lang="en-US" sz="2800" dirty="0">
              <a:cs typeface="Times New Roman"/>
            </a:endParaRPr>
          </a:p>
          <a:p>
            <a:pPr marL="1082675" lvl="2" indent="-269875"/>
            <a:r>
              <a:rPr lang="en-US" sz="2800" dirty="0"/>
              <a:t>1 week without teaching activities (but do check individual course information!)</a:t>
            </a:r>
          </a:p>
          <a:p>
            <a:pPr marL="1082675" lvl="2" indent="-269875"/>
            <a:r>
              <a:rPr lang="en-US" sz="2800" dirty="0"/>
              <a:t>6 weeks of teaching</a:t>
            </a:r>
          </a:p>
          <a:p>
            <a:pPr marL="1082675" lvl="2" indent="-269875"/>
            <a:r>
              <a:rPr lang="en-US" sz="2800" dirty="0"/>
              <a:t>1 exam week (including time for, e.g., finalizing papers and essays)</a:t>
            </a:r>
          </a:p>
          <a:p>
            <a:pPr marL="267970" lvl="1" indent="0">
              <a:buNone/>
            </a:pPr>
            <a:r>
              <a:rPr lang="en-US" sz="2800" dirty="0"/>
              <a:t>    - one period of 4 weeks (January; June)</a:t>
            </a:r>
            <a:endParaRPr lang="en-US" sz="2800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422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6ECF8-430F-4807-AA81-8B345EFE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Core</a:t>
            </a:r>
            <a:r>
              <a:rPr lang="nl-NL" dirty="0"/>
              <a:t> Courses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F63E82-8C43-4C43-A312-59D177B7A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  <a:highlight>
                  <a:srgbClr val="000000"/>
                </a:highlight>
              </a:rPr>
              <a:t>The first core course</a:t>
            </a:r>
            <a:r>
              <a:rPr lang="en-US" sz="2400" i="0" dirty="0">
                <a:effectLst/>
              </a:rPr>
              <a:t> </a:t>
            </a:r>
            <a:r>
              <a:rPr lang="en-US" sz="2400" b="0" i="0" dirty="0">
                <a:effectLst/>
              </a:rPr>
              <a:t>focuses on disciplinary backgrounds and shared themes and debates in the arts; during the course you learn how to formulate a research proposal for your project. </a:t>
            </a:r>
          </a:p>
          <a:p>
            <a:pPr algn="l"/>
            <a:r>
              <a:rPr lang="en-US" sz="2400" b="1" dirty="0">
                <a:solidFill>
                  <a:schemeClr val="bg1"/>
                </a:solidFill>
                <a:highlight>
                  <a:srgbClr val="000000"/>
                </a:highlight>
              </a:rPr>
              <a:t>The second core course</a:t>
            </a:r>
            <a:r>
              <a:rPr lang="en-US" sz="2400" b="1" i="0" dirty="0">
                <a:effectLst/>
              </a:rPr>
              <a:t> </a:t>
            </a:r>
            <a:r>
              <a:rPr lang="en-US" sz="2400" b="0" i="0" dirty="0">
                <a:effectLst/>
              </a:rPr>
              <a:t>focuses on how to carry out the actual research, e.g. by consulting collections and archives in a historical and theoretical perspective, and on the arts as a field of knowledge (production); during the course you practice specific research skills and report on the findings in a professional way. </a:t>
            </a:r>
            <a:endParaRPr lang="en-US" sz="2400" b="0" i="0" dirty="0">
              <a:effectLst/>
              <a:cs typeface="Times New Roman"/>
            </a:endParaRPr>
          </a:p>
          <a:p>
            <a:r>
              <a:rPr lang="en-US" sz="2400" b="1" i="0" dirty="0">
                <a:solidFill>
                  <a:schemeClr val="bg1"/>
                </a:solidFill>
                <a:effectLst/>
                <a:highlight>
                  <a:srgbClr val="000000"/>
                </a:highlight>
              </a:rPr>
              <a:t>The third core </a:t>
            </a:r>
            <a:r>
              <a:rPr lang="en-US" sz="2400" b="1" dirty="0">
                <a:solidFill>
                  <a:schemeClr val="bg1"/>
                </a:solidFill>
                <a:highlight>
                  <a:srgbClr val="000000"/>
                </a:highlight>
              </a:rPr>
              <a:t>course</a:t>
            </a:r>
            <a:r>
              <a:rPr lang="en-US" sz="2400" dirty="0"/>
              <a:t> discusses</a:t>
            </a:r>
            <a:r>
              <a:rPr lang="en-US" sz="2400" b="0" i="0" dirty="0">
                <a:effectLst/>
              </a:rPr>
              <a:t> contemporary concepts and practices, enabling you to sharpen your arguments and to position your research within the contemporary academic and artistic research field.</a:t>
            </a:r>
            <a:endParaRPr lang="en-US" sz="2400" b="0" i="0" dirty="0">
              <a:effectLst/>
              <a:cs typeface="Times New Roman"/>
            </a:endParaRP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024030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UvA">
    <a:dk1>
      <a:srgbClr val="000000"/>
    </a:dk1>
    <a:lt1>
      <a:srgbClr val="FFFFFF"/>
    </a:lt1>
    <a:dk2>
      <a:srgbClr val="1F1D21"/>
    </a:dk2>
    <a:lt2>
      <a:srgbClr val="FFFFFF"/>
    </a:lt2>
    <a:accent1>
      <a:srgbClr val="004E92"/>
    </a:accent1>
    <a:accent2>
      <a:srgbClr val="BEB511"/>
    </a:accent2>
    <a:accent3>
      <a:srgbClr val="90003E"/>
    </a:accent3>
    <a:accent4>
      <a:srgbClr val="257835"/>
    </a:accent4>
    <a:accent5>
      <a:srgbClr val="004E92"/>
    </a:accent5>
    <a:accent6>
      <a:srgbClr val="E98300"/>
    </a:accent6>
    <a:hlink>
      <a:srgbClr val="009CDD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7" ma:contentTypeDescription="Een nieuw document maken." ma:contentTypeScope="" ma:versionID="42bd1243c304ad1163cc0261e067f50c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f31e43be68a3e0049b8abb016d424fdd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3b480796-ca5a-4fe8-bf7a-4a08ecb15b0e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c4492592-2f08-4a57-a99d-8cd67a72256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E7D2D46-1F36-4CE5-8B1C-DF9E00EB90F6}"/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1799</Words>
  <Application>Microsoft Office PowerPoint</Application>
  <PresentationFormat>Widescreen</PresentationFormat>
  <Paragraphs>193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blank</vt:lpstr>
      <vt:lpstr>PowerPoint Presentation</vt:lpstr>
      <vt:lpstr>Our plan for this session</vt:lpstr>
      <vt:lpstr>Art &amp; Performance Research Studies at the UvA</vt:lpstr>
      <vt:lpstr>Art &amp; Performance Research Studies at the UvA</vt:lpstr>
      <vt:lpstr>As a student in the Master’s programme in Art and Performance Research Studies</vt:lpstr>
      <vt:lpstr>Unique combination of …</vt:lpstr>
      <vt:lpstr>Our program</vt:lpstr>
      <vt:lpstr>Our academic year</vt:lpstr>
      <vt:lpstr>Core Courses</vt:lpstr>
      <vt:lpstr>2 years, 2 specialisations</vt:lpstr>
      <vt:lpstr>APS (academic) Student profile</vt:lpstr>
      <vt:lpstr>Artistic Research Student profile</vt:lpstr>
      <vt:lpstr>Elective Courses APS (academic specialism)  </vt:lpstr>
      <vt:lpstr>  During your studies – the program(s)  Academic Specialism “Art and Performance Studies”</vt:lpstr>
      <vt:lpstr>  During your studies – the program(s)  Art and Performance Studies Specialism</vt:lpstr>
      <vt:lpstr>  During your studies – Tutorials: immersing yourself in research</vt:lpstr>
      <vt:lpstr>  During your studies – Tutorials and National Research School Credits</vt:lpstr>
      <vt:lpstr>Artistic Research Specialism</vt:lpstr>
      <vt:lpstr>  During your studies – the program(s)  Artistic Research Specialism</vt:lpstr>
      <vt:lpstr>  During your studies – the program(s)  Artistic Research Specialism</vt:lpstr>
      <vt:lpstr>  During your studies Artistic Research Lab Integrating your creative practice and academic research</vt:lpstr>
      <vt:lpstr>  During your studies – Tutorials:  practicing how you integrate your practice into research</vt:lpstr>
      <vt:lpstr>During your studies –  National Research School Credits</vt:lpstr>
      <vt:lpstr>Applying for Art &amp; Performance Research Studies at the UvA</vt:lpstr>
      <vt:lpstr>Applying for Art &amp; Performance Research Studies at the UvA</vt:lpstr>
      <vt:lpstr>Important issue</vt:lpstr>
      <vt:lpstr>Applying for Art &amp; Performance Research Studies at the UvA</vt:lpstr>
      <vt:lpstr>Applying for Artistic Research Specialism: Portfolio </vt:lpstr>
      <vt:lpstr>During your studies</vt:lpstr>
      <vt:lpstr>Extracurricular activities</vt:lpstr>
      <vt:lpstr>Deadline</vt:lpstr>
      <vt:lpstr>Important websites/pages</vt:lpstr>
      <vt:lpstr>Thank you. Any questions?</vt:lpstr>
    </vt:vector>
  </TitlesOfParts>
  <Manager>Chevelie Vermaning</Manager>
  <Company>Universiteit van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Kasia Lech</cp:lastModifiedBy>
  <cp:revision>146</cp:revision>
  <dcterms:created xsi:type="dcterms:W3CDTF">2018-09-13T12:16:30Z</dcterms:created>
  <dcterms:modified xsi:type="dcterms:W3CDTF">2023-11-20T12:36:09Z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0x01010027B6C0876D587F42AF47F891D27B0349</vt:lpwstr>
  </property>
  <property fmtid="{D5CDD505-2E9C-101B-9397-08002B2CF9AE}" pid="3" name="MediaServiceImageTags">
    <vt:lpwstr/>
  </property>
</Properties>
</file>