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303" r:id="rId3"/>
    <p:sldId id="329" r:id="rId4"/>
    <p:sldId id="258" r:id="rId5"/>
    <p:sldId id="264" r:id="rId6"/>
    <p:sldId id="273" r:id="rId7"/>
    <p:sldId id="284" r:id="rId8"/>
    <p:sldId id="290" r:id="rId9"/>
    <p:sldId id="266" r:id="rId10"/>
    <p:sldId id="295" r:id="rId11"/>
    <p:sldId id="275" r:id="rId12"/>
    <p:sldId id="278" r:id="rId13"/>
    <p:sldId id="285" r:id="rId14"/>
    <p:sldId id="333" r:id="rId15"/>
    <p:sldId id="328" r:id="rId16"/>
    <p:sldId id="306" r:id="rId17"/>
    <p:sldId id="334" r:id="rId18"/>
    <p:sldId id="324" r:id="rId19"/>
    <p:sldId id="332" r:id="rId20"/>
    <p:sldId id="325" r:id="rId21"/>
    <p:sldId id="257" r:id="rId22"/>
    <p:sldId id="335" r:id="rId23"/>
    <p:sldId id="327"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1">
          <p15:clr>
            <a:srgbClr val="A4A3A4"/>
          </p15:clr>
        </p15:guide>
        <p15:guide id="2" pos="37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autoAdjust="0"/>
    <p:restoredTop sz="81646" autoAdjust="0"/>
  </p:normalViewPr>
  <p:slideViewPr>
    <p:cSldViewPr snapToGrid="0" snapToObjects="1" showGuides="1">
      <p:cViewPr varScale="1">
        <p:scale>
          <a:sx n="54" d="100"/>
          <a:sy n="54" d="100"/>
        </p:scale>
        <p:origin x="1636" y="56"/>
      </p:cViewPr>
      <p:guideLst>
        <p:guide orient="horz" pos="451"/>
        <p:guide pos="37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1048EC-733C-B141-AF9B-88C1ECAE9BBE}" type="datetimeFigureOut">
              <a:rPr lang="en-US" smtClean="0"/>
              <a:t>11/22/2023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67C753-EF2E-CE48-A07B-6DDA647B25CA}" type="slidenum">
              <a:rPr lang="en-US" smtClean="0"/>
              <a:t>‹#›</a:t>
            </a:fld>
            <a:endParaRPr lang="en-US"/>
          </a:p>
        </p:txBody>
      </p:sp>
    </p:spTree>
    <p:extLst>
      <p:ext uri="{BB962C8B-B14F-4D97-AF65-F5344CB8AC3E}">
        <p14:creationId xmlns:p14="http://schemas.microsoft.com/office/powerpoint/2010/main" val="287296231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dirty="0"/>
          </a:p>
          <a:p>
            <a:pPr marL="0" indent="0">
              <a:buFontTx/>
              <a:buNone/>
            </a:pPr>
            <a:r>
              <a:rPr lang="en-GB" baseline="0" dirty="0"/>
              <a:t>We have </a:t>
            </a:r>
            <a:r>
              <a:rPr lang="en-GB" b="1" baseline="0" dirty="0"/>
              <a:t>an hour for this session</a:t>
            </a:r>
            <a:r>
              <a:rPr lang="en-GB" baseline="0" dirty="0"/>
              <a:t>. Thus, there is </a:t>
            </a:r>
            <a:r>
              <a:rPr lang="en-GB" b="1" baseline="0" dirty="0"/>
              <a:t>plenty of time to ask questions </a:t>
            </a:r>
            <a:r>
              <a:rPr lang="en-GB" baseline="0" dirty="0"/>
              <a:t>at  the end of the session.</a:t>
            </a:r>
          </a:p>
          <a:p>
            <a:pPr marL="0" indent="0">
              <a:buFontTx/>
              <a:buNone/>
            </a:pPr>
            <a:endParaRPr lang="en-GB" baseline="0" dirty="0"/>
          </a:p>
          <a:p>
            <a:pPr marL="0" indent="0">
              <a:buFontTx/>
              <a:buNone/>
            </a:pPr>
            <a:r>
              <a:rPr lang="en-GB" b="1" baseline="0" dirty="0"/>
              <a:t>Who is from </a:t>
            </a:r>
            <a:r>
              <a:rPr lang="en-GB" baseline="0" dirty="0"/>
              <a:t>BA media studies Amsterdam, Media studies or communication science other university Netherlands, from abroad. </a:t>
            </a:r>
          </a:p>
        </p:txBody>
      </p:sp>
      <p:sp>
        <p:nvSpPr>
          <p:cNvPr id="4" name="Slide Number Placeholder 3"/>
          <p:cNvSpPr>
            <a:spLocks noGrp="1"/>
          </p:cNvSpPr>
          <p:nvPr>
            <p:ph type="sldNum" sz="quarter" idx="10"/>
          </p:nvPr>
        </p:nvSpPr>
        <p:spPr/>
        <p:txBody>
          <a:bodyPr/>
          <a:lstStyle/>
          <a:p>
            <a:fld id="{8A67C753-EF2E-CE48-A07B-6DDA647B25CA}" type="slidenum">
              <a:rPr lang="en-US" smtClean="0"/>
              <a:t>1</a:t>
            </a:fld>
            <a:endParaRPr lang="en-US"/>
          </a:p>
        </p:txBody>
      </p:sp>
    </p:spTree>
    <p:extLst>
      <p:ext uri="{BB962C8B-B14F-4D97-AF65-F5344CB8AC3E}">
        <p14:creationId xmlns:p14="http://schemas.microsoft.com/office/powerpoint/2010/main" val="1447569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also possible to follow </a:t>
            </a:r>
            <a:r>
              <a:rPr lang="en-GB" b="1" dirty="0"/>
              <a:t>other summer</a:t>
            </a:r>
            <a:r>
              <a:rPr lang="en-GB" b="1" baseline="0" dirty="0"/>
              <a:t> and winter schools </a:t>
            </a:r>
            <a:r>
              <a:rPr lang="en-GB" baseline="0" dirty="0"/>
              <a:t>for credit in Amsterdam, such as the Digital Methods Summer School, which really intensive research event that draws research master students, PhDs and scholars from around the world. </a:t>
            </a:r>
          </a:p>
          <a:p>
            <a:endParaRPr lang="en-GB" b="1" baseline="0" dirty="0"/>
          </a:p>
        </p:txBody>
      </p:sp>
      <p:sp>
        <p:nvSpPr>
          <p:cNvPr id="4" name="Slide Number Placeholder 3"/>
          <p:cNvSpPr>
            <a:spLocks noGrp="1"/>
          </p:cNvSpPr>
          <p:nvPr>
            <p:ph type="sldNum" sz="quarter" idx="10"/>
          </p:nvPr>
        </p:nvSpPr>
        <p:spPr/>
        <p:txBody>
          <a:bodyPr/>
          <a:lstStyle/>
          <a:p>
            <a:fld id="{8A67C753-EF2E-CE48-A07B-6DDA647B25CA}" type="slidenum">
              <a:rPr lang="en-US" smtClean="0"/>
              <a:t>11</a:t>
            </a:fld>
            <a:endParaRPr lang="en-US"/>
          </a:p>
        </p:txBody>
      </p:sp>
    </p:spTree>
    <p:extLst>
      <p:ext uri="{BB962C8B-B14F-4D97-AF65-F5344CB8AC3E}">
        <p14:creationId xmlns:p14="http://schemas.microsoft.com/office/powerpoint/2010/main" val="9776711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Finally, the </a:t>
            </a:r>
            <a:r>
              <a:rPr lang="en-GB" b="1" dirty="0"/>
              <a:t>thesis project</a:t>
            </a:r>
            <a:r>
              <a:rPr lang="en-GB" dirty="0"/>
              <a:t>, which takes</a:t>
            </a:r>
            <a:r>
              <a:rPr lang="en-GB" baseline="0" dirty="0"/>
              <a:t> the entire fourth semester, and allows you to dive deep into a </a:t>
            </a:r>
            <a:r>
              <a:rPr lang="en-GB" b="1" baseline="0" dirty="0"/>
              <a:t>project of your interest</a:t>
            </a:r>
            <a:r>
              <a:rPr lang="en-GB" baseline="0" dirty="0"/>
              <a:t>, in collaboration with a supervisor. </a:t>
            </a:r>
          </a:p>
          <a:p>
            <a:endParaRPr lang="en-GB" baseline="0" dirty="0"/>
          </a:p>
          <a:p>
            <a:r>
              <a:rPr lang="en-GB" b="1" baseline="0" dirty="0"/>
              <a:t>This project </a:t>
            </a:r>
            <a:r>
              <a:rPr lang="en-GB" baseline="0" dirty="0"/>
              <a:t>is also supported by </a:t>
            </a:r>
            <a:r>
              <a:rPr lang="en-GB" b="1" baseline="0" dirty="0"/>
              <a:t>two course</a:t>
            </a:r>
            <a:r>
              <a:rPr lang="en-GB" baseline="0" dirty="0"/>
              <a:t>, the </a:t>
            </a:r>
            <a:r>
              <a:rPr lang="en-GB" b="1" baseline="0" dirty="0"/>
              <a:t>thesis related seminar</a:t>
            </a:r>
            <a:r>
              <a:rPr lang="en-GB" baseline="0" dirty="0"/>
              <a:t>, which helps you to develop the outline of your thesis, and first chapters. </a:t>
            </a:r>
            <a:r>
              <a:rPr lang="en-GB" b="1" baseline="0" dirty="0"/>
              <a:t>And the Thesis Conference, </a:t>
            </a:r>
            <a:r>
              <a:rPr lang="en-GB" b="0" baseline="0" dirty="0"/>
              <a:t>in which you present, discuss your work, and place it in a public context. </a:t>
            </a:r>
            <a:endParaRPr lang="en-GB" b="1" dirty="0"/>
          </a:p>
        </p:txBody>
      </p:sp>
      <p:sp>
        <p:nvSpPr>
          <p:cNvPr id="4" name="Slide Number Placeholder 3"/>
          <p:cNvSpPr>
            <a:spLocks noGrp="1"/>
          </p:cNvSpPr>
          <p:nvPr>
            <p:ph type="sldNum" sz="quarter" idx="10"/>
          </p:nvPr>
        </p:nvSpPr>
        <p:spPr/>
        <p:txBody>
          <a:bodyPr/>
          <a:lstStyle/>
          <a:p>
            <a:fld id="{8A67C753-EF2E-CE48-A07B-6DDA647B25CA}" type="slidenum">
              <a:rPr lang="en-US" smtClean="0"/>
              <a:t>12</a:t>
            </a:fld>
            <a:endParaRPr lang="en-US"/>
          </a:p>
        </p:txBody>
      </p:sp>
    </p:spTree>
    <p:extLst>
      <p:ext uri="{BB962C8B-B14F-4D97-AF65-F5344CB8AC3E}">
        <p14:creationId xmlns:p14="http://schemas.microsoft.com/office/powerpoint/2010/main" val="2650772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Beyond</a:t>
            </a:r>
            <a:r>
              <a:rPr lang="en-GB" baseline="0" dirty="0"/>
              <a:t> </a:t>
            </a:r>
            <a:r>
              <a:rPr lang="en-GB" b="1" baseline="0" dirty="0"/>
              <a:t>the regular teaching, </a:t>
            </a:r>
            <a:r>
              <a:rPr lang="en-GB" baseline="0" dirty="0"/>
              <a:t>it is particularly interesting to </a:t>
            </a:r>
            <a:r>
              <a:rPr lang="en-GB" b="1" baseline="0" dirty="0"/>
              <a:t>checkout the activities of the local research school ASCA </a:t>
            </a:r>
            <a:r>
              <a:rPr lang="en-GB" baseline="0" dirty="0"/>
              <a:t>of which most Media studies staff is a member. </a:t>
            </a:r>
            <a:r>
              <a:rPr lang="en-GB" b="1" baseline="0" dirty="0"/>
              <a:t>It is the main home </a:t>
            </a:r>
            <a:r>
              <a:rPr lang="en-GB" baseline="0" dirty="0"/>
              <a:t>of many of our PhD students. </a:t>
            </a:r>
          </a:p>
          <a:p>
            <a:endParaRPr lang="en-GB" baseline="0" dirty="0"/>
          </a:p>
          <a:p>
            <a:r>
              <a:rPr lang="en-GB" baseline="0" dirty="0"/>
              <a:t>This is where a lot </a:t>
            </a:r>
            <a:r>
              <a:rPr lang="en-GB" b="1" baseline="0" dirty="0"/>
              <a:t>of reading groups, seminars, and conferences </a:t>
            </a:r>
            <a:r>
              <a:rPr lang="en-GB" baseline="0" dirty="0"/>
              <a:t>are organized! Here you can see some of them.</a:t>
            </a:r>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13</a:t>
            </a:fld>
            <a:endParaRPr lang="en-US"/>
          </a:p>
        </p:txBody>
      </p:sp>
    </p:spTree>
    <p:extLst>
      <p:ext uri="{BB962C8B-B14F-4D97-AF65-F5344CB8AC3E}">
        <p14:creationId xmlns:p14="http://schemas.microsoft.com/office/powerpoint/2010/main" val="918225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the best ones in the field: </a:t>
            </a:r>
            <a:r>
              <a:rPr lang="en-GB" b="1" baseline="0" dirty="0"/>
              <a:t>London</a:t>
            </a:r>
            <a:r>
              <a:rPr lang="en-GB" baseline="0" dirty="0"/>
              <a:t>, </a:t>
            </a:r>
            <a:r>
              <a:rPr lang="en-GB" b="1" baseline="0" dirty="0"/>
              <a:t>Paris</a:t>
            </a:r>
            <a:r>
              <a:rPr lang="en-GB" baseline="0" dirty="0"/>
              <a:t>, Lille, Liège, </a:t>
            </a:r>
            <a:r>
              <a:rPr lang="en-GB" b="1" baseline="0" dirty="0"/>
              <a:t>Milano</a:t>
            </a:r>
            <a:r>
              <a:rPr lang="en-GB" baseline="0" dirty="0"/>
              <a:t>, Rome, Udine, Bochum, </a:t>
            </a:r>
            <a:r>
              <a:rPr lang="en-GB" b="1" baseline="0" dirty="0"/>
              <a:t>Frankfurt</a:t>
            </a:r>
            <a:r>
              <a:rPr lang="en-GB" b="0" baseline="0" dirty="0"/>
              <a:t>,</a:t>
            </a:r>
            <a:r>
              <a:rPr lang="en-GB" baseline="0" dirty="0"/>
              <a:t> or Montréal !. IMACS is not the same as an ERASMUS. It is not only the opportunity to become familiar with other cultures and languages (by the way there are courses offered in English) but to be part of this academic community (</a:t>
            </a:r>
            <a:r>
              <a:rPr lang="en-GB" baseline="0" dirty="0" err="1"/>
              <a:t>e.g</a:t>
            </a:r>
            <a:r>
              <a:rPr lang="en-GB" baseline="0" dirty="0"/>
              <a:t>: </a:t>
            </a:r>
            <a:r>
              <a:rPr lang="en-GB" baseline="0" dirty="0" err="1"/>
              <a:t>Phd</a:t>
            </a:r>
            <a:r>
              <a:rPr lang="en-GB" baseline="0" dirty="0"/>
              <a:t>)…</a:t>
            </a:r>
          </a:p>
          <a:p>
            <a:endParaRPr lang="en-GB" baseline="0" dirty="0"/>
          </a:p>
          <a:p>
            <a:r>
              <a:rPr lang="en-GB" baseline="0" dirty="0"/>
              <a:t>Please contact </a:t>
            </a:r>
            <a:r>
              <a:rPr lang="en-GB" b="1" baseline="0" dirty="0"/>
              <a:t>Marie-Aude Baronian </a:t>
            </a:r>
            <a:r>
              <a:rPr lang="en-GB" baseline="0" dirty="0"/>
              <a:t>for further details ASAP, in September itself!! (lousbaronian@uva.nl). See also the website of this International Program (Master international en </a:t>
            </a:r>
            <a:r>
              <a:rPr lang="en-GB" baseline="0" dirty="0" err="1"/>
              <a:t>études</a:t>
            </a:r>
            <a:r>
              <a:rPr lang="en-GB" baseline="0" dirty="0"/>
              <a:t> </a:t>
            </a:r>
            <a:r>
              <a:rPr lang="en-GB" baseline="0" dirty="0" err="1"/>
              <a:t>cinématographiques</a:t>
            </a:r>
            <a:r>
              <a:rPr lang="en-GB" baseline="0" dirty="0"/>
              <a:t> et </a:t>
            </a:r>
            <a:r>
              <a:rPr lang="en-GB" baseline="0" dirty="0" err="1"/>
              <a:t>audiovisuelles</a:t>
            </a:r>
            <a:r>
              <a:rPr lang="en-GB" baseline="0" dirty="0"/>
              <a:t>): http://</a:t>
            </a:r>
            <a:r>
              <a:rPr lang="en-GB" baseline="0" dirty="0" err="1"/>
              <a:t>imacsite.net</a:t>
            </a:r>
            <a:r>
              <a:rPr lang="en-GB" baseline="0" dirty="0"/>
              <a:t>/.</a:t>
            </a:r>
          </a:p>
        </p:txBody>
      </p:sp>
      <p:sp>
        <p:nvSpPr>
          <p:cNvPr id="4" name="Slide Number Placeholder 3"/>
          <p:cNvSpPr>
            <a:spLocks noGrp="1"/>
          </p:cNvSpPr>
          <p:nvPr>
            <p:ph type="sldNum" sz="quarter" idx="10"/>
          </p:nvPr>
        </p:nvSpPr>
        <p:spPr/>
        <p:txBody>
          <a:bodyPr/>
          <a:lstStyle/>
          <a:p>
            <a:fld id="{8A67C753-EF2E-CE48-A07B-6DDA647B25CA}" type="slidenum">
              <a:rPr lang="en-US" smtClean="0"/>
              <a:t>15</a:t>
            </a:fld>
            <a:endParaRPr lang="en-US"/>
          </a:p>
        </p:txBody>
      </p:sp>
    </p:spTree>
    <p:extLst>
      <p:ext uri="{BB962C8B-B14F-4D97-AF65-F5344CB8AC3E}">
        <p14:creationId xmlns:p14="http://schemas.microsoft.com/office/powerpoint/2010/main" val="4264892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Great demand for expertise in each of the specializations, at a wide</a:t>
            </a:r>
            <a:r>
              <a:rPr lang="en-GB" baseline="0" dirty="0"/>
              <a:t> variety of places </a:t>
            </a:r>
            <a:r>
              <a:rPr lang="en-GB" b="1" dirty="0"/>
              <a:t>Government agencies, advisory boards, </a:t>
            </a:r>
            <a:r>
              <a:rPr lang="en-GB" dirty="0"/>
              <a:t>education, media and cultural institutions, </a:t>
            </a:r>
            <a:r>
              <a:rPr lang="en-GB" b="1" dirty="0"/>
              <a:t>as well as in museums, </a:t>
            </a:r>
            <a:r>
              <a:rPr lang="en-GB" dirty="0"/>
              <a:t>broadcasting companies, and digital publishing and archival organisations.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Over the past years, our </a:t>
            </a:r>
            <a:r>
              <a:rPr lang="en-GB" b="1" dirty="0"/>
              <a:t>Research Master's students have found PhD places </a:t>
            </a:r>
            <a:r>
              <a:rPr lang="en-GB" dirty="0"/>
              <a:t>in the Netherlands at the universities of Amsterdam, Utrecht, Groningen, and Maastricht, </a:t>
            </a:r>
            <a:r>
              <a:rPr lang="en-GB" b="1" dirty="0"/>
              <a:t>as well as abroad at, among others, the University of </a:t>
            </a:r>
            <a:r>
              <a:rPr lang="en-GB" dirty="0"/>
              <a:t>California, Los Angeles, Lund University, University of Siegen, and Mainz,</a:t>
            </a:r>
            <a:r>
              <a:rPr lang="en-GB" baseline="0" dirty="0"/>
              <a:t> Liege, Stockholm. </a:t>
            </a:r>
            <a:endParaRPr lang="en-GB" dirty="0"/>
          </a:p>
          <a:p>
            <a:endParaRPr lang="en-GB" dirty="0"/>
          </a:p>
          <a:p>
            <a:r>
              <a:rPr lang="en-GB" dirty="0"/>
              <a:t>2 </a:t>
            </a:r>
            <a:r>
              <a:rPr lang="en-GB" dirty="0" err="1"/>
              <a:t>jaar</a:t>
            </a:r>
            <a:r>
              <a:rPr lang="en-GB" dirty="0"/>
              <a:t> </a:t>
            </a:r>
            <a:r>
              <a:rPr lang="en-GB" dirty="0" err="1"/>
              <a:t>na</a:t>
            </a:r>
            <a:r>
              <a:rPr lang="en-GB" dirty="0"/>
              <a:t> het MA diploma </a:t>
            </a:r>
            <a:r>
              <a:rPr lang="en-GB" dirty="0" err="1"/>
              <a:t>heeft</a:t>
            </a:r>
            <a:r>
              <a:rPr lang="en-GB" dirty="0"/>
              <a:t> </a:t>
            </a:r>
            <a:r>
              <a:rPr lang="en-GB" b="1" dirty="0"/>
              <a:t>86% van de </a:t>
            </a:r>
            <a:r>
              <a:rPr lang="en-GB" b="1" dirty="0" err="1"/>
              <a:t>afgestudeerd</a:t>
            </a:r>
            <a:r>
              <a:rPr lang="en-GB" b="1" dirty="0"/>
              <a:t> FGW-</a:t>
            </a:r>
            <a:r>
              <a:rPr lang="en-GB" b="1" dirty="0" err="1"/>
              <a:t>ers</a:t>
            </a:r>
            <a:r>
              <a:rPr lang="en-GB" b="1" dirty="0"/>
              <a:t> </a:t>
            </a:r>
            <a:r>
              <a:rPr lang="en-GB" b="1" dirty="0" err="1"/>
              <a:t>een</a:t>
            </a:r>
            <a:r>
              <a:rPr lang="en-GB" b="1" dirty="0"/>
              <a:t> </a:t>
            </a:r>
            <a:r>
              <a:rPr lang="en-GB" dirty="0" err="1"/>
              <a:t>baan.</a:t>
            </a:r>
            <a:endParaRPr lang="en-GB" b="1" dirty="0"/>
          </a:p>
        </p:txBody>
      </p:sp>
      <p:sp>
        <p:nvSpPr>
          <p:cNvPr id="4" name="Slide Number Placeholder 3"/>
          <p:cNvSpPr>
            <a:spLocks noGrp="1"/>
          </p:cNvSpPr>
          <p:nvPr>
            <p:ph type="sldNum" sz="quarter" idx="10"/>
          </p:nvPr>
        </p:nvSpPr>
        <p:spPr/>
        <p:txBody>
          <a:bodyPr/>
          <a:lstStyle/>
          <a:p>
            <a:fld id="{8A67C753-EF2E-CE48-A07B-6DDA647B25CA}" type="slidenum">
              <a:rPr lang="en-US" smtClean="0"/>
              <a:t>16</a:t>
            </a:fld>
            <a:endParaRPr lang="en-US"/>
          </a:p>
        </p:txBody>
      </p:sp>
    </p:spTree>
    <p:extLst>
      <p:ext uri="{BB962C8B-B14F-4D97-AF65-F5344CB8AC3E}">
        <p14:creationId xmlns:p14="http://schemas.microsoft.com/office/powerpoint/2010/main" val="26446068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10000"/>
              </a:lnSpc>
              <a:spcAft>
                <a:spcPts val="600"/>
              </a:spcAft>
              <a:buFontTx/>
              <a:buNone/>
            </a:pPr>
            <a:r>
              <a:rPr lang="en-US" sz="1200" b="1" spc="50" dirty="0">
                <a:solidFill>
                  <a:prstClr val="black"/>
                </a:solidFill>
                <a:cs typeface="Calibri"/>
              </a:rPr>
              <a:t>This</a:t>
            </a:r>
            <a:r>
              <a:rPr lang="en-US" sz="1200" b="1" spc="50" baseline="0" dirty="0">
                <a:solidFill>
                  <a:prstClr val="black"/>
                </a:solidFill>
                <a:cs typeface="Calibri"/>
              </a:rPr>
              <a:t> is a selective master, </a:t>
            </a:r>
            <a:r>
              <a:rPr lang="en-US" sz="1200" b="0" spc="50" baseline="0" dirty="0">
                <a:solidFill>
                  <a:prstClr val="black"/>
                </a:solidFill>
                <a:cs typeface="Calibri"/>
              </a:rPr>
              <a:t>with a selection procedure in which we especially want to see whether the program would a </a:t>
            </a:r>
            <a:r>
              <a:rPr lang="en-US" sz="1200" b="0" spc="50" dirty="0">
                <a:solidFill>
                  <a:prstClr val="black"/>
                </a:solidFill>
                <a:cs typeface="Calibri"/>
              </a:rPr>
              <a:t>good match for you, and you for the program:</a:t>
            </a:r>
          </a:p>
          <a:p>
            <a:pPr marL="0" lvl="0" indent="0">
              <a:lnSpc>
                <a:spcPct val="110000"/>
              </a:lnSpc>
              <a:spcAft>
                <a:spcPts val="600"/>
              </a:spcAft>
              <a:buFontTx/>
              <a:buNone/>
            </a:pPr>
            <a:endParaRPr lang="en-US" sz="1200" spc="50" dirty="0">
              <a:solidFill>
                <a:prstClr val="black"/>
              </a:solidFill>
              <a:cs typeface="Calibri"/>
            </a:endParaRPr>
          </a:p>
          <a:p>
            <a:pPr marL="342900" lvl="0" indent="-342900">
              <a:lnSpc>
                <a:spcPct val="110000"/>
              </a:lnSpc>
              <a:spcAft>
                <a:spcPts val="600"/>
              </a:spcAft>
              <a:buFontTx/>
              <a:buChar char="-"/>
            </a:pPr>
            <a:r>
              <a:rPr lang="en-US" sz="1200" spc="50" dirty="0">
                <a:solidFill>
                  <a:prstClr val="black"/>
                </a:solidFill>
                <a:cs typeface="Calibri"/>
              </a:rPr>
              <a:t>previous studies (subject matter, grade average); </a:t>
            </a:r>
            <a:endParaRPr lang="en-US" sz="1200" b="1" spc="50" dirty="0">
              <a:solidFill>
                <a:prstClr val="black"/>
              </a:solidFill>
              <a:cs typeface="Calibri"/>
            </a:endParaRPr>
          </a:p>
          <a:p>
            <a:pPr marL="342900" lvl="0" indent="-342900">
              <a:lnSpc>
                <a:spcPct val="110000"/>
              </a:lnSpc>
              <a:spcAft>
                <a:spcPts val="600"/>
              </a:spcAft>
              <a:buFontTx/>
              <a:buChar char="-"/>
            </a:pPr>
            <a:r>
              <a:rPr lang="en-US" sz="1200" spc="50" dirty="0">
                <a:solidFill>
                  <a:prstClr val="black"/>
                </a:solidFill>
                <a:cs typeface="Calibri"/>
              </a:rPr>
              <a:t>previous work and motivation (writing sample, motivation letter);</a:t>
            </a:r>
          </a:p>
          <a:p>
            <a:pPr marL="342900" lvl="0" indent="-342900">
              <a:lnSpc>
                <a:spcPct val="110000"/>
              </a:lnSpc>
              <a:spcAft>
                <a:spcPts val="600"/>
              </a:spcAft>
              <a:buFontTx/>
              <a:buChar char="-"/>
            </a:pPr>
            <a:r>
              <a:rPr lang="en-US" sz="1200" spc="50" dirty="0">
                <a:solidFill>
                  <a:prstClr val="black"/>
                </a:solidFill>
                <a:cs typeface="Calibri"/>
              </a:rPr>
              <a:t>English language proficiency;</a:t>
            </a:r>
          </a:p>
          <a:p>
            <a:pPr marL="342900" indent="-342900">
              <a:lnSpc>
                <a:spcPct val="110000"/>
              </a:lnSpc>
              <a:spcAft>
                <a:spcPts val="600"/>
              </a:spcAft>
              <a:buFontTx/>
              <a:buChar char="-"/>
            </a:pPr>
            <a:r>
              <a:rPr lang="en-US" sz="1200" spc="50" dirty="0">
                <a:solidFill>
                  <a:prstClr val="black"/>
                </a:solidFill>
                <a:cs typeface="Calibri"/>
              </a:rPr>
              <a:t>Focus on the quality of written material!</a:t>
            </a:r>
          </a:p>
          <a:p>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18</a:t>
            </a:fld>
            <a:endParaRPr lang="en-US"/>
          </a:p>
        </p:txBody>
      </p:sp>
    </p:spTree>
    <p:extLst>
      <p:ext uri="{BB962C8B-B14F-4D97-AF65-F5344CB8AC3E}">
        <p14:creationId xmlns:p14="http://schemas.microsoft.com/office/powerpoint/2010/main" val="26446068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19</a:t>
            </a:fld>
            <a:endParaRPr lang="en-US"/>
          </a:p>
        </p:txBody>
      </p:sp>
    </p:spTree>
    <p:extLst>
      <p:ext uri="{BB962C8B-B14F-4D97-AF65-F5344CB8AC3E}">
        <p14:creationId xmlns:p14="http://schemas.microsoft.com/office/powerpoint/2010/main" val="14045452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that the deadline</a:t>
            </a:r>
            <a:r>
              <a:rPr lang="en-GB" baseline="0" dirty="0"/>
              <a:t> for application is really quick on </a:t>
            </a:r>
            <a:r>
              <a:rPr lang="en-GB" b="1" baseline="0" dirty="0"/>
              <a:t>March 1, 2017!</a:t>
            </a:r>
            <a:endParaRPr lang="en-GB" b="1" dirty="0"/>
          </a:p>
        </p:txBody>
      </p:sp>
      <p:sp>
        <p:nvSpPr>
          <p:cNvPr id="4" name="Slide Number Placeholder 3"/>
          <p:cNvSpPr>
            <a:spLocks noGrp="1"/>
          </p:cNvSpPr>
          <p:nvPr>
            <p:ph type="sldNum" sz="quarter" idx="10"/>
          </p:nvPr>
        </p:nvSpPr>
        <p:spPr/>
        <p:txBody>
          <a:bodyPr/>
          <a:lstStyle/>
          <a:p>
            <a:fld id="{8A67C753-EF2E-CE48-A07B-6DDA647B25CA}" type="slidenum">
              <a:rPr lang="en-US" smtClean="0"/>
              <a:t>20</a:t>
            </a:fld>
            <a:endParaRPr lang="en-US"/>
          </a:p>
        </p:txBody>
      </p:sp>
    </p:spTree>
    <p:extLst>
      <p:ext uri="{BB962C8B-B14F-4D97-AF65-F5344CB8AC3E}">
        <p14:creationId xmlns:p14="http://schemas.microsoft.com/office/powerpoint/2010/main" val="1154745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b="0" baseline="0" dirty="0"/>
              <a:t>Feel free to </a:t>
            </a:r>
            <a:r>
              <a:rPr lang="en-GB" b="1" baseline="0" dirty="0"/>
              <a:t>approach us </a:t>
            </a:r>
            <a:r>
              <a:rPr lang="en-GB" b="0" baseline="0" dirty="0"/>
              <a:t>now if you have questions, </a:t>
            </a:r>
            <a:r>
              <a:rPr lang="en-GB" b="1" baseline="0" dirty="0"/>
              <a:t>or </a:t>
            </a:r>
            <a:r>
              <a:rPr lang="en-GB" b="1" baseline="0"/>
              <a:t>mail Sudeep </a:t>
            </a:r>
            <a:r>
              <a:rPr lang="en-GB" b="0" baseline="0" dirty="0"/>
              <a:t>for an appointment. </a:t>
            </a:r>
          </a:p>
        </p:txBody>
      </p:sp>
      <p:sp>
        <p:nvSpPr>
          <p:cNvPr id="4" name="Slide Number Placeholder 3"/>
          <p:cNvSpPr>
            <a:spLocks noGrp="1"/>
          </p:cNvSpPr>
          <p:nvPr>
            <p:ph type="sldNum" sz="quarter" idx="10"/>
          </p:nvPr>
        </p:nvSpPr>
        <p:spPr/>
        <p:txBody>
          <a:bodyPr/>
          <a:lstStyle/>
          <a:p>
            <a:fld id="{8A67C753-EF2E-CE48-A07B-6DDA647B25CA}" type="slidenum">
              <a:rPr lang="en-US" smtClean="0"/>
              <a:t>23</a:t>
            </a:fld>
            <a:endParaRPr lang="en-US"/>
          </a:p>
        </p:txBody>
      </p:sp>
    </p:spTree>
    <p:extLst>
      <p:ext uri="{BB962C8B-B14F-4D97-AF65-F5344CB8AC3E}">
        <p14:creationId xmlns:p14="http://schemas.microsoft.com/office/powerpoint/2010/main" val="1447569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10000"/>
              </a:lnSpc>
              <a:spcAft>
                <a:spcPts val="600"/>
              </a:spcAft>
              <a:buFontTx/>
              <a:buNone/>
            </a:pPr>
            <a:r>
              <a:rPr lang="en-US" sz="1200" b="1" spc="50" dirty="0">
                <a:cs typeface="Calibri"/>
              </a:rPr>
              <a:t>Let me first give</a:t>
            </a:r>
            <a:r>
              <a:rPr lang="en-US" sz="1200" b="1" spc="50" baseline="0" dirty="0">
                <a:cs typeface="Calibri"/>
              </a:rPr>
              <a:t> you a basis overview</a:t>
            </a:r>
            <a:endParaRPr lang="en-US" sz="1200" b="1" spc="50" dirty="0">
              <a:cs typeface="Calibri"/>
            </a:endParaRPr>
          </a:p>
          <a:p>
            <a:pPr marL="342900" indent="-342900">
              <a:lnSpc>
                <a:spcPct val="110000"/>
              </a:lnSpc>
              <a:spcAft>
                <a:spcPts val="600"/>
              </a:spcAft>
              <a:buFontTx/>
              <a:buChar char="-"/>
            </a:pPr>
            <a:endParaRPr lang="en-US" sz="1200" b="1" spc="50" dirty="0">
              <a:cs typeface="Calibri"/>
            </a:endParaRPr>
          </a:p>
          <a:p>
            <a:pPr marL="342900" indent="-342900">
              <a:lnSpc>
                <a:spcPct val="110000"/>
              </a:lnSpc>
              <a:spcAft>
                <a:spcPts val="600"/>
              </a:spcAft>
              <a:buFontTx/>
              <a:buChar char="-"/>
            </a:pPr>
            <a:r>
              <a:rPr lang="en-US" sz="1200" b="1" spc="50" dirty="0">
                <a:cs typeface="Calibri"/>
              </a:rPr>
              <a:t>two years</a:t>
            </a:r>
            <a:r>
              <a:rPr lang="en-US" sz="1200" spc="50" dirty="0">
                <a:cs typeface="Calibri"/>
              </a:rPr>
              <a:t>, 120 ECTS, full-time, in English;</a:t>
            </a:r>
          </a:p>
          <a:p>
            <a:pPr marL="342900" indent="-342900">
              <a:lnSpc>
                <a:spcPct val="110000"/>
              </a:lnSpc>
              <a:spcAft>
                <a:spcPts val="600"/>
              </a:spcAft>
              <a:buFontTx/>
              <a:buChar char="-"/>
            </a:pPr>
            <a:r>
              <a:rPr lang="en-US" sz="1200" b="1" spc="50" dirty="0">
                <a:cs typeface="Calibri"/>
              </a:rPr>
              <a:t>Research oriented</a:t>
            </a:r>
            <a:r>
              <a:rPr lang="en-US" sz="1200" spc="50" dirty="0">
                <a:cs typeface="Calibri"/>
              </a:rPr>
              <a:t>, humanities based (links to philosophy, cultural studies, art history, </a:t>
            </a:r>
            <a:r>
              <a:rPr lang="en-US" sz="1200" spc="50" baseline="0" dirty="0">
                <a:cs typeface="Calibri"/>
              </a:rPr>
              <a:t>literature and languages, </a:t>
            </a:r>
            <a:r>
              <a:rPr lang="en-US" sz="1200" b="1" spc="50" baseline="0" dirty="0">
                <a:cs typeface="Calibri"/>
              </a:rPr>
              <a:t>also information sciences, social sciences, STS</a:t>
            </a:r>
            <a:r>
              <a:rPr lang="en-US" sz="1200" spc="50" dirty="0">
                <a:cs typeface="Calibri"/>
              </a:rPr>
              <a:t>, </a:t>
            </a:r>
            <a:r>
              <a:rPr lang="en-US" sz="1200" dirty="0"/>
              <a:t>freedom to choose)</a:t>
            </a:r>
          </a:p>
          <a:p>
            <a:pPr marL="342900" indent="-342900">
              <a:lnSpc>
                <a:spcPct val="110000"/>
              </a:lnSpc>
              <a:spcAft>
                <a:spcPts val="600"/>
              </a:spcAft>
              <a:buFontTx/>
              <a:buChar char="-"/>
            </a:pPr>
            <a:r>
              <a:rPr lang="en-US" sz="1200" b="1" spc="50" dirty="0">
                <a:cs typeface="Calibri"/>
              </a:rPr>
              <a:t>Four specializations</a:t>
            </a:r>
            <a:r>
              <a:rPr lang="en-US" sz="1200" spc="50" dirty="0">
                <a:cs typeface="Calibri"/>
              </a:rPr>
              <a:t>: Film, Television &amp; Cross-Media, New Media, and Information Studies (individual arrangements can be made);</a:t>
            </a:r>
          </a:p>
          <a:p>
            <a:pPr marL="342900" indent="-342900">
              <a:lnSpc>
                <a:spcPct val="110000"/>
              </a:lnSpc>
              <a:spcAft>
                <a:spcPts val="600"/>
              </a:spcAft>
              <a:buFontTx/>
              <a:buChar char="-"/>
            </a:pPr>
            <a:r>
              <a:rPr lang="en-US" sz="1200" spc="50" dirty="0">
                <a:cs typeface="Calibri"/>
              </a:rPr>
              <a:t>There are two </a:t>
            </a:r>
            <a:r>
              <a:rPr lang="en-US" sz="1200" b="1" spc="50" dirty="0">
                <a:cs typeface="Calibri"/>
              </a:rPr>
              <a:t>core courses </a:t>
            </a:r>
            <a:r>
              <a:rPr lang="en-US" sz="1200" b="0" spc="50" dirty="0">
                <a:cs typeface="Calibri"/>
              </a:rPr>
              <a:t>that</a:t>
            </a:r>
            <a:r>
              <a:rPr lang="en-US" sz="1200" b="0" spc="50" baseline="0" dirty="0">
                <a:cs typeface="Calibri"/>
              </a:rPr>
              <a:t> constitute the backbone of program, to</a:t>
            </a:r>
            <a:r>
              <a:rPr lang="en-US" sz="1200" spc="50" dirty="0">
                <a:cs typeface="Calibri"/>
              </a:rPr>
              <a:t> foster inter-</a:t>
            </a:r>
            <a:r>
              <a:rPr lang="en-US" sz="1200" spc="50" dirty="0" err="1">
                <a:cs typeface="Calibri"/>
              </a:rPr>
              <a:t>disciplinarity</a:t>
            </a:r>
            <a:r>
              <a:rPr lang="en-US" sz="1200" spc="50" dirty="0">
                <a:cs typeface="Calibri"/>
              </a:rPr>
              <a:t>;</a:t>
            </a:r>
          </a:p>
          <a:p>
            <a:pPr marL="342900" indent="-342900">
              <a:lnSpc>
                <a:spcPct val="110000"/>
              </a:lnSpc>
              <a:spcAft>
                <a:spcPts val="600"/>
              </a:spcAft>
              <a:buFontTx/>
              <a:buChar char="-"/>
            </a:pPr>
            <a:r>
              <a:rPr lang="en-US" sz="1200" spc="50" dirty="0">
                <a:cs typeface="Calibri"/>
              </a:rPr>
              <a:t>We have </a:t>
            </a:r>
            <a:r>
              <a:rPr lang="en-US" sz="1200" b="1" spc="50" dirty="0">
                <a:cs typeface="Calibri"/>
              </a:rPr>
              <a:t>tutorials </a:t>
            </a:r>
            <a:r>
              <a:rPr lang="en-US" sz="1200" spc="50" dirty="0">
                <a:cs typeface="Calibri"/>
              </a:rPr>
              <a:t>(up</a:t>
            </a:r>
            <a:r>
              <a:rPr lang="en-US" sz="1200" spc="50" baseline="0" dirty="0">
                <a:cs typeface="Calibri"/>
              </a:rPr>
              <a:t> to 5 students) </a:t>
            </a:r>
            <a:r>
              <a:rPr lang="en-US" sz="1200" spc="50" dirty="0">
                <a:cs typeface="Calibri"/>
              </a:rPr>
              <a:t>for intensive exchange in small groups;</a:t>
            </a:r>
          </a:p>
          <a:p>
            <a:pPr marL="342900" marR="0" indent="-342900" algn="l" defTabSz="457200" rtl="0" eaLnBrk="1" fontAlgn="auto" latinLnBrk="0" hangingPunct="1">
              <a:lnSpc>
                <a:spcPct val="110000"/>
              </a:lnSpc>
              <a:spcBef>
                <a:spcPts val="0"/>
              </a:spcBef>
              <a:spcAft>
                <a:spcPts val="600"/>
              </a:spcAft>
              <a:buClrTx/>
              <a:buSzTx/>
              <a:buFontTx/>
              <a:buChar char="-"/>
              <a:tabLst/>
              <a:defRPr/>
            </a:pPr>
            <a:endParaRPr lang="en-US" sz="1200" spc="50" dirty="0">
              <a:cs typeface="Calibri"/>
            </a:endParaRPr>
          </a:p>
          <a:p>
            <a:pPr marL="342900" marR="0" indent="-342900" algn="l" defTabSz="457200" rtl="0" eaLnBrk="1" fontAlgn="auto" latinLnBrk="0" hangingPunct="1">
              <a:lnSpc>
                <a:spcPct val="110000"/>
              </a:lnSpc>
              <a:spcBef>
                <a:spcPts val="0"/>
              </a:spcBef>
              <a:spcAft>
                <a:spcPts val="600"/>
              </a:spcAft>
              <a:buClrTx/>
              <a:buSzTx/>
              <a:buFontTx/>
              <a:buChar char="-"/>
              <a:tabLst/>
              <a:defRPr/>
            </a:pPr>
            <a:r>
              <a:rPr lang="en-US" sz="1200" spc="50" dirty="0">
                <a:cs typeface="Calibri"/>
              </a:rPr>
              <a:t>And as</a:t>
            </a:r>
            <a:r>
              <a:rPr lang="en-US" sz="1200" spc="50" baseline="0" dirty="0">
                <a:cs typeface="Calibri"/>
              </a:rPr>
              <a:t> </a:t>
            </a:r>
            <a:r>
              <a:rPr lang="en-US" sz="1200" spc="50" baseline="0" dirty="0" err="1">
                <a:cs typeface="Calibri"/>
              </a:rPr>
              <a:t>rMA</a:t>
            </a:r>
            <a:r>
              <a:rPr lang="en-US" sz="1200" spc="50" baseline="0" dirty="0">
                <a:cs typeface="Calibri"/>
              </a:rPr>
              <a:t> students you will be </a:t>
            </a:r>
            <a:r>
              <a:rPr lang="en-US" sz="1200" b="1" spc="50" baseline="0" dirty="0">
                <a:cs typeface="Calibri"/>
              </a:rPr>
              <a:t>integrated into academic life </a:t>
            </a:r>
            <a:r>
              <a:rPr lang="en-US" sz="1200" spc="50" baseline="0" dirty="0">
                <a:cs typeface="Calibri"/>
              </a:rPr>
              <a:t>of department, involved in research, some of </a:t>
            </a:r>
            <a:r>
              <a:rPr lang="en-US" sz="1200" b="0" i="0" spc="50" baseline="0" dirty="0">
                <a:cs typeface="Calibri"/>
              </a:rPr>
              <a:t>our </a:t>
            </a:r>
            <a:r>
              <a:rPr lang="en-US" sz="1200" b="0" i="0" spc="50" baseline="0" dirty="0" err="1">
                <a:cs typeface="Calibri"/>
              </a:rPr>
              <a:t>rMAs</a:t>
            </a:r>
            <a:r>
              <a:rPr lang="en-US" sz="1200" b="0" i="0" spc="50" baseline="0" dirty="0">
                <a:cs typeface="Calibri"/>
              </a:rPr>
              <a:t> also have teaching assistant jobs, and have published with staff members.</a:t>
            </a:r>
          </a:p>
          <a:p>
            <a:endParaRPr lang="en-GB" dirty="0"/>
          </a:p>
        </p:txBody>
      </p:sp>
      <p:sp>
        <p:nvSpPr>
          <p:cNvPr id="4" name="Slide Number Placeholder 3"/>
          <p:cNvSpPr>
            <a:spLocks noGrp="1"/>
          </p:cNvSpPr>
          <p:nvPr>
            <p:ph type="sldNum" sz="quarter" idx="10"/>
          </p:nvPr>
        </p:nvSpPr>
        <p:spPr/>
        <p:txBody>
          <a:bodyPr/>
          <a:lstStyle/>
          <a:p>
            <a:fld id="{8A67C753-EF2E-CE48-A07B-6DDA647B25CA}" type="slidenum">
              <a:rPr lang="en-US" smtClean="0"/>
              <a:t>2</a:t>
            </a:fld>
            <a:endParaRPr lang="en-US"/>
          </a:p>
        </p:txBody>
      </p:sp>
    </p:spTree>
    <p:extLst>
      <p:ext uri="{BB962C8B-B14F-4D97-AF65-F5344CB8AC3E}">
        <p14:creationId xmlns:p14="http://schemas.microsoft.com/office/powerpoint/2010/main" val="2017062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baseline="0" dirty="0"/>
              <a:t>Here is the overview of the entire program: </a:t>
            </a:r>
          </a:p>
          <a:p>
            <a:endParaRPr lang="en-GB" b="0" i="0" baseline="0" dirty="0"/>
          </a:p>
          <a:p>
            <a:r>
              <a:rPr lang="en-GB" b="0" i="0" baseline="0" dirty="0"/>
              <a:t>-  In principle, you would </a:t>
            </a:r>
            <a:r>
              <a:rPr lang="en-GB" b="1" i="0" baseline="0" dirty="0"/>
              <a:t>start with a semester </a:t>
            </a:r>
            <a:r>
              <a:rPr lang="en-GB" b="0" i="0" baseline="0" dirty="0"/>
              <a:t>in a </a:t>
            </a:r>
            <a:r>
              <a:rPr lang="en-GB" b="1" i="0" baseline="0" dirty="0"/>
              <a:t>particular specialization</a:t>
            </a:r>
            <a:r>
              <a:rPr lang="en-GB" b="0" i="0" baseline="0" dirty="0"/>
              <a:t>: Film, TV NM, Information Studies, </a:t>
            </a:r>
            <a:r>
              <a:rPr lang="en-GB" b="1" i="0" baseline="0" dirty="0"/>
              <a:t>or </a:t>
            </a:r>
            <a:r>
              <a:rPr lang="en-GB" b="0" i="0" baseline="0" dirty="0"/>
              <a:t>other you create your own customized program, for example when your program includes a semester abroad. </a:t>
            </a:r>
          </a:p>
          <a:p>
            <a:pPr marL="171450" indent="-171450">
              <a:buFontTx/>
              <a:buChar char="-"/>
            </a:pPr>
            <a:r>
              <a:rPr lang="en-GB" b="1" i="0" baseline="0" dirty="0"/>
              <a:t>Second and third semester: </a:t>
            </a:r>
            <a:r>
              <a:rPr lang="en-GB" b="0" i="0" baseline="0" dirty="0"/>
              <a:t>you follow the two core courses, tutorials, electives, and master classes, and do summer and winter schools in the Netherlands or abroad. </a:t>
            </a:r>
          </a:p>
          <a:p>
            <a:pPr marL="171450" indent="-171450">
              <a:buFontTx/>
              <a:buChar char="-"/>
            </a:pPr>
            <a:r>
              <a:rPr lang="en-GB" b="1" i="0" baseline="0" dirty="0"/>
              <a:t>Fourth semester </a:t>
            </a:r>
            <a:r>
              <a:rPr lang="en-GB" b="0" i="0" baseline="0" dirty="0"/>
              <a:t>is completely devoted to the </a:t>
            </a:r>
            <a:r>
              <a:rPr lang="en-GB" b="1" i="0" baseline="0" dirty="0"/>
              <a:t>thesis, </a:t>
            </a:r>
            <a:r>
              <a:rPr lang="en-GB" b="0" i="0" baseline="0" dirty="0"/>
              <a:t>which includes a support trajectory to write the thesis</a:t>
            </a:r>
          </a:p>
          <a:p>
            <a:pPr marL="171450" indent="-171450">
              <a:buFontTx/>
              <a:buChar char="-"/>
            </a:pPr>
            <a:endParaRPr lang="en-GB" b="0" i="0" baseline="0" dirty="0"/>
          </a:p>
          <a:p>
            <a:pPr marL="171450" indent="-171450">
              <a:buFontTx/>
              <a:buChar char="-"/>
            </a:pPr>
            <a:r>
              <a:rPr lang="en-GB" b="0" i="0" baseline="0" dirty="0"/>
              <a:t>Walk you through this scheme</a:t>
            </a:r>
            <a:endParaRPr lang="en-GB" b="0" i="0" dirty="0"/>
          </a:p>
        </p:txBody>
      </p:sp>
      <p:sp>
        <p:nvSpPr>
          <p:cNvPr id="4" name="Slide Number Placeholder 3"/>
          <p:cNvSpPr>
            <a:spLocks noGrp="1"/>
          </p:cNvSpPr>
          <p:nvPr>
            <p:ph type="sldNum" sz="quarter" idx="10"/>
          </p:nvPr>
        </p:nvSpPr>
        <p:spPr/>
        <p:txBody>
          <a:bodyPr/>
          <a:lstStyle/>
          <a:p>
            <a:fld id="{8A67C753-EF2E-CE48-A07B-6DDA647B25CA}" type="slidenum">
              <a:rPr lang="en-US" smtClean="0"/>
              <a:t>4</a:t>
            </a:fld>
            <a:endParaRPr lang="en-US"/>
          </a:p>
        </p:txBody>
      </p:sp>
    </p:spTree>
    <p:extLst>
      <p:ext uri="{BB962C8B-B14F-4D97-AF65-F5344CB8AC3E}">
        <p14:creationId xmlns:p14="http://schemas.microsoft.com/office/powerpoint/2010/main" val="2695678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a:t>
            </a:r>
            <a:r>
              <a:rPr lang="en-GB" baseline="0" dirty="0"/>
              <a:t> won’t say much about this, you have hopefully attended the presentation of the specialization track you would like to follow in the </a:t>
            </a:r>
            <a:r>
              <a:rPr lang="en-GB" baseline="0" dirty="0" err="1"/>
              <a:t>rMA</a:t>
            </a:r>
            <a:r>
              <a:rPr lang="en-GB" baseline="0" dirty="0"/>
              <a:t>. </a:t>
            </a:r>
          </a:p>
          <a:p>
            <a:endParaRPr lang="en-GB" b="1" baseline="0" dirty="0"/>
          </a:p>
          <a:p>
            <a:r>
              <a:rPr lang="en-GB" b="1" baseline="0" dirty="0"/>
              <a:t>30 points:</a:t>
            </a:r>
            <a:r>
              <a:rPr lang="en-GB" b="0" baseline="0" dirty="0"/>
              <a:t> you effectively do everything regular MA student also does in the one-year program, but in addition you have many </a:t>
            </a:r>
            <a:r>
              <a:rPr lang="en-GB" b="1" baseline="0" dirty="0"/>
              <a:t>more options to further specialize or diversify</a:t>
            </a:r>
            <a:r>
              <a:rPr lang="en-GB" b="0" baseline="0" dirty="0"/>
              <a:t>.</a:t>
            </a:r>
          </a:p>
        </p:txBody>
      </p:sp>
      <p:sp>
        <p:nvSpPr>
          <p:cNvPr id="4" name="Slide Number Placeholder 3"/>
          <p:cNvSpPr>
            <a:spLocks noGrp="1"/>
          </p:cNvSpPr>
          <p:nvPr>
            <p:ph type="sldNum" sz="quarter" idx="10"/>
          </p:nvPr>
        </p:nvSpPr>
        <p:spPr/>
        <p:txBody>
          <a:bodyPr/>
          <a:lstStyle/>
          <a:p>
            <a:fld id="{8A67C753-EF2E-CE48-A07B-6DDA647B25CA}" type="slidenum">
              <a:rPr lang="en-US" smtClean="0"/>
              <a:t>5</a:t>
            </a:fld>
            <a:endParaRPr lang="en-US"/>
          </a:p>
        </p:txBody>
      </p:sp>
    </p:spTree>
    <p:extLst>
      <p:ext uri="{BB962C8B-B14F-4D97-AF65-F5344CB8AC3E}">
        <p14:creationId xmlns:p14="http://schemas.microsoft.com/office/powerpoint/2010/main" val="1116128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1" dirty="0"/>
              <a:t>On to second semester,</a:t>
            </a:r>
            <a:r>
              <a:rPr lang="en-GB" b="1" baseline="0" dirty="0"/>
              <a:t> </a:t>
            </a:r>
            <a:r>
              <a:rPr lang="en-GB" b="0" baseline="0" dirty="0"/>
              <a:t>this is when the first </a:t>
            </a:r>
            <a:r>
              <a:rPr lang="en-GB" b="0" dirty="0"/>
              <a:t>Core</a:t>
            </a:r>
            <a:r>
              <a:rPr lang="en-GB" b="0" baseline="0" dirty="0"/>
              <a:t> course on Media Theory is scheduled, which introduces students:</a:t>
            </a:r>
          </a:p>
          <a:p>
            <a:pPr marL="0" marR="0" indent="0" algn="l" defTabSz="457200" rtl="0" eaLnBrk="1" fontAlgn="auto" latinLnBrk="0" hangingPunct="1">
              <a:lnSpc>
                <a:spcPct val="100000"/>
              </a:lnSpc>
              <a:spcBef>
                <a:spcPts val="0"/>
              </a:spcBef>
              <a:spcAft>
                <a:spcPts val="0"/>
              </a:spcAft>
              <a:buClrTx/>
              <a:buSzTx/>
              <a:buFontTx/>
              <a:buNone/>
              <a:tabLst/>
              <a:defRPr/>
            </a:pPr>
            <a:endParaRPr lang="en-GB" baseline="0" dirty="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sz="1200" b="1" spc="50" dirty="0">
                <a:cs typeface="Calibri"/>
              </a:rPr>
              <a:t>C</a:t>
            </a:r>
            <a:r>
              <a:rPr lang="en-US" sz="1200" b="1" spc="50" dirty="0" err="1">
                <a:cs typeface="Calibri"/>
              </a:rPr>
              <a:t>lassical</a:t>
            </a:r>
            <a:r>
              <a:rPr lang="en-US" sz="1200" b="1" spc="50" baseline="0" dirty="0">
                <a:cs typeface="Calibri"/>
              </a:rPr>
              <a:t> and contemporary </a:t>
            </a:r>
            <a:r>
              <a:rPr lang="en-US" sz="1200" b="1" spc="50" dirty="0">
                <a:cs typeface="Calibri"/>
              </a:rPr>
              <a:t>Media Theory texts</a:t>
            </a:r>
            <a:r>
              <a:rPr lang="en-US" sz="1200" b="1" spc="50" baseline="0" dirty="0">
                <a:cs typeface="Calibri"/>
              </a:rPr>
              <a:t>, </a:t>
            </a:r>
            <a:r>
              <a:rPr lang="en-US" sz="1200" b="0" spc="50" baseline="0" dirty="0">
                <a:cs typeface="Calibri"/>
              </a:rPr>
              <a:t>with strong connections to </a:t>
            </a:r>
            <a:r>
              <a:rPr lang="en-US" sz="1200" spc="50" dirty="0">
                <a:cs typeface="Calibri"/>
              </a:rPr>
              <a:t>cultural theory, philosophy, sociology, art history.</a:t>
            </a:r>
            <a:r>
              <a:rPr lang="en-US" sz="1200" spc="50" baseline="0" dirty="0">
                <a:cs typeface="Calibri"/>
              </a:rPr>
              <a:t> </a:t>
            </a:r>
            <a:r>
              <a:rPr lang="en-US" sz="1200" b="1" spc="50" dirty="0">
                <a:cs typeface="Calibri"/>
              </a:rPr>
              <a:t>This</a:t>
            </a:r>
            <a:r>
              <a:rPr lang="en-US" sz="1200" b="1" spc="50" baseline="0" dirty="0">
                <a:cs typeface="Calibri"/>
              </a:rPr>
              <a:t> core like </a:t>
            </a:r>
            <a:r>
              <a:rPr lang="en-US" sz="1200" b="0" spc="50" baseline="0" dirty="0">
                <a:cs typeface="Calibri"/>
              </a:rPr>
              <a:t>the other one offers a </a:t>
            </a:r>
            <a:r>
              <a:rPr lang="en-US" sz="1200" b="1" spc="50" dirty="0">
                <a:cs typeface="Calibri"/>
              </a:rPr>
              <a:t>Cross-media perspective</a:t>
            </a:r>
            <a:endParaRPr lang="en-US" sz="1200" spc="50" dirty="0">
              <a:cs typeface="Calibri"/>
            </a:endParaRPr>
          </a:p>
          <a:p>
            <a:pPr marL="171450" marR="0" indent="-171450" algn="l" defTabSz="457200" rtl="0" eaLnBrk="1" fontAlgn="auto" latinLnBrk="0" hangingPunct="1">
              <a:lnSpc>
                <a:spcPct val="100000"/>
              </a:lnSpc>
              <a:spcBef>
                <a:spcPts val="0"/>
              </a:spcBef>
              <a:spcAft>
                <a:spcPts val="0"/>
              </a:spcAft>
              <a:buClrTx/>
              <a:buSzTx/>
              <a:buFontTx/>
              <a:buChar char="-"/>
              <a:tabLst/>
              <a:defRPr/>
            </a:pPr>
            <a:endParaRPr lang="en-GB" b="1" spc="50" baseline="0" dirty="0">
              <a:cs typeface="Calibri"/>
            </a:endParaRP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1" spc="50" baseline="0" dirty="0">
                <a:cs typeface="Calibri"/>
              </a:rPr>
              <a:t>Organization: </a:t>
            </a:r>
            <a:r>
              <a:rPr lang="en-GB" b="0" spc="50" baseline="0" dirty="0">
                <a:cs typeface="Calibri"/>
              </a:rPr>
              <a:t>Class revolves around </a:t>
            </a:r>
            <a:r>
              <a:rPr lang="en-GB" b="1" spc="50" baseline="0" dirty="0">
                <a:cs typeface="Calibri"/>
              </a:rPr>
              <a:t>class discussion, class presentations, and assignments </a:t>
            </a:r>
            <a:r>
              <a:rPr lang="en-GB" b="0" spc="50" baseline="0" dirty="0">
                <a:cs typeface="Calibri"/>
              </a:rPr>
              <a:t>focussed on exploring particular concepts. </a:t>
            </a:r>
            <a:r>
              <a:rPr lang="en-GB" b="1" spc="50" baseline="0" dirty="0">
                <a:cs typeface="Calibri"/>
              </a:rPr>
              <a:t>This is the most philosophical course </a:t>
            </a:r>
            <a:r>
              <a:rPr lang="en-GB" b="0" spc="50" baseline="0" dirty="0">
                <a:cs typeface="Calibri"/>
              </a:rPr>
              <a:t>of the </a:t>
            </a:r>
            <a:r>
              <a:rPr lang="en-GB" b="0" spc="50" baseline="0" dirty="0" err="1">
                <a:cs typeface="Calibri"/>
              </a:rPr>
              <a:t>rMA</a:t>
            </a:r>
            <a:r>
              <a:rPr lang="en-GB" b="0" spc="50" baseline="0" dirty="0">
                <a:cs typeface="Calibri"/>
              </a:rPr>
              <a:t>, which provides profound foundation in media theory. </a:t>
            </a:r>
          </a:p>
          <a:p>
            <a:pPr marL="171450" marR="0" indent="-171450" algn="l" defTabSz="457200" rtl="0" eaLnBrk="1" fontAlgn="auto" latinLnBrk="0" hangingPunct="1">
              <a:lnSpc>
                <a:spcPct val="100000"/>
              </a:lnSpc>
              <a:spcBef>
                <a:spcPts val="0"/>
              </a:spcBef>
              <a:spcAft>
                <a:spcPts val="0"/>
              </a:spcAft>
              <a:buClrTx/>
              <a:buSzTx/>
              <a:buFontTx/>
              <a:buChar char="-"/>
              <a:tabLst/>
              <a:defRPr/>
            </a:pPr>
            <a:endParaRPr lang="en-GB" b="0" spc="50" baseline="0" dirty="0">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1" spc="50" baseline="0" dirty="0">
                <a:cs typeface="Calibri"/>
              </a:rPr>
              <a:t>Students…. </a:t>
            </a:r>
          </a:p>
          <a:p>
            <a:pPr marL="171450" marR="0" indent="-171450" algn="l" defTabSz="457200" rtl="0" eaLnBrk="1" fontAlgn="auto" latinLnBrk="0" hangingPunct="1">
              <a:lnSpc>
                <a:spcPct val="100000"/>
              </a:lnSpc>
              <a:spcBef>
                <a:spcPts val="0"/>
              </a:spcBef>
              <a:spcAft>
                <a:spcPts val="0"/>
              </a:spcAft>
              <a:buClrTx/>
              <a:buSzTx/>
              <a:buFontTx/>
              <a:buChar char="-"/>
              <a:tabLst/>
              <a:defRPr/>
            </a:pPr>
            <a:endParaRPr lang="en-US" spc="50" dirty="0">
              <a:cs typeface="Calibri"/>
            </a:endParaRPr>
          </a:p>
        </p:txBody>
      </p:sp>
      <p:sp>
        <p:nvSpPr>
          <p:cNvPr id="4" name="Slide Number Placeholder 3"/>
          <p:cNvSpPr>
            <a:spLocks noGrp="1"/>
          </p:cNvSpPr>
          <p:nvPr>
            <p:ph type="sldNum" sz="quarter" idx="10"/>
          </p:nvPr>
        </p:nvSpPr>
        <p:spPr/>
        <p:txBody>
          <a:bodyPr/>
          <a:lstStyle/>
          <a:p>
            <a:fld id="{8A67C753-EF2E-CE48-A07B-6DDA647B25CA}" type="slidenum">
              <a:rPr lang="en-US" smtClean="0"/>
              <a:t>6</a:t>
            </a:fld>
            <a:endParaRPr lang="en-US"/>
          </a:p>
        </p:txBody>
      </p:sp>
    </p:spTree>
    <p:extLst>
      <p:ext uri="{BB962C8B-B14F-4D97-AF65-F5344CB8AC3E}">
        <p14:creationId xmlns:p14="http://schemas.microsoft.com/office/powerpoint/2010/main" val="3577756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spc="50" dirty="0">
                <a:cs typeface="Calibri"/>
              </a:rPr>
              <a:t>In semester three, </a:t>
            </a:r>
            <a:r>
              <a:rPr lang="en-US" b="1" spc="50" dirty="0">
                <a:cs typeface="Calibri"/>
              </a:rPr>
              <a:t>Cor</a:t>
            </a:r>
            <a:r>
              <a:rPr lang="en-US" b="1" spc="50" baseline="0" dirty="0">
                <a:cs typeface="Calibri"/>
              </a:rPr>
              <a:t>e course II is offered, </a:t>
            </a:r>
            <a:r>
              <a:rPr lang="en-US" b="0" spc="50" baseline="0" dirty="0">
                <a:cs typeface="Calibri"/>
              </a:rPr>
              <a:t>which focuses on Research practices in Media Studies</a:t>
            </a:r>
            <a:r>
              <a:rPr lang="en-US" b="1" spc="50" baseline="0" dirty="0">
                <a:cs typeface="Calibri"/>
              </a:rPr>
              <a:t>. The course:</a:t>
            </a:r>
          </a:p>
          <a:p>
            <a:endParaRPr lang="en-GB" baseline="0" dirty="0"/>
          </a:p>
          <a:p>
            <a:pPr marL="342900" indent="-342900">
              <a:lnSpc>
                <a:spcPct val="110000"/>
              </a:lnSpc>
              <a:spcAft>
                <a:spcPts val="600"/>
              </a:spcAft>
              <a:buFontTx/>
              <a:buChar char="-"/>
            </a:pPr>
            <a:r>
              <a:rPr lang="en-US" sz="1200" spc="50" dirty="0">
                <a:cs typeface="Calibri"/>
              </a:rPr>
              <a:t>Explores how </a:t>
            </a:r>
            <a:r>
              <a:rPr lang="en-US" sz="1200" b="1" spc="50" dirty="0">
                <a:cs typeface="Calibri"/>
              </a:rPr>
              <a:t>theoretical concepts and debates inform key research practices</a:t>
            </a:r>
            <a:r>
              <a:rPr lang="en-US" sz="1200" spc="50" dirty="0">
                <a:cs typeface="Calibri"/>
              </a:rPr>
              <a:t> and approaches within media studies,</a:t>
            </a:r>
            <a:r>
              <a:rPr lang="en-US" sz="1200" spc="50" baseline="0" dirty="0">
                <a:cs typeface="Calibri"/>
              </a:rPr>
              <a:t> we have a </a:t>
            </a:r>
            <a:r>
              <a:rPr lang="en-US" sz="1200" b="1" spc="50" baseline="0" dirty="0">
                <a:cs typeface="Calibri"/>
              </a:rPr>
              <a:t>range of guest speakers </a:t>
            </a:r>
            <a:r>
              <a:rPr lang="en-US" sz="1200" spc="50" baseline="0" dirty="0">
                <a:cs typeface="Calibri"/>
              </a:rPr>
              <a:t>coming in to discuss their research and show how they work with theory, do empirical research, publish. </a:t>
            </a:r>
            <a:r>
              <a:rPr lang="en-US" sz="1200" b="1" spc="50" baseline="0" dirty="0">
                <a:cs typeface="Calibri"/>
              </a:rPr>
              <a:t>An important part of the course </a:t>
            </a:r>
            <a:r>
              <a:rPr lang="en-US" sz="1200" spc="50" baseline="0" dirty="0">
                <a:cs typeface="Calibri"/>
              </a:rPr>
              <a:t>consists of </a:t>
            </a:r>
            <a:r>
              <a:rPr lang="en-US" sz="1200" b="1" spc="50" baseline="0" dirty="0">
                <a:cs typeface="Calibri"/>
              </a:rPr>
              <a:t>preparing and actively debating </a:t>
            </a:r>
            <a:r>
              <a:rPr lang="en-US" sz="1200" spc="50" baseline="0" dirty="0">
                <a:cs typeface="Calibri"/>
              </a:rPr>
              <a:t>research with guest speakers. </a:t>
            </a:r>
          </a:p>
          <a:p>
            <a:pPr marL="342900" indent="-342900">
              <a:lnSpc>
                <a:spcPct val="110000"/>
              </a:lnSpc>
              <a:spcAft>
                <a:spcPts val="600"/>
              </a:spcAft>
              <a:buFontTx/>
              <a:buChar char="-"/>
            </a:pPr>
            <a:endParaRPr lang="en-US" sz="1200" spc="50" dirty="0">
              <a:cs typeface="Calibri"/>
            </a:endParaRPr>
          </a:p>
          <a:p>
            <a:pPr marL="342900" indent="-342900">
              <a:lnSpc>
                <a:spcPct val="110000"/>
              </a:lnSpc>
              <a:spcAft>
                <a:spcPts val="600"/>
              </a:spcAft>
              <a:buFontTx/>
              <a:buChar char="-"/>
            </a:pPr>
            <a:r>
              <a:rPr lang="en-US" sz="1200" spc="50" dirty="0">
                <a:cs typeface="Calibri"/>
              </a:rPr>
              <a:t>Three blocks </a:t>
            </a:r>
            <a:r>
              <a:rPr lang="en-US" sz="1200" b="1" spc="50" dirty="0">
                <a:cs typeface="Calibri"/>
              </a:rPr>
              <a:t>1) Political Economy</a:t>
            </a:r>
            <a:r>
              <a:rPr lang="en-US" sz="1200" spc="50" dirty="0">
                <a:cs typeface="Calibri"/>
              </a:rPr>
              <a:t>, Surveillance Studies &amp; Governmentality Studies</a:t>
            </a:r>
            <a:r>
              <a:rPr lang="en-US" sz="1200" b="1" spc="50" dirty="0">
                <a:cs typeface="Calibri"/>
              </a:rPr>
              <a:t>; 2) New Materialism </a:t>
            </a:r>
            <a:r>
              <a:rPr lang="en-US" sz="1200" spc="50" dirty="0">
                <a:cs typeface="Calibri"/>
              </a:rPr>
              <a:t>&amp; Post-humanism; </a:t>
            </a:r>
            <a:r>
              <a:rPr lang="en-US" sz="1200" b="1" spc="50" dirty="0">
                <a:cs typeface="Calibri"/>
              </a:rPr>
              <a:t>3) Technology Studies</a:t>
            </a:r>
            <a:r>
              <a:rPr lang="en-US" sz="1200" spc="50" dirty="0">
                <a:cs typeface="Calibri"/>
              </a:rPr>
              <a:t>, Platform Studies &amp; Design Studies, cultural studies.</a:t>
            </a:r>
            <a:r>
              <a:rPr lang="en-US" sz="1200" spc="50" baseline="0" dirty="0">
                <a:cs typeface="Calibri"/>
              </a:rPr>
              <a:t> </a:t>
            </a:r>
          </a:p>
          <a:p>
            <a:pPr marL="342900" indent="-342900">
              <a:lnSpc>
                <a:spcPct val="110000"/>
              </a:lnSpc>
              <a:spcAft>
                <a:spcPts val="600"/>
              </a:spcAft>
              <a:buFontTx/>
              <a:buChar char="-"/>
            </a:pPr>
            <a:endParaRPr lang="en-US" sz="1200" spc="50" dirty="0">
              <a:cs typeface="Calibri"/>
            </a:endParaRPr>
          </a:p>
          <a:p>
            <a:pPr marL="342900" indent="-342900">
              <a:lnSpc>
                <a:spcPct val="110000"/>
              </a:lnSpc>
              <a:spcAft>
                <a:spcPts val="600"/>
              </a:spcAft>
              <a:buFontTx/>
              <a:buChar char="-"/>
            </a:pPr>
            <a:r>
              <a:rPr lang="en-US" sz="1200" b="1" spc="50" dirty="0">
                <a:cs typeface="Calibri"/>
              </a:rPr>
              <a:t>Practical trajectory</a:t>
            </a:r>
            <a:r>
              <a:rPr lang="en-US" sz="1200" spc="50" dirty="0">
                <a:cs typeface="Calibri"/>
              </a:rPr>
              <a:t>: conference abstract, presentation, and paper. Ideally </a:t>
            </a:r>
            <a:r>
              <a:rPr lang="en-US" sz="1200" b="1" spc="50" dirty="0">
                <a:cs typeface="Calibri"/>
              </a:rPr>
              <a:t>Final product </a:t>
            </a:r>
            <a:r>
              <a:rPr lang="en-US" sz="1200" spc="50" dirty="0">
                <a:cs typeface="Calibri"/>
              </a:rPr>
              <a:t>= journal article.</a:t>
            </a:r>
          </a:p>
          <a:p>
            <a:pPr marL="342900" indent="-342900">
              <a:lnSpc>
                <a:spcPct val="110000"/>
              </a:lnSpc>
              <a:spcAft>
                <a:spcPts val="600"/>
              </a:spcAft>
              <a:buFontTx/>
              <a:buChar char="-"/>
            </a:pPr>
            <a:endParaRPr lang="en-US" sz="1200" spc="50" dirty="0">
              <a:cs typeface="Calibri"/>
            </a:endParaRPr>
          </a:p>
          <a:p>
            <a:r>
              <a:rPr lang="en-GB" sz="1400" b="1" spc="50" baseline="0" dirty="0">
                <a:cs typeface="Calibri"/>
              </a:rPr>
              <a:t>Students….</a:t>
            </a:r>
            <a:endParaRPr lang="en-GB" sz="1400" b="1" baseline="0" dirty="0"/>
          </a:p>
        </p:txBody>
      </p:sp>
      <p:sp>
        <p:nvSpPr>
          <p:cNvPr id="4" name="Slide Number Placeholder 3"/>
          <p:cNvSpPr>
            <a:spLocks noGrp="1"/>
          </p:cNvSpPr>
          <p:nvPr>
            <p:ph type="sldNum" sz="quarter" idx="10"/>
          </p:nvPr>
        </p:nvSpPr>
        <p:spPr/>
        <p:txBody>
          <a:bodyPr/>
          <a:lstStyle/>
          <a:p>
            <a:fld id="{8A67C753-EF2E-CE48-A07B-6DDA647B25CA}" type="slidenum">
              <a:rPr lang="en-US" smtClean="0"/>
              <a:t>7</a:t>
            </a:fld>
            <a:endParaRPr lang="en-US"/>
          </a:p>
        </p:txBody>
      </p:sp>
    </p:spTree>
    <p:extLst>
      <p:ext uri="{BB962C8B-B14F-4D97-AF65-F5344CB8AC3E}">
        <p14:creationId xmlns:p14="http://schemas.microsoft.com/office/powerpoint/2010/main" val="3577756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Beyond the Core courses, the research master program is </a:t>
            </a:r>
            <a:r>
              <a:rPr lang="en-GB" b="1" baseline="0" dirty="0"/>
              <a:t>fully tailor made</a:t>
            </a:r>
            <a:r>
              <a:rPr lang="en-GB" baseline="0" dirty="0"/>
              <a:t>, </a:t>
            </a:r>
            <a:r>
              <a:rPr lang="en-GB" b="1" baseline="0" dirty="0"/>
              <a:t>building on your specialization </a:t>
            </a:r>
            <a:r>
              <a:rPr lang="en-GB" baseline="0" dirty="0"/>
              <a:t>or your particular interests, you can develop your own program. </a:t>
            </a:r>
          </a:p>
          <a:p>
            <a:endParaRPr lang="en-GB" baseline="0" dirty="0"/>
          </a:p>
          <a:p>
            <a:r>
              <a:rPr lang="en-GB" baseline="0" dirty="0"/>
              <a:t>The first way to do this is by </a:t>
            </a:r>
            <a:r>
              <a:rPr lang="en-GB" b="1" baseline="0" dirty="0"/>
              <a:t>following electives </a:t>
            </a:r>
            <a:r>
              <a:rPr lang="en-GB" baseline="0" dirty="0"/>
              <a:t>in the second and third semester, these electives are offered by </a:t>
            </a:r>
            <a:r>
              <a:rPr lang="en-GB" b="1" baseline="0" dirty="0"/>
              <a:t>various MA programs </a:t>
            </a:r>
            <a:r>
              <a:rPr lang="en-GB" baseline="0" dirty="0"/>
              <a:t>or are specifically developed for </a:t>
            </a:r>
            <a:r>
              <a:rPr lang="en-GB" baseline="0" dirty="0" err="1"/>
              <a:t>rMA</a:t>
            </a:r>
            <a:r>
              <a:rPr lang="en-GB" baseline="0" dirty="0"/>
              <a:t> students (Going Global) </a:t>
            </a:r>
          </a:p>
        </p:txBody>
      </p:sp>
      <p:sp>
        <p:nvSpPr>
          <p:cNvPr id="4" name="Slide Number Placeholder 3"/>
          <p:cNvSpPr>
            <a:spLocks noGrp="1"/>
          </p:cNvSpPr>
          <p:nvPr>
            <p:ph type="sldNum" sz="quarter" idx="10"/>
          </p:nvPr>
        </p:nvSpPr>
        <p:spPr/>
        <p:txBody>
          <a:bodyPr/>
          <a:lstStyle/>
          <a:p>
            <a:fld id="{8A67C753-EF2E-CE48-A07B-6DDA647B25CA}" type="slidenum">
              <a:rPr lang="en-US" smtClean="0"/>
              <a:t>8</a:t>
            </a:fld>
            <a:endParaRPr lang="en-US"/>
          </a:p>
        </p:txBody>
      </p:sp>
    </p:spTree>
    <p:extLst>
      <p:ext uri="{BB962C8B-B14F-4D97-AF65-F5344CB8AC3E}">
        <p14:creationId xmlns:p14="http://schemas.microsoft.com/office/powerpoint/2010/main" val="3577756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Another way to develop your program is by </a:t>
            </a:r>
            <a:r>
              <a:rPr lang="en-US" b="1" baseline="0" dirty="0"/>
              <a:t>following tutorials</a:t>
            </a:r>
            <a:r>
              <a:rPr lang="en-US" baseline="0" dirty="0"/>
              <a:t>, this a form of </a:t>
            </a:r>
            <a:r>
              <a:rPr lang="en-US" b="1" baseline="0" dirty="0"/>
              <a:t>teaching which is unique </a:t>
            </a:r>
            <a:r>
              <a:rPr lang="en-US" baseline="0" dirty="0"/>
              <a:t>to the research Master. </a:t>
            </a:r>
            <a:r>
              <a:rPr lang="en-US" b="1" baseline="0" dirty="0"/>
              <a:t>Tutorials are offered in small groups</a:t>
            </a:r>
            <a:r>
              <a:rPr lang="en-US" baseline="0" dirty="0"/>
              <a:t>, of up to five students, in which you </a:t>
            </a:r>
            <a:r>
              <a:rPr lang="en-US" b="1" baseline="0" dirty="0"/>
              <a:t>intensively discuss </a:t>
            </a:r>
            <a:r>
              <a:rPr lang="en-US" baseline="0" dirty="0"/>
              <a:t>and work on a particular topic in about 5 meetings with a member of staff. </a:t>
            </a:r>
          </a:p>
          <a:p>
            <a:endParaRPr lang="en-US" b="1" baseline="0" dirty="0"/>
          </a:p>
          <a:p>
            <a:r>
              <a:rPr lang="en-US" b="1" baseline="0" dirty="0"/>
              <a:t>Most tutorials are concluded </a:t>
            </a:r>
            <a:r>
              <a:rPr lang="en-US" baseline="0" dirty="0"/>
              <a:t>by a paper, but we have also tutorials that </a:t>
            </a:r>
            <a:r>
              <a:rPr lang="en-US" b="1" baseline="0" dirty="0"/>
              <a:t>produce an event </a:t>
            </a:r>
            <a:r>
              <a:rPr lang="en-US" baseline="0" dirty="0"/>
              <a:t>(EYE on Art) or </a:t>
            </a:r>
            <a:r>
              <a:rPr lang="en-US" b="1" baseline="0" dirty="0"/>
              <a:t>research project</a:t>
            </a:r>
            <a:r>
              <a:rPr lang="en-US" b="0" baseline="0" dirty="0"/>
              <a:t> </a:t>
            </a:r>
            <a:r>
              <a:rPr lang="en-US" b="1" baseline="0" dirty="0"/>
              <a:t>(</a:t>
            </a:r>
            <a:r>
              <a:rPr lang="en-US" b="0" baseline="0" dirty="0"/>
              <a:t>Doing Digital Methods). </a:t>
            </a:r>
            <a:r>
              <a:rPr lang="en-US" b="1" baseline="0" dirty="0"/>
              <a:t>Lately students have </a:t>
            </a:r>
            <a:r>
              <a:rPr lang="en-US" b="0" baseline="0" dirty="0"/>
              <a:t>been increasingly active in creating their own custom made tutorials. </a:t>
            </a:r>
            <a:endParaRPr lang="en-US" baseline="0" dirty="0"/>
          </a:p>
          <a:p>
            <a:endParaRPr lang="en-GB" b="1" spc="50" baseline="0" dirty="0">
              <a:cs typeface="Calibri"/>
            </a:endParaRPr>
          </a:p>
          <a:p>
            <a:r>
              <a:rPr lang="en-GB" b="1" spc="50" baseline="0" dirty="0">
                <a:cs typeface="Calibri"/>
              </a:rPr>
              <a:t>Students….</a:t>
            </a:r>
            <a:endParaRPr lang="en-US" baseline="0" dirty="0"/>
          </a:p>
        </p:txBody>
      </p:sp>
      <p:sp>
        <p:nvSpPr>
          <p:cNvPr id="4" name="Slide Number Placeholder 3"/>
          <p:cNvSpPr>
            <a:spLocks noGrp="1"/>
          </p:cNvSpPr>
          <p:nvPr>
            <p:ph type="sldNum" sz="quarter" idx="10"/>
          </p:nvPr>
        </p:nvSpPr>
        <p:spPr/>
        <p:txBody>
          <a:bodyPr/>
          <a:lstStyle/>
          <a:p>
            <a:fld id="{8A67C753-EF2E-CE48-A07B-6DDA647B25CA}" type="slidenum">
              <a:rPr lang="en-US" smtClean="0"/>
              <a:t>9</a:t>
            </a:fld>
            <a:endParaRPr lang="en-US"/>
          </a:p>
        </p:txBody>
      </p:sp>
    </p:spTree>
    <p:extLst>
      <p:ext uri="{BB962C8B-B14F-4D97-AF65-F5344CB8AC3E}">
        <p14:creationId xmlns:p14="http://schemas.microsoft.com/office/powerpoint/2010/main" val="2099872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When you a research master student, you become part of a </a:t>
            </a:r>
            <a:r>
              <a:rPr lang="en-GB" b="1" baseline="0" dirty="0"/>
              <a:t>national research school</a:t>
            </a:r>
            <a:r>
              <a:rPr lang="en-GB" baseline="0" dirty="0"/>
              <a:t>. Most students become part of </a:t>
            </a:r>
            <a:r>
              <a:rPr lang="en-GB" b="1" baseline="0" dirty="0" err="1"/>
              <a:t>RMeS</a:t>
            </a:r>
            <a:r>
              <a:rPr lang="en-GB" baseline="0" dirty="0"/>
              <a:t> (Netherlands Research School for Media studies). </a:t>
            </a:r>
            <a:r>
              <a:rPr lang="en-GB" b="1" baseline="0" dirty="0"/>
              <a:t>The national research schools </a:t>
            </a:r>
            <a:r>
              <a:rPr lang="en-GB" baseline="0" dirty="0"/>
              <a:t>also offer courses, such as </a:t>
            </a:r>
            <a:r>
              <a:rPr lang="en-GB" b="1" baseline="0" dirty="0"/>
              <a:t>Trending Topics</a:t>
            </a:r>
            <a:r>
              <a:rPr lang="en-GB" baseline="0" dirty="0"/>
              <a:t>, which has been popular with </a:t>
            </a:r>
            <a:r>
              <a:rPr lang="en-GB" baseline="0" dirty="0" err="1"/>
              <a:t>rMA</a:t>
            </a:r>
            <a:r>
              <a:rPr lang="en-GB" baseline="0" dirty="0"/>
              <a:t> students and in which you meet faculty from different universities. </a:t>
            </a:r>
            <a:r>
              <a:rPr lang="en-GB" b="1" baseline="0" dirty="0"/>
              <a:t>And this year contemporary approaches to digital cultures.</a:t>
            </a:r>
            <a:endParaRPr lang="en-GB" baseline="0" dirty="0"/>
          </a:p>
          <a:p>
            <a:endParaRPr lang="en-GB" baseline="0" dirty="0"/>
          </a:p>
          <a:p>
            <a:r>
              <a:rPr lang="en-GB" baseline="0" dirty="0"/>
              <a:t>The </a:t>
            </a:r>
            <a:r>
              <a:rPr lang="en-GB" b="1" baseline="0" dirty="0" err="1"/>
              <a:t>rMES</a:t>
            </a:r>
            <a:r>
              <a:rPr lang="en-GB" baseline="0" dirty="0"/>
              <a:t> </a:t>
            </a:r>
            <a:r>
              <a:rPr lang="en-GB" b="1" baseline="0" dirty="0"/>
              <a:t>Summer School has </a:t>
            </a:r>
            <a:r>
              <a:rPr lang="en-GB" b="0" baseline="0" dirty="0"/>
              <a:t>also been very popular, great opportunity to meet PhD’s, staff and </a:t>
            </a:r>
            <a:r>
              <a:rPr lang="en-GB" b="0" baseline="0" dirty="0" err="1"/>
              <a:t>rMA</a:t>
            </a:r>
            <a:r>
              <a:rPr lang="en-GB" b="0" baseline="0" dirty="0"/>
              <a:t> students from other universities.</a:t>
            </a:r>
            <a:r>
              <a:rPr lang="en-GB" b="1" baseline="0" dirty="0"/>
              <a:t> Finally, </a:t>
            </a:r>
            <a:r>
              <a:rPr lang="en-GB" b="0" baseline="0" dirty="0"/>
              <a:t> the national research schools offer </a:t>
            </a:r>
            <a:r>
              <a:rPr lang="en-GB" b="1" baseline="0" dirty="0"/>
              <a:t>Master classes</a:t>
            </a:r>
            <a:r>
              <a:rPr lang="en-GB" b="0" baseline="0" dirty="0"/>
              <a:t>, for which you can also earn credits. </a:t>
            </a:r>
          </a:p>
          <a:p>
            <a:endParaRPr lang="en-GB" baseline="0" dirty="0"/>
          </a:p>
          <a:p>
            <a:r>
              <a:rPr lang="en-GB" b="1" spc="50" baseline="0" dirty="0">
                <a:cs typeface="Calibri"/>
              </a:rPr>
              <a:t>Students….</a:t>
            </a:r>
            <a:endParaRPr lang="en-GB" b="1" baseline="0" dirty="0"/>
          </a:p>
        </p:txBody>
      </p:sp>
      <p:sp>
        <p:nvSpPr>
          <p:cNvPr id="4" name="Slide Number Placeholder 3"/>
          <p:cNvSpPr>
            <a:spLocks noGrp="1"/>
          </p:cNvSpPr>
          <p:nvPr>
            <p:ph type="sldNum" sz="quarter" idx="10"/>
          </p:nvPr>
        </p:nvSpPr>
        <p:spPr/>
        <p:txBody>
          <a:bodyPr/>
          <a:lstStyle/>
          <a:p>
            <a:fld id="{8A67C753-EF2E-CE48-A07B-6DDA647B25CA}" type="slidenum">
              <a:rPr lang="en-US" smtClean="0"/>
              <a:t>10</a:t>
            </a:fld>
            <a:endParaRPr lang="en-US"/>
          </a:p>
        </p:txBody>
      </p:sp>
    </p:spTree>
    <p:extLst>
      <p:ext uri="{BB962C8B-B14F-4D97-AF65-F5344CB8AC3E}">
        <p14:creationId xmlns:p14="http://schemas.microsoft.com/office/powerpoint/2010/main" val="3577756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2C9E1AB-79DE-C041-87F1-2D46CA2F3692}" type="datetimeFigureOut">
              <a:rPr lang="en-US" smtClean="0"/>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2461773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C9E1AB-79DE-C041-87F1-2D46CA2F3692}" type="datetimeFigureOut">
              <a:rPr lang="en-US" smtClean="0"/>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398280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C9E1AB-79DE-C041-87F1-2D46CA2F3692}" type="datetimeFigureOut">
              <a:rPr lang="en-US" smtClean="0"/>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4094697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95400"/>
            <a:ext cx="7391400" cy="838200"/>
          </a:xfrm>
        </p:spPr>
        <p:txBody>
          <a:bodyPr/>
          <a:lstStyle/>
          <a:p>
            <a:r>
              <a:rPr lang="en-US"/>
              <a:t>Click to edit Master title style</a:t>
            </a:r>
          </a:p>
        </p:txBody>
      </p:sp>
      <p:sp>
        <p:nvSpPr>
          <p:cNvPr id="3" name="Text Placeholder 2"/>
          <p:cNvSpPr>
            <a:spLocks noGrp="1"/>
          </p:cNvSpPr>
          <p:nvPr>
            <p:ph type="body" sz="half" idx="1"/>
          </p:nvPr>
        </p:nvSpPr>
        <p:spPr>
          <a:xfrm>
            <a:off x="685800" y="2514600"/>
            <a:ext cx="3619500" cy="3352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57700" y="2514600"/>
            <a:ext cx="3619500" cy="3352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nl-NL" altLang="nl-NL"/>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nl-NL"/>
              <a:t>Hier komt de footer tekst</a:t>
            </a:r>
            <a:endParaRPr lang="en-US" altLang="nl-NL">
              <a:solidFill>
                <a:schemeClr val="tx1"/>
              </a:solidFill>
            </a:endParaRPr>
          </a:p>
        </p:txBody>
      </p:sp>
      <p:sp>
        <p:nvSpPr>
          <p:cNvPr id="7" name="Rectangle 6"/>
          <p:cNvSpPr>
            <a:spLocks noGrp="1" noChangeArrowheads="1"/>
          </p:cNvSpPr>
          <p:nvPr>
            <p:ph type="sldNum" sz="quarter" idx="12"/>
          </p:nvPr>
        </p:nvSpPr>
        <p:spPr>
          <a:ln/>
        </p:spPr>
        <p:txBody>
          <a:bodyPr/>
          <a:lstStyle>
            <a:lvl1pPr>
              <a:defRPr/>
            </a:lvl1pPr>
          </a:lstStyle>
          <a:p>
            <a:fld id="{CA989F03-B066-5041-942A-DE12765B7041}" type="slidenum">
              <a:rPr lang="en-US"/>
              <a:pPr/>
              <a:t>‹#›</a:t>
            </a:fld>
            <a:endParaRPr lang="en-US">
              <a:solidFill>
                <a:schemeClr val="tx1"/>
              </a:solidFill>
            </a:endParaRPr>
          </a:p>
        </p:txBody>
      </p:sp>
    </p:spTree>
    <p:extLst>
      <p:ext uri="{BB962C8B-B14F-4D97-AF65-F5344CB8AC3E}">
        <p14:creationId xmlns:p14="http://schemas.microsoft.com/office/powerpoint/2010/main" val="69165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C9E1AB-79DE-C041-87F1-2D46CA2F3692}" type="datetimeFigureOut">
              <a:rPr lang="en-US" smtClean="0"/>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2425497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C9E1AB-79DE-C041-87F1-2D46CA2F3692}" type="datetimeFigureOut">
              <a:rPr lang="en-US" smtClean="0"/>
              <a:t>11/22/2023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166467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2C9E1AB-79DE-C041-87F1-2D46CA2F3692}" type="datetimeFigureOut">
              <a:rPr lang="en-US" smtClean="0"/>
              <a:t>11/22/2023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094561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2C9E1AB-79DE-C041-87F1-2D46CA2F3692}" type="datetimeFigureOut">
              <a:rPr lang="en-US" smtClean="0"/>
              <a:t>11/22/2023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164147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C9E1AB-79DE-C041-87F1-2D46CA2F3692}" type="datetimeFigureOut">
              <a:rPr lang="en-US" smtClean="0"/>
              <a:t>11/22/2023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4113210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C9E1AB-79DE-C041-87F1-2D46CA2F3692}" type="datetimeFigureOut">
              <a:rPr lang="en-US" smtClean="0"/>
              <a:t>11/22/2023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2167930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C9E1AB-79DE-C041-87F1-2D46CA2F3692}" type="datetimeFigureOut">
              <a:rPr lang="en-US" smtClean="0"/>
              <a:t>11/22/2023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102048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C9E1AB-79DE-C041-87F1-2D46CA2F3692}" type="datetimeFigureOut">
              <a:rPr lang="en-US" smtClean="0"/>
              <a:t>11/22/2023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8A3C4F-2010-8741-8C92-6EBC14A73D50}" type="slidenum">
              <a:rPr lang="en-US" smtClean="0"/>
              <a:t>‹#›</a:t>
            </a:fld>
            <a:endParaRPr lang="en-US"/>
          </a:p>
        </p:txBody>
      </p:sp>
    </p:spTree>
    <p:extLst>
      <p:ext uri="{BB962C8B-B14F-4D97-AF65-F5344CB8AC3E}">
        <p14:creationId xmlns:p14="http://schemas.microsoft.com/office/powerpoint/2010/main" val="2287353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C9E1AB-79DE-C041-87F1-2D46CA2F3692}" type="datetimeFigureOut">
              <a:rPr lang="en-US" smtClean="0"/>
              <a:t>11/22/2023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A3C4F-2010-8741-8C92-6EBC14A73D50}" type="slidenum">
              <a:rPr lang="en-US" smtClean="0"/>
              <a:t>‹#›</a:t>
            </a:fld>
            <a:endParaRPr lang="en-US"/>
          </a:p>
        </p:txBody>
      </p:sp>
    </p:spTree>
    <p:extLst>
      <p:ext uri="{BB962C8B-B14F-4D97-AF65-F5344CB8AC3E}">
        <p14:creationId xmlns:p14="http://schemas.microsoft.com/office/powerpoint/2010/main" val="128700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www.nica-institute.com/"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www.rmes.nl/" TargetMode="External"/><Relationship Id="rId5" Type="http://schemas.microsoft.com/office/2007/relationships/hdphoto" Target="../media/hdphoto1.wdp"/><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jpg"/><Relationship Id="rId5" Type="http://schemas.microsoft.com/office/2007/relationships/hdphoto" Target="../media/hdphoto1.wdp"/><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imacsite.net" TargetMode="External"/><Relationship Id="rId5" Type="http://schemas.microsoft.com/office/2007/relationships/hdphoto" Target="../media/hdphoto1.wdp"/><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hyperlink" Target="https://www.uva.nl/en/education/fees-and-funding/masters-scholarships-and-loans/scholarships-and-loans.html" TargetMode="External"/><Relationship Id="rId5" Type="http://schemas.microsoft.com/office/2007/relationships/hdphoto" Target="../media/hdphoto1.wdp"/><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hyperlink" Target="https://gsh.uva.nl/application-and-admission/application.html"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9.png"/><Relationship Id="rId4" Type="http://schemas.openxmlformats.org/officeDocument/2006/relationships/hyperlink" Target="https://uva-ac.topdesk.net/xfg/enguvawizard"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https://gsh.uva.nl/shared/programmas/en/research-masters/media-studies-research/application-and-admission/application-and-admission.html?origin=QQ0okclEQZqlYusIwY6jsw"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8" Type="http://schemas.openxmlformats.org/officeDocument/2006/relationships/hyperlink" Target="https://studiegids.uva.nl/xmlpages/page/2021-2022/zoek-vak/vak/85719" TargetMode="External"/><Relationship Id="rId13" Type="http://schemas.openxmlformats.org/officeDocument/2006/relationships/hyperlink" Target="https://studiegids.uva.nl/xmlpages/page/2021-2022/zoek-vak/vak/85707" TargetMode="External"/><Relationship Id="rId3" Type="http://schemas.openxmlformats.org/officeDocument/2006/relationships/image" Target="../media/image1.png"/><Relationship Id="rId7" Type="http://schemas.openxmlformats.org/officeDocument/2006/relationships/hyperlink" Target="https://studiegids.uva.nl/xmlpages/page/2021-2022/zoek-vak/vak/85807" TargetMode="External"/><Relationship Id="rId12" Type="http://schemas.openxmlformats.org/officeDocument/2006/relationships/hyperlink" Target="https://studiegids.uva.nl/xmlpages/page/2021-2022/zoek-vak/vak/86474" TargetMode="External"/><Relationship Id="rId2" Type="http://schemas.openxmlformats.org/officeDocument/2006/relationships/notesSlide" Target="../notesSlides/notesSlide7.xml"/><Relationship Id="rId16" Type="http://schemas.openxmlformats.org/officeDocument/2006/relationships/hyperlink" Target="https://studiegids.uva.nl/xmlpages/page/2021-2022/zoek-vak/vak/85715" TargetMode="External"/><Relationship Id="rId1" Type="http://schemas.openxmlformats.org/officeDocument/2006/relationships/slideLayout" Target="../slideLayouts/slideLayout1.xml"/><Relationship Id="rId6" Type="http://schemas.openxmlformats.org/officeDocument/2006/relationships/hyperlink" Target="https://studiegids.uva.nl/xmlpages/page/2021-2022/zoek-vak/vak/85811" TargetMode="External"/><Relationship Id="rId11" Type="http://schemas.openxmlformats.org/officeDocument/2006/relationships/hyperlink" Target="https://studiegids.uva.nl/xmlpages/page/2021-2022/zoek-vak/vak/85687" TargetMode="External"/><Relationship Id="rId5" Type="http://schemas.microsoft.com/office/2007/relationships/hdphoto" Target="../media/hdphoto1.wdp"/><Relationship Id="rId15" Type="http://schemas.openxmlformats.org/officeDocument/2006/relationships/hyperlink" Target="https://studiegids.uva.nl/xmlpages/page/2021-2022/zoek-vak/vak/85695" TargetMode="External"/><Relationship Id="rId10" Type="http://schemas.openxmlformats.org/officeDocument/2006/relationships/hyperlink" Target="https://studiegids.uva.nl/xmlpages/page/2021-2022/zoek-vak/vak/85675" TargetMode="External"/><Relationship Id="rId4" Type="http://schemas.openxmlformats.org/officeDocument/2006/relationships/image" Target="../media/image2.jpeg"/><Relationship Id="rId9" Type="http://schemas.openxmlformats.org/officeDocument/2006/relationships/hyperlink" Target="https://studiegids.uva.nl/xmlpages/page/2021-2022/zoek-vak/vak/85705" TargetMode="External"/><Relationship Id="rId14" Type="http://schemas.openxmlformats.org/officeDocument/2006/relationships/hyperlink" Target="https://studiegids.uva.nl/xmlpages/page/2021-2022/zoek-vak/vak/85727"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18641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88963" y="2072620"/>
            <a:ext cx="5728422"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Media Studies: Research Master</a:t>
            </a:r>
            <a:endParaRPr lang="en-US" sz="3200" spc="50" dirty="0">
              <a:solidFill>
                <a:schemeClr val="bg1"/>
              </a:solidFill>
              <a:latin typeface="Calibri"/>
              <a:cs typeface="Calibri"/>
            </a:endParaRPr>
          </a:p>
        </p:txBody>
      </p:sp>
      <p:sp>
        <p:nvSpPr>
          <p:cNvPr id="8" name="TextBox 7"/>
          <p:cNvSpPr txBox="1"/>
          <p:nvPr/>
        </p:nvSpPr>
        <p:spPr>
          <a:xfrm>
            <a:off x="588962" y="2720947"/>
            <a:ext cx="2953306" cy="395869"/>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2400" spc="50" dirty="0">
                <a:solidFill>
                  <a:schemeClr val="bg1"/>
                </a:solidFill>
                <a:cs typeface="Calibri"/>
              </a:rPr>
              <a:t>Info Session 2022/23</a:t>
            </a:r>
            <a:endParaRPr lang="en-US" sz="2400" spc="50" dirty="0">
              <a:solidFill>
                <a:schemeClr val="bg1"/>
              </a:solidFill>
              <a:latin typeface="Calibri"/>
              <a:cs typeface="Calibri"/>
            </a:endParaRPr>
          </a:p>
        </p:txBody>
      </p:sp>
      <p:sp>
        <p:nvSpPr>
          <p:cNvPr id="3" name="TextBox 2"/>
          <p:cNvSpPr txBox="1"/>
          <p:nvPr/>
        </p:nvSpPr>
        <p:spPr>
          <a:xfrm>
            <a:off x="588962" y="4160019"/>
            <a:ext cx="6035883" cy="830997"/>
          </a:xfrm>
          <a:prstGeom prst="rect">
            <a:avLst/>
          </a:prstGeom>
          <a:noFill/>
        </p:spPr>
        <p:txBody>
          <a:bodyPr wrap="none" rtlCol="0">
            <a:spAutoFit/>
          </a:bodyPr>
          <a:lstStyle/>
          <a:p>
            <a:r>
              <a:rPr lang="en-GB" sz="2400" b="1" dirty="0" err="1"/>
              <a:t>Dr.</a:t>
            </a:r>
            <a:r>
              <a:rPr lang="en-GB" sz="2400" b="1" dirty="0"/>
              <a:t> Sudeep Dasgupta</a:t>
            </a:r>
            <a:r>
              <a:rPr lang="en-GB" sz="2400" dirty="0"/>
              <a:t>, Coordinator of the RMA </a:t>
            </a:r>
          </a:p>
          <a:p>
            <a:r>
              <a:rPr lang="en-GB" sz="2400" dirty="0"/>
              <a:t>s.m.dasgupta@uva.nl</a:t>
            </a:r>
          </a:p>
        </p:txBody>
      </p:sp>
    </p:spTree>
    <p:extLst>
      <p:ext uri="{BB962C8B-B14F-4D97-AF65-F5344CB8AC3E}">
        <p14:creationId xmlns:p14="http://schemas.microsoft.com/office/powerpoint/2010/main" val="1069722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7" name="TextBox 6"/>
          <p:cNvSpPr txBox="1"/>
          <p:nvPr/>
        </p:nvSpPr>
        <p:spPr>
          <a:xfrm>
            <a:off x="598489" y="1285112"/>
            <a:ext cx="8092159" cy="6103265"/>
          </a:xfrm>
          <a:prstGeom prst="rect">
            <a:avLst/>
          </a:prstGeom>
          <a:noFill/>
        </p:spPr>
        <p:txBody>
          <a:bodyPr wrap="square" lIns="0" tIns="0" rIns="0" bIns="72000" rtlCol="0">
            <a:spAutoFit/>
          </a:bodyPr>
          <a:lstStyle/>
          <a:p>
            <a:pPr>
              <a:lnSpc>
                <a:spcPct val="110000"/>
              </a:lnSpc>
              <a:spcAft>
                <a:spcPts val="600"/>
              </a:spcAft>
            </a:pPr>
            <a:endParaRPr lang="en-US" sz="2400" spc="50" dirty="0">
              <a:cs typeface="Calibri"/>
            </a:endParaRPr>
          </a:p>
          <a:p>
            <a:pPr>
              <a:lnSpc>
                <a:spcPct val="110000"/>
              </a:lnSpc>
              <a:spcAft>
                <a:spcPts val="600"/>
              </a:spcAft>
            </a:pPr>
            <a:r>
              <a:rPr lang="en-US" sz="2800" spc="50" dirty="0" err="1">
                <a:cs typeface="Calibri"/>
              </a:rPr>
              <a:t>RMeS</a:t>
            </a:r>
            <a:r>
              <a:rPr lang="en-US" sz="2800" spc="50" dirty="0">
                <a:cs typeface="Calibri"/>
              </a:rPr>
              <a:t> : The Netherlands Research school for Media Studies </a:t>
            </a:r>
            <a:r>
              <a:rPr lang="en-US" sz="2800" spc="50" dirty="0">
                <a:cs typeface="Calibri"/>
                <a:hlinkClick r:id="rId6"/>
              </a:rPr>
              <a:t>https://www.rmes.nl/</a:t>
            </a:r>
            <a:endParaRPr lang="en-US" sz="2800" spc="50" dirty="0">
              <a:cs typeface="Calibri"/>
            </a:endParaRPr>
          </a:p>
          <a:p>
            <a:pPr>
              <a:lnSpc>
                <a:spcPct val="110000"/>
              </a:lnSpc>
              <a:spcAft>
                <a:spcPts val="600"/>
              </a:spcAft>
            </a:pPr>
            <a:endParaRPr lang="en-US" sz="2800" spc="50" dirty="0">
              <a:cs typeface="Calibri"/>
            </a:endParaRPr>
          </a:p>
          <a:p>
            <a:pPr>
              <a:lnSpc>
                <a:spcPct val="110000"/>
              </a:lnSpc>
              <a:spcAft>
                <a:spcPts val="600"/>
              </a:spcAft>
            </a:pPr>
            <a:r>
              <a:rPr lang="en-US" sz="2800" spc="50" dirty="0">
                <a:cs typeface="Calibri"/>
              </a:rPr>
              <a:t>NICA: Netherlands Institute for Cultural Analysis</a:t>
            </a:r>
          </a:p>
          <a:p>
            <a:pPr>
              <a:lnSpc>
                <a:spcPct val="110000"/>
              </a:lnSpc>
              <a:spcAft>
                <a:spcPts val="600"/>
              </a:spcAft>
            </a:pPr>
            <a:r>
              <a:rPr lang="en-US" sz="2800" spc="50" dirty="0">
                <a:cs typeface="Calibri"/>
                <a:hlinkClick r:id="rId7"/>
              </a:rPr>
              <a:t>https://www.nica-institute.com/</a:t>
            </a:r>
            <a:endParaRPr lang="en-US" sz="2800" spc="50" dirty="0">
              <a:cs typeface="Calibri"/>
            </a:endParaRPr>
          </a:p>
          <a:p>
            <a:pPr>
              <a:lnSpc>
                <a:spcPct val="110000"/>
              </a:lnSpc>
              <a:spcAft>
                <a:spcPts val="600"/>
              </a:spcAft>
            </a:pPr>
            <a:endParaRPr lang="en-US" sz="2800" spc="50" dirty="0">
              <a:cs typeface="Calibri"/>
            </a:endParaRPr>
          </a:p>
          <a:p>
            <a:pPr>
              <a:lnSpc>
                <a:spcPct val="110000"/>
              </a:lnSpc>
              <a:spcAft>
                <a:spcPts val="600"/>
              </a:spcAft>
            </a:pPr>
            <a:r>
              <a:rPr lang="en-US" spc="50" dirty="0">
                <a:cs typeface="Calibri"/>
              </a:rPr>
              <a:t>Always sign up for one Research School, inform me of which one.</a:t>
            </a:r>
          </a:p>
          <a:p>
            <a:pPr>
              <a:lnSpc>
                <a:spcPct val="110000"/>
              </a:lnSpc>
              <a:spcAft>
                <a:spcPts val="600"/>
              </a:spcAft>
            </a:pPr>
            <a:r>
              <a:rPr lang="en-US" spc="50" dirty="0">
                <a:cs typeface="Calibri"/>
              </a:rPr>
              <a:t>Even though signed up to one research school, you can take seminars offered in others</a:t>
            </a:r>
          </a:p>
          <a:p>
            <a:pPr>
              <a:lnSpc>
                <a:spcPct val="110000"/>
              </a:lnSpc>
              <a:spcAft>
                <a:spcPts val="600"/>
              </a:spcAft>
            </a:pPr>
            <a:r>
              <a:rPr lang="en-US" spc="50" dirty="0">
                <a:cs typeface="Calibri"/>
              </a:rPr>
              <a:t>All courses are in English in the Research Schools</a:t>
            </a:r>
          </a:p>
          <a:p>
            <a:pPr>
              <a:lnSpc>
                <a:spcPct val="110000"/>
              </a:lnSpc>
              <a:spcAft>
                <a:spcPts val="600"/>
              </a:spcAft>
            </a:pPr>
            <a:endParaRPr lang="en-US" sz="2400" spc="50" dirty="0">
              <a:cs typeface="Calibri"/>
            </a:endParaRPr>
          </a:p>
          <a:p>
            <a:pPr marL="342900" indent="-342900">
              <a:lnSpc>
                <a:spcPct val="110000"/>
              </a:lnSpc>
              <a:spcAft>
                <a:spcPts val="600"/>
              </a:spcAft>
              <a:buFontTx/>
              <a:buChar char="-"/>
            </a:pPr>
            <a:endParaRPr lang="en-US" sz="2400" spc="50" dirty="0">
              <a:cs typeface="Calibri"/>
            </a:endParaRPr>
          </a:p>
        </p:txBody>
      </p:sp>
      <p:sp>
        <p:nvSpPr>
          <p:cNvPr id="9" name="TextBox 8"/>
          <p:cNvSpPr txBox="1"/>
          <p:nvPr/>
        </p:nvSpPr>
        <p:spPr>
          <a:xfrm>
            <a:off x="598489" y="464168"/>
            <a:ext cx="7450660"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Research Schools</a:t>
            </a:r>
          </a:p>
        </p:txBody>
      </p:sp>
    </p:spTree>
    <p:extLst>
      <p:ext uri="{BB962C8B-B14F-4D97-AF65-F5344CB8AC3E}">
        <p14:creationId xmlns:p14="http://schemas.microsoft.com/office/powerpoint/2010/main" val="3506405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pic>
        <p:nvPicPr>
          <p:cNvPr id="3" name="Picture 2"/>
          <p:cNvPicPr>
            <a:picLocks noChangeAspect="1"/>
          </p:cNvPicPr>
          <p:nvPr/>
        </p:nvPicPr>
        <p:blipFill rotWithShape="1">
          <a:blip r:embed="rId6">
            <a:extLst>
              <a:ext uri="{28A0092B-C50C-407E-A947-70E740481C1C}">
                <a14:useLocalDpi xmlns:a14="http://schemas.microsoft.com/office/drawing/2010/main" val="0"/>
              </a:ext>
            </a:extLst>
          </a:blip>
          <a:srcRect r="11689"/>
          <a:stretch/>
        </p:blipFill>
        <p:spPr>
          <a:xfrm>
            <a:off x="0" y="0"/>
            <a:ext cx="9120249" cy="6858000"/>
          </a:xfrm>
          <a:prstGeom prst="rect">
            <a:avLst/>
          </a:prstGeom>
        </p:spPr>
      </p:pic>
      <p:sp>
        <p:nvSpPr>
          <p:cNvPr id="9" name="TextBox 8"/>
          <p:cNvSpPr txBox="1"/>
          <p:nvPr/>
        </p:nvSpPr>
        <p:spPr>
          <a:xfrm>
            <a:off x="4018582" y="5917332"/>
            <a:ext cx="5125418" cy="922167"/>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Digital methods summer school</a:t>
            </a:r>
          </a:p>
        </p:txBody>
      </p:sp>
    </p:spTree>
    <p:extLst>
      <p:ext uri="{BB962C8B-B14F-4D97-AF65-F5344CB8AC3E}">
        <p14:creationId xmlns:p14="http://schemas.microsoft.com/office/powerpoint/2010/main" val="7409677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11" name="TextBox 10"/>
          <p:cNvSpPr txBox="1"/>
          <p:nvPr/>
        </p:nvSpPr>
        <p:spPr>
          <a:xfrm>
            <a:off x="598487" y="715963"/>
            <a:ext cx="4462577"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Thesis project (sem. 4)</a:t>
            </a:r>
          </a:p>
        </p:txBody>
      </p:sp>
      <p:sp>
        <p:nvSpPr>
          <p:cNvPr id="7" name="TextBox 6"/>
          <p:cNvSpPr txBox="1"/>
          <p:nvPr/>
        </p:nvSpPr>
        <p:spPr>
          <a:xfrm>
            <a:off x="585788" y="1519347"/>
            <a:ext cx="8092159" cy="3921449"/>
          </a:xfrm>
          <a:prstGeom prst="rect">
            <a:avLst/>
          </a:prstGeom>
          <a:noFill/>
        </p:spPr>
        <p:txBody>
          <a:bodyPr wrap="square" lIns="0" tIns="0" rIns="0" bIns="72000" rtlCol="0">
            <a:spAutoFit/>
          </a:bodyPr>
          <a:lstStyle/>
          <a:p>
            <a:pPr>
              <a:lnSpc>
                <a:spcPct val="110000"/>
              </a:lnSpc>
              <a:spcAft>
                <a:spcPts val="600"/>
              </a:spcAft>
            </a:pPr>
            <a:endParaRPr lang="en-US" sz="2400" spc="50" dirty="0">
              <a:cs typeface="Calibri"/>
            </a:endParaRPr>
          </a:p>
          <a:p>
            <a:pPr>
              <a:lnSpc>
                <a:spcPct val="110000"/>
              </a:lnSpc>
              <a:spcAft>
                <a:spcPts val="600"/>
              </a:spcAft>
            </a:pPr>
            <a:r>
              <a:rPr lang="en-US" sz="2800" spc="50" dirty="0">
                <a:cs typeface="Calibri"/>
              </a:rPr>
              <a:t>Research Master Thesis Media Studies (18 ECTS)</a:t>
            </a:r>
          </a:p>
          <a:p>
            <a:pPr>
              <a:lnSpc>
                <a:spcPct val="110000"/>
              </a:lnSpc>
              <a:spcAft>
                <a:spcPts val="600"/>
              </a:spcAft>
            </a:pPr>
            <a:r>
              <a:rPr lang="en-US" sz="2000" spc="50" dirty="0">
                <a:cs typeface="Calibri"/>
              </a:rPr>
              <a:t>Supervised by a member of staff, one additional reader</a:t>
            </a:r>
          </a:p>
          <a:p>
            <a:pPr>
              <a:lnSpc>
                <a:spcPct val="110000"/>
              </a:lnSpc>
              <a:spcAft>
                <a:spcPts val="600"/>
              </a:spcAft>
            </a:pPr>
            <a:endParaRPr lang="en-US" sz="800" spc="50" dirty="0">
              <a:cs typeface="Calibri"/>
            </a:endParaRPr>
          </a:p>
          <a:p>
            <a:pPr>
              <a:lnSpc>
                <a:spcPct val="110000"/>
              </a:lnSpc>
              <a:spcAft>
                <a:spcPts val="600"/>
              </a:spcAft>
            </a:pPr>
            <a:r>
              <a:rPr lang="en-US" sz="2800" spc="50" dirty="0">
                <a:cs typeface="Calibri"/>
              </a:rPr>
              <a:t>Thesis seminar (6 ECTS)</a:t>
            </a:r>
          </a:p>
          <a:p>
            <a:pPr>
              <a:lnSpc>
                <a:spcPct val="110000"/>
              </a:lnSpc>
              <a:spcAft>
                <a:spcPts val="600"/>
              </a:spcAft>
            </a:pPr>
            <a:r>
              <a:rPr lang="en-US" sz="2000" spc="50" dirty="0">
                <a:cs typeface="Calibri"/>
              </a:rPr>
              <a:t>Developing the proposal and components of a thesis</a:t>
            </a:r>
          </a:p>
          <a:p>
            <a:pPr>
              <a:lnSpc>
                <a:spcPct val="110000"/>
              </a:lnSpc>
              <a:spcAft>
                <a:spcPts val="600"/>
              </a:spcAft>
            </a:pPr>
            <a:endParaRPr lang="en-US" sz="1600" spc="50" dirty="0">
              <a:cs typeface="Calibri"/>
            </a:endParaRPr>
          </a:p>
          <a:p>
            <a:pPr>
              <a:lnSpc>
                <a:spcPct val="110000"/>
              </a:lnSpc>
              <a:spcAft>
                <a:spcPts val="600"/>
              </a:spcAft>
            </a:pPr>
            <a:r>
              <a:rPr lang="en-US" sz="2800" spc="50" dirty="0">
                <a:cs typeface="Calibri"/>
              </a:rPr>
              <a:t>Thesis Conference (6 ECTS)</a:t>
            </a:r>
          </a:p>
          <a:p>
            <a:pPr>
              <a:lnSpc>
                <a:spcPct val="110000"/>
              </a:lnSpc>
              <a:spcAft>
                <a:spcPts val="600"/>
              </a:spcAft>
            </a:pPr>
            <a:r>
              <a:rPr lang="en-US" sz="2000" spc="50" dirty="0">
                <a:cs typeface="Calibri"/>
              </a:rPr>
              <a:t>Present your work to others in a conference setting</a:t>
            </a:r>
          </a:p>
        </p:txBody>
      </p:sp>
    </p:spTree>
    <p:extLst>
      <p:ext uri="{BB962C8B-B14F-4D97-AF65-F5344CB8AC3E}">
        <p14:creationId xmlns:p14="http://schemas.microsoft.com/office/powerpoint/2010/main" val="995397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98486" y="715963"/>
            <a:ext cx="8079461"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rgbClr val="FFFFFF"/>
                </a:solidFill>
                <a:cs typeface="Calibri"/>
              </a:rPr>
              <a:t>Amsterdam School of Cultural Analysis (</a:t>
            </a:r>
            <a:r>
              <a:rPr lang="en-US" sz="3200" spc="50" dirty="0">
                <a:solidFill>
                  <a:schemeClr val="bg1"/>
                </a:solidFill>
                <a:cs typeface="Calibri"/>
              </a:rPr>
              <a:t>ASCA)</a:t>
            </a:r>
          </a:p>
        </p:txBody>
      </p:sp>
      <p:sp>
        <p:nvSpPr>
          <p:cNvPr id="6" name="TextBox 5"/>
          <p:cNvSpPr txBox="1"/>
          <p:nvPr/>
        </p:nvSpPr>
        <p:spPr>
          <a:xfrm>
            <a:off x="585788" y="1519347"/>
            <a:ext cx="8092159" cy="4093484"/>
          </a:xfrm>
          <a:prstGeom prst="rect">
            <a:avLst/>
          </a:prstGeom>
          <a:noFill/>
        </p:spPr>
        <p:txBody>
          <a:bodyPr wrap="square" lIns="0" tIns="0" rIns="0" bIns="72000" rtlCol="0">
            <a:spAutoFit/>
          </a:bodyPr>
          <a:lstStyle/>
          <a:p>
            <a:pPr>
              <a:lnSpc>
                <a:spcPct val="110000"/>
              </a:lnSpc>
              <a:spcAft>
                <a:spcPts val="600"/>
              </a:spcAft>
            </a:pPr>
            <a:r>
              <a:rPr lang="en-US" sz="2400" i="1" spc="50" dirty="0">
                <a:cs typeface="Calibri"/>
              </a:rPr>
              <a:t>ASCA Reading Groups: </a:t>
            </a:r>
            <a:r>
              <a:rPr lang="en-US" sz="2400" spc="50" dirty="0">
                <a:cs typeface="Calibri"/>
              </a:rPr>
              <a:t>Trans-Asia Cultural Studies, Women in Theory, Marxist Reading Group, </a:t>
            </a:r>
            <a:r>
              <a:rPr lang="en-US" sz="2400" spc="50" dirty="0" err="1">
                <a:cs typeface="Calibri"/>
              </a:rPr>
              <a:t>Neuroaesthetics</a:t>
            </a:r>
            <a:r>
              <a:rPr lang="en-US" sz="2400" spc="50" dirty="0">
                <a:cs typeface="Calibri"/>
              </a:rPr>
              <a:t> and </a:t>
            </a:r>
            <a:r>
              <a:rPr lang="en-US" sz="2400" spc="50" dirty="0" err="1">
                <a:cs typeface="Calibri"/>
              </a:rPr>
              <a:t>Neurocultures</a:t>
            </a:r>
            <a:r>
              <a:rPr lang="en-US" sz="2400" spc="50" dirty="0">
                <a:cs typeface="Calibri"/>
              </a:rPr>
              <a:t>, Trans and Psychoanalytic Perspectives, etc.</a:t>
            </a:r>
          </a:p>
          <a:p>
            <a:pPr>
              <a:lnSpc>
                <a:spcPct val="110000"/>
              </a:lnSpc>
              <a:spcAft>
                <a:spcPts val="600"/>
              </a:spcAft>
            </a:pPr>
            <a:endParaRPr lang="en-US" sz="2400" spc="50" dirty="0">
              <a:cs typeface="Calibri"/>
            </a:endParaRPr>
          </a:p>
          <a:p>
            <a:pPr>
              <a:lnSpc>
                <a:spcPct val="110000"/>
              </a:lnSpc>
              <a:spcAft>
                <a:spcPts val="600"/>
              </a:spcAft>
            </a:pPr>
            <a:r>
              <a:rPr lang="en-US" sz="2400" i="1" spc="50" dirty="0">
                <a:cs typeface="Calibri"/>
              </a:rPr>
              <a:t>ASCA Seminars: </a:t>
            </a:r>
            <a:r>
              <a:rPr lang="en-US" sz="2400" spc="50" dirty="0">
                <a:cs typeface="Calibri"/>
              </a:rPr>
              <a:t>Cities Seminar; Rethinking Cross-Media Seminar, Online Contention, etc.</a:t>
            </a:r>
          </a:p>
          <a:p>
            <a:pPr>
              <a:lnSpc>
                <a:spcPct val="110000"/>
              </a:lnSpc>
              <a:spcAft>
                <a:spcPts val="600"/>
              </a:spcAft>
            </a:pPr>
            <a:endParaRPr lang="en-US" sz="2400" spc="50" dirty="0">
              <a:cs typeface="Calibri"/>
            </a:endParaRPr>
          </a:p>
          <a:p>
            <a:pPr>
              <a:lnSpc>
                <a:spcPct val="110000"/>
              </a:lnSpc>
              <a:spcAft>
                <a:spcPts val="600"/>
              </a:spcAft>
            </a:pPr>
            <a:r>
              <a:rPr lang="en-US" sz="2400" i="1" spc="50" dirty="0">
                <a:cs typeface="Calibri"/>
              </a:rPr>
              <a:t>ASCA Conferences</a:t>
            </a:r>
            <a:endParaRPr lang="en-US" sz="2400" spc="50" dirty="0">
              <a:cs typeface="Calibri"/>
            </a:endParaRPr>
          </a:p>
          <a:p>
            <a:pPr>
              <a:lnSpc>
                <a:spcPct val="110000"/>
              </a:lnSpc>
              <a:spcAft>
                <a:spcPts val="600"/>
              </a:spcAft>
            </a:pPr>
            <a:endParaRPr lang="en-US" sz="2400" spc="50" dirty="0">
              <a:cs typeface="Calibri"/>
            </a:endParaRPr>
          </a:p>
        </p:txBody>
      </p:sp>
    </p:spTree>
    <p:extLst>
      <p:ext uri="{BB962C8B-B14F-4D97-AF65-F5344CB8AC3E}">
        <p14:creationId xmlns:p14="http://schemas.microsoft.com/office/powerpoint/2010/main" val="2460457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4">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B45D71-A8C0-6945-82D2-030D81CC7AD5}"/>
              </a:ext>
            </a:extLst>
          </p:cNvPr>
          <p:cNvSpPr>
            <a:spLocks noGrp="1"/>
          </p:cNvSpPr>
          <p:nvPr>
            <p:ph type="title"/>
          </p:nvPr>
        </p:nvSpPr>
        <p:spPr>
          <a:xfrm>
            <a:off x="417399" y="643467"/>
            <a:ext cx="8408193" cy="744836"/>
          </a:xfrm>
        </p:spPr>
        <p:txBody>
          <a:bodyPr>
            <a:normAutofit/>
          </a:bodyPr>
          <a:lstStyle/>
          <a:p>
            <a:r>
              <a:rPr lang="en-US" sz="2800">
                <a:solidFill>
                  <a:schemeClr val="bg1"/>
                </a:solidFill>
              </a:rPr>
              <a:t>Study Abroad </a:t>
            </a:r>
          </a:p>
        </p:txBody>
      </p:sp>
      <p:pic>
        <p:nvPicPr>
          <p:cNvPr id="5" name="Picture 4" descr="Text&#10;&#10;Description automatically generated">
            <a:extLst>
              <a:ext uri="{FF2B5EF4-FFF2-40B4-BE49-F238E27FC236}">
                <a16:creationId xmlns:a16="http://schemas.microsoft.com/office/drawing/2014/main" id="{D9ED62D2-8995-4743-AB59-CDFD9E00801C}"/>
              </a:ext>
            </a:extLst>
          </p:cNvPr>
          <p:cNvPicPr>
            <a:picLocks noChangeAspect="1"/>
          </p:cNvPicPr>
          <p:nvPr/>
        </p:nvPicPr>
        <p:blipFill>
          <a:blip r:embed="rId2"/>
          <a:stretch>
            <a:fillRect/>
          </a:stretch>
        </p:blipFill>
        <p:spPr>
          <a:xfrm>
            <a:off x="148956" y="2194561"/>
            <a:ext cx="8941796" cy="3308464"/>
          </a:xfrm>
          <a:prstGeom prst="rect">
            <a:avLst/>
          </a:prstGeom>
        </p:spPr>
      </p:pic>
    </p:spTree>
    <p:extLst>
      <p:ext uri="{BB962C8B-B14F-4D97-AF65-F5344CB8AC3E}">
        <p14:creationId xmlns:p14="http://schemas.microsoft.com/office/powerpoint/2010/main" val="2629317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8" name="TextBox 7"/>
          <p:cNvSpPr txBox="1"/>
          <p:nvPr/>
        </p:nvSpPr>
        <p:spPr>
          <a:xfrm>
            <a:off x="724429" y="5488991"/>
            <a:ext cx="8092159" cy="879078"/>
          </a:xfrm>
          <a:prstGeom prst="rect">
            <a:avLst/>
          </a:prstGeom>
          <a:noFill/>
        </p:spPr>
        <p:txBody>
          <a:bodyPr wrap="square" lIns="0" tIns="0" rIns="0" bIns="72000" rtlCol="0">
            <a:spAutoFit/>
          </a:bodyPr>
          <a:lstStyle/>
          <a:p>
            <a:pPr>
              <a:lnSpc>
                <a:spcPct val="110000"/>
              </a:lnSpc>
              <a:spcAft>
                <a:spcPts val="600"/>
              </a:spcAft>
            </a:pPr>
            <a:r>
              <a:rPr lang="en-US" sz="2400" spc="50" dirty="0">
                <a:cs typeface="Calibri"/>
                <a:hlinkClick r:id="rId6"/>
              </a:rPr>
              <a:t>http://imacsite.net</a:t>
            </a:r>
            <a:r>
              <a:rPr lang="en-US" sz="2400" spc="50" dirty="0">
                <a:cs typeface="Calibri"/>
              </a:rPr>
              <a:t>, </a:t>
            </a:r>
            <a:r>
              <a:rPr lang="en-GB" sz="2400" b="1" dirty="0"/>
              <a:t>Marie-Aude </a:t>
            </a:r>
            <a:r>
              <a:rPr lang="en-GB" sz="2400" b="1" dirty="0" err="1"/>
              <a:t>Baronian</a:t>
            </a:r>
            <a:r>
              <a:rPr lang="en-GB" sz="2400" b="1" dirty="0"/>
              <a:t> </a:t>
            </a:r>
            <a:r>
              <a:rPr lang="en-GB" sz="2400" dirty="0"/>
              <a:t>(</a:t>
            </a:r>
            <a:r>
              <a:rPr lang="en-GB" sz="2400" dirty="0" err="1"/>
              <a:t>m.a.m.b.lousbaronian@uva.nl</a:t>
            </a:r>
            <a:r>
              <a:rPr lang="en-GB" sz="2400" dirty="0"/>
              <a:t>)</a:t>
            </a:r>
            <a:r>
              <a:rPr lang="en-US" sz="2400" spc="50" dirty="0">
                <a:cs typeface="Calibri"/>
              </a:rPr>
              <a:t> </a:t>
            </a:r>
            <a:endParaRPr lang="en-US" sz="1600" spc="50" dirty="0">
              <a:cs typeface="Calibri"/>
            </a:endParaRPr>
          </a:p>
        </p:txBody>
      </p:sp>
      <p:pic>
        <p:nvPicPr>
          <p:cNvPr id="5" name="Picture 4" descr="Text&#10;&#10;Description automatically generated">
            <a:extLst>
              <a:ext uri="{FF2B5EF4-FFF2-40B4-BE49-F238E27FC236}">
                <a16:creationId xmlns:a16="http://schemas.microsoft.com/office/drawing/2014/main" id="{9D799DD8-6957-2D46-BAE6-CF8DC28D0144}"/>
              </a:ext>
            </a:extLst>
          </p:cNvPr>
          <p:cNvPicPr>
            <a:picLocks noChangeAspect="1"/>
          </p:cNvPicPr>
          <p:nvPr/>
        </p:nvPicPr>
        <p:blipFill>
          <a:blip r:embed="rId7"/>
          <a:stretch>
            <a:fillRect/>
          </a:stretch>
        </p:blipFill>
        <p:spPr>
          <a:xfrm>
            <a:off x="144978" y="365726"/>
            <a:ext cx="5494975" cy="4758267"/>
          </a:xfrm>
          <a:prstGeom prst="rect">
            <a:avLst/>
          </a:prstGeom>
        </p:spPr>
      </p:pic>
      <p:pic>
        <p:nvPicPr>
          <p:cNvPr id="9" name="Picture 8" descr="Graphical user interface, text, application, chat or text message&#10;&#10;Description automatically generated">
            <a:extLst>
              <a:ext uri="{FF2B5EF4-FFF2-40B4-BE49-F238E27FC236}">
                <a16:creationId xmlns:a16="http://schemas.microsoft.com/office/drawing/2014/main" id="{47D28EF4-5FEB-1A4B-AD46-7BFF21525B32}"/>
              </a:ext>
            </a:extLst>
          </p:cNvPr>
          <p:cNvPicPr>
            <a:picLocks noChangeAspect="1"/>
          </p:cNvPicPr>
          <p:nvPr/>
        </p:nvPicPr>
        <p:blipFill>
          <a:blip r:embed="rId8"/>
          <a:stretch>
            <a:fillRect/>
          </a:stretch>
        </p:blipFill>
        <p:spPr>
          <a:xfrm>
            <a:off x="5384800" y="365726"/>
            <a:ext cx="3614222" cy="5066089"/>
          </a:xfrm>
          <a:prstGeom prst="rect">
            <a:avLst/>
          </a:prstGeom>
        </p:spPr>
      </p:pic>
    </p:spTree>
    <p:extLst>
      <p:ext uri="{BB962C8B-B14F-4D97-AF65-F5344CB8AC3E}">
        <p14:creationId xmlns:p14="http://schemas.microsoft.com/office/powerpoint/2010/main" val="1327160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98487" y="715963"/>
            <a:ext cx="3634846"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Career Prospects</a:t>
            </a:r>
          </a:p>
        </p:txBody>
      </p:sp>
      <p:sp>
        <p:nvSpPr>
          <p:cNvPr id="6" name="TextBox 5"/>
          <p:cNvSpPr txBox="1"/>
          <p:nvPr/>
        </p:nvSpPr>
        <p:spPr>
          <a:xfrm>
            <a:off x="585788" y="1519347"/>
            <a:ext cx="8092159" cy="306100"/>
          </a:xfrm>
          <a:prstGeom prst="rect">
            <a:avLst/>
          </a:prstGeom>
          <a:noFill/>
        </p:spPr>
        <p:txBody>
          <a:bodyPr wrap="square" lIns="0" tIns="0" rIns="0" bIns="72000" rtlCol="0">
            <a:spAutoFit/>
          </a:bodyPr>
          <a:lstStyle/>
          <a:p>
            <a:pPr>
              <a:lnSpc>
                <a:spcPct val="110000"/>
              </a:lnSpc>
              <a:spcAft>
                <a:spcPts val="600"/>
              </a:spcAft>
            </a:pPr>
            <a:endParaRPr lang="en-US" sz="1400" spc="50" dirty="0">
              <a:cs typeface="Calibri"/>
            </a:endParaRPr>
          </a:p>
        </p:txBody>
      </p:sp>
      <p:sp>
        <p:nvSpPr>
          <p:cNvPr id="7" name="Content Placeholder 6"/>
          <p:cNvSpPr>
            <a:spLocks noGrp="1"/>
          </p:cNvSpPr>
          <p:nvPr>
            <p:ph idx="1"/>
          </p:nvPr>
        </p:nvSpPr>
        <p:spPr/>
        <p:txBody>
          <a:bodyPr>
            <a:normAutofit fontScale="92500"/>
          </a:bodyPr>
          <a:lstStyle/>
          <a:p>
            <a:r>
              <a:rPr lang="en-GB" dirty="0"/>
              <a:t>Public/private institutions: Government agencies; education, media and cultural institutions; film festival organisations; as well as in museums, broadcasting companies, digital strategy agencies and archival organisations. </a:t>
            </a:r>
          </a:p>
          <a:p>
            <a:pPr marL="0" indent="0">
              <a:buNone/>
            </a:pPr>
            <a:endParaRPr lang="en-GB" dirty="0"/>
          </a:p>
          <a:p>
            <a:r>
              <a:rPr lang="en-GB" dirty="0"/>
              <a:t>Academic: Lecturer or researcher in media studies, PhD programme in the Netherlands or abroad in a discipline related to Media Studies. </a:t>
            </a:r>
          </a:p>
        </p:txBody>
      </p:sp>
    </p:spTree>
    <p:extLst>
      <p:ext uri="{BB962C8B-B14F-4D97-AF65-F5344CB8AC3E}">
        <p14:creationId xmlns:p14="http://schemas.microsoft.com/office/powerpoint/2010/main" val="3798901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raphical user interface&#10;&#10;Description automatically generated">
            <a:extLst>
              <a:ext uri="{FF2B5EF4-FFF2-40B4-BE49-F238E27FC236}">
                <a16:creationId xmlns:a16="http://schemas.microsoft.com/office/drawing/2014/main" id="{5C71F97D-E1EA-364E-94FA-3C8C99512A78}"/>
              </a:ext>
            </a:extLst>
          </p:cNvPr>
          <p:cNvPicPr>
            <a:picLocks noChangeAspect="1"/>
          </p:cNvPicPr>
          <p:nvPr/>
        </p:nvPicPr>
        <p:blipFill>
          <a:blip r:embed="rId2"/>
          <a:stretch>
            <a:fillRect/>
          </a:stretch>
        </p:blipFill>
        <p:spPr>
          <a:xfrm>
            <a:off x="0" y="598141"/>
            <a:ext cx="9141808" cy="4159522"/>
          </a:xfrm>
          <a:prstGeom prst="rect">
            <a:avLst/>
          </a:prstGeom>
        </p:spPr>
      </p:pic>
      <p:sp>
        <p:nvSpPr>
          <p:cNvPr id="4" name="TextBox 3">
            <a:extLst>
              <a:ext uri="{FF2B5EF4-FFF2-40B4-BE49-F238E27FC236}">
                <a16:creationId xmlns:a16="http://schemas.microsoft.com/office/drawing/2014/main" id="{54F95CF8-C625-2C47-82E4-CB1096708099}"/>
              </a:ext>
            </a:extLst>
          </p:cNvPr>
          <p:cNvSpPr txBox="1"/>
          <p:nvPr/>
        </p:nvSpPr>
        <p:spPr>
          <a:xfrm>
            <a:off x="498763" y="5519651"/>
            <a:ext cx="7930341" cy="923330"/>
          </a:xfrm>
          <a:prstGeom prst="rect">
            <a:avLst/>
          </a:prstGeom>
          <a:noFill/>
        </p:spPr>
        <p:txBody>
          <a:bodyPr wrap="square" rtlCol="0">
            <a:spAutoFit/>
          </a:bodyPr>
          <a:lstStyle/>
          <a:p>
            <a:r>
              <a:rPr lang="en-US" dirty="0"/>
              <a:t>https://www.uva.nl/en/programmes/research-masters/media-studies-research/application-and-admission/application-and-admission.html#4-Submit-your-application-form-in-MyInfo</a:t>
            </a:r>
          </a:p>
        </p:txBody>
      </p:sp>
    </p:spTree>
    <p:extLst>
      <p:ext uri="{BB962C8B-B14F-4D97-AF65-F5344CB8AC3E}">
        <p14:creationId xmlns:p14="http://schemas.microsoft.com/office/powerpoint/2010/main" val="2543192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85788" y="416705"/>
            <a:ext cx="7959725" cy="494935"/>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Application Process &amp; Eligibility</a:t>
            </a:r>
          </a:p>
        </p:txBody>
      </p:sp>
      <p:sp>
        <p:nvSpPr>
          <p:cNvPr id="6" name="TextBox 5"/>
          <p:cNvSpPr txBox="1"/>
          <p:nvPr/>
        </p:nvSpPr>
        <p:spPr>
          <a:xfrm>
            <a:off x="585788" y="1087085"/>
            <a:ext cx="8092159" cy="6950292"/>
          </a:xfrm>
          <a:prstGeom prst="rect">
            <a:avLst/>
          </a:prstGeom>
          <a:noFill/>
        </p:spPr>
        <p:txBody>
          <a:bodyPr wrap="square" lIns="0" tIns="0" rIns="0" bIns="72000" rtlCol="0">
            <a:spAutoFit/>
          </a:bodyPr>
          <a:lstStyle/>
          <a:p>
            <a:pPr>
              <a:lnSpc>
                <a:spcPct val="110000"/>
              </a:lnSpc>
              <a:spcAft>
                <a:spcPts val="600"/>
              </a:spcAft>
            </a:pPr>
            <a:r>
              <a:rPr lang="en-US" sz="2400" spc="50" dirty="0">
                <a:cs typeface="Calibri"/>
              </a:rPr>
              <a:t>The RMA has a selection procedure that takes into account:</a:t>
            </a:r>
            <a:endParaRPr lang="en-US" sz="2000" spc="50" dirty="0">
              <a:solidFill>
                <a:prstClr val="black"/>
              </a:solidFill>
              <a:cs typeface="Calibri"/>
            </a:endParaRPr>
          </a:p>
          <a:p>
            <a:pPr marL="342900" lvl="0" indent="-342900">
              <a:lnSpc>
                <a:spcPct val="110000"/>
              </a:lnSpc>
              <a:spcAft>
                <a:spcPts val="600"/>
              </a:spcAft>
              <a:buFontTx/>
              <a:buChar char="-"/>
            </a:pPr>
            <a:r>
              <a:rPr lang="en-US" sz="2400" spc="50" dirty="0">
                <a:solidFill>
                  <a:prstClr val="black"/>
                </a:solidFill>
                <a:cs typeface="Calibri"/>
              </a:rPr>
              <a:t>previous studies (subject matter, grade average);</a:t>
            </a:r>
          </a:p>
          <a:p>
            <a:pPr marL="342900" lvl="0" indent="-342900">
              <a:lnSpc>
                <a:spcPct val="110000"/>
              </a:lnSpc>
              <a:spcAft>
                <a:spcPts val="600"/>
              </a:spcAft>
              <a:buFontTx/>
              <a:buChar char="-"/>
            </a:pPr>
            <a:r>
              <a:rPr lang="en-US" sz="2400" spc="50" dirty="0">
                <a:solidFill>
                  <a:prstClr val="black"/>
                </a:solidFill>
                <a:cs typeface="Calibri"/>
              </a:rPr>
              <a:t>previous work and motivation (writing sample, motivation letter);</a:t>
            </a:r>
          </a:p>
          <a:p>
            <a:pPr marL="342900" lvl="0" indent="-342900">
              <a:lnSpc>
                <a:spcPct val="110000"/>
              </a:lnSpc>
              <a:spcAft>
                <a:spcPts val="600"/>
              </a:spcAft>
              <a:buFontTx/>
              <a:buChar char="-"/>
            </a:pPr>
            <a:r>
              <a:rPr lang="en-US" sz="2400" spc="50" dirty="0">
                <a:solidFill>
                  <a:prstClr val="black"/>
                </a:solidFill>
                <a:cs typeface="Calibri"/>
              </a:rPr>
              <a:t>English language proficiency;</a:t>
            </a:r>
          </a:p>
          <a:p>
            <a:pPr marL="342900" indent="-342900">
              <a:lnSpc>
                <a:spcPct val="110000"/>
              </a:lnSpc>
              <a:spcAft>
                <a:spcPts val="600"/>
              </a:spcAft>
              <a:buFontTx/>
              <a:buChar char="-"/>
            </a:pPr>
            <a:r>
              <a:rPr lang="en-US" sz="2400" spc="50" dirty="0">
                <a:solidFill>
                  <a:prstClr val="black"/>
                </a:solidFill>
                <a:cs typeface="Calibri"/>
              </a:rPr>
              <a:t>Focus on the quality of written material!</a:t>
            </a:r>
          </a:p>
          <a:p>
            <a:pPr marL="342900" indent="-342900">
              <a:lnSpc>
                <a:spcPct val="110000"/>
              </a:lnSpc>
              <a:spcAft>
                <a:spcPts val="600"/>
              </a:spcAft>
              <a:buFontTx/>
              <a:buChar char="-"/>
            </a:pPr>
            <a:endParaRPr lang="en-US" sz="2400" spc="50" dirty="0">
              <a:solidFill>
                <a:prstClr val="black"/>
              </a:solidFill>
              <a:cs typeface="Calibri"/>
            </a:endParaRPr>
          </a:p>
          <a:p>
            <a:pPr>
              <a:lnSpc>
                <a:spcPct val="110000"/>
              </a:lnSpc>
              <a:spcAft>
                <a:spcPts val="600"/>
              </a:spcAft>
            </a:pPr>
            <a:r>
              <a:rPr lang="en-US" sz="2400" spc="50" dirty="0">
                <a:solidFill>
                  <a:prstClr val="black"/>
                </a:solidFill>
                <a:cs typeface="Calibri"/>
              </a:rPr>
              <a:t>Eligibility criteria:</a:t>
            </a:r>
          </a:p>
          <a:p>
            <a:pPr marL="342900" indent="-342900">
              <a:lnSpc>
                <a:spcPct val="110000"/>
              </a:lnSpc>
              <a:spcAft>
                <a:spcPts val="600"/>
              </a:spcAft>
              <a:buFontTx/>
              <a:buChar char="-"/>
            </a:pPr>
            <a:r>
              <a:rPr lang="en-US" sz="2400" spc="50" dirty="0">
                <a:solidFill>
                  <a:prstClr val="black"/>
                </a:solidFill>
                <a:cs typeface="Calibri"/>
              </a:rPr>
              <a:t>Bachelor’s degree in media, communication or similar</a:t>
            </a:r>
          </a:p>
          <a:p>
            <a:pPr marL="800100" lvl="1" indent="-342900">
              <a:lnSpc>
                <a:spcPct val="110000"/>
              </a:lnSpc>
              <a:spcAft>
                <a:spcPts val="600"/>
              </a:spcAft>
              <a:buFontTx/>
              <a:buChar char="-"/>
            </a:pPr>
            <a:r>
              <a:rPr lang="en-US" sz="2400" spc="50" dirty="0">
                <a:solidFill>
                  <a:prstClr val="black"/>
                </a:solidFill>
                <a:cs typeface="Calibri"/>
              </a:rPr>
              <a:t>OR one semester’s worth of media-related coursework</a:t>
            </a:r>
          </a:p>
          <a:p>
            <a:pPr marL="342900" indent="-342900">
              <a:lnSpc>
                <a:spcPct val="110000"/>
              </a:lnSpc>
              <a:spcAft>
                <a:spcPts val="600"/>
              </a:spcAft>
              <a:buFontTx/>
              <a:buChar char="-"/>
            </a:pPr>
            <a:r>
              <a:rPr lang="en-US" sz="2400" spc="50" dirty="0">
                <a:solidFill>
                  <a:prstClr val="black"/>
                </a:solidFill>
                <a:cs typeface="Calibri"/>
              </a:rPr>
              <a:t>Minimum 7.5 GPA or equivalent</a:t>
            </a:r>
          </a:p>
          <a:p>
            <a:pPr marL="342900" indent="-342900">
              <a:lnSpc>
                <a:spcPct val="110000"/>
              </a:lnSpc>
              <a:spcAft>
                <a:spcPts val="600"/>
              </a:spcAft>
              <a:buFontTx/>
              <a:buChar char="-"/>
            </a:pPr>
            <a:endParaRPr lang="en-US" sz="2400" spc="50" dirty="0">
              <a:solidFill>
                <a:prstClr val="black"/>
              </a:solidFill>
              <a:cs typeface="Calibri"/>
            </a:endParaRPr>
          </a:p>
          <a:p>
            <a:pPr marL="342900" indent="-342900">
              <a:lnSpc>
                <a:spcPct val="110000"/>
              </a:lnSpc>
              <a:spcAft>
                <a:spcPts val="600"/>
              </a:spcAft>
              <a:buFontTx/>
              <a:buChar char="-"/>
            </a:pPr>
            <a:endParaRPr lang="en-US" sz="2400" spc="50" dirty="0">
              <a:solidFill>
                <a:prstClr val="black"/>
              </a:solidFill>
              <a:cs typeface="Calibri"/>
            </a:endParaRPr>
          </a:p>
          <a:p>
            <a:pPr lvl="0">
              <a:lnSpc>
                <a:spcPct val="110000"/>
              </a:lnSpc>
              <a:spcAft>
                <a:spcPts val="600"/>
              </a:spcAft>
            </a:pPr>
            <a:endParaRPr lang="en-US" sz="2000" spc="50" dirty="0">
              <a:solidFill>
                <a:prstClr val="black"/>
              </a:solidFill>
              <a:cs typeface="Calibri"/>
            </a:endParaRPr>
          </a:p>
          <a:p>
            <a:pPr lvl="0">
              <a:lnSpc>
                <a:spcPct val="110000"/>
              </a:lnSpc>
              <a:spcAft>
                <a:spcPts val="600"/>
              </a:spcAft>
            </a:pPr>
            <a:endParaRPr lang="en-US" sz="1600" spc="50" dirty="0">
              <a:cs typeface="Calibri"/>
            </a:endParaRPr>
          </a:p>
        </p:txBody>
      </p:sp>
    </p:spTree>
    <p:extLst>
      <p:ext uri="{BB962C8B-B14F-4D97-AF65-F5344CB8AC3E}">
        <p14:creationId xmlns:p14="http://schemas.microsoft.com/office/powerpoint/2010/main" val="1213357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85788" y="1036516"/>
            <a:ext cx="4460345" cy="494935"/>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Scholarship information</a:t>
            </a:r>
          </a:p>
        </p:txBody>
      </p:sp>
      <p:sp>
        <p:nvSpPr>
          <p:cNvPr id="6" name="TextBox 5"/>
          <p:cNvSpPr txBox="1"/>
          <p:nvPr/>
        </p:nvSpPr>
        <p:spPr>
          <a:xfrm>
            <a:off x="585788" y="2328972"/>
            <a:ext cx="8092159" cy="2923933"/>
          </a:xfrm>
          <a:prstGeom prst="rect">
            <a:avLst/>
          </a:prstGeom>
          <a:noFill/>
        </p:spPr>
        <p:txBody>
          <a:bodyPr wrap="square" lIns="0" tIns="0" rIns="0" bIns="72000" rtlCol="0">
            <a:spAutoFit/>
          </a:bodyPr>
          <a:lstStyle/>
          <a:p>
            <a:pPr>
              <a:lnSpc>
                <a:spcPct val="110000"/>
              </a:lnSpc>
              <a:spcAft>
                <a:spcPts val="600"/>
              </a:spcAft>
            </a:pPr>
            <a:r>
              <a:rPr lang="en-US" sz="2800" spc="50" dirty="0">
                <a:cs typeface="Calibri"/>
              </a:rPr>
              <a:t>Information about the Amsterdam Merit Scholarship as well as loans and financial aid can be found here</a:t>
            </a:r>
            <a:r>
              <a:rPr lang="en-US" sz="2400" spc="50" dirty="0">
                <a:cs typeface="Calibri"/>
              </a:rPr>
              <a:t>:</a:t>
            </a:r>
          </a:p>
          <a:p>
            <a:pPr>
              <a:lnSpc>
                <a:spcPct val="110000"/>
              </a:lnSpc>
              <a:spcAft>
                <a:spcPts val="600"/>
              </a:spcAft>
            </a:pPr>
            <a:endParaRPr lang="en-US" sz="2800" spc="50" dirty="0">
              <a:cs typeface="Calibri"/>
            </a:endParaRPr>
          </a:p>
          <a:p>
            <a:pPr>
              <a:lnSpc>
                <a:spcPct val="110000"/>
              </a:lnSpc>
              <a:spcAft>
                <a:spcPts val="600"/>
              </a:spcAft>
            </a:pPr>
            <a:r>
              <a:rPr lang="en-US" sz="2400" spc="50" dirty="0">
                <a:cs typeface="Calibri"/>
                <a:hlinkClick r:id="rId6"/>
              </a:rPr>
              <a:t>https://www.uva.nl/en/education/fees-and-funding/masters-scholarships-and-loans/scholarships-and-loans.html</a:t>
            </a:r>
            <a:endParaRPr lang="en-US" sz="2400" spc="50" dirty="0">
              <a:cs typeface="Calibri"/>
            </a:endParaRPr>
          </a:p>
          <a:p>
            <a:pPr>
              <a:lnSpc>
                <a:spcPct val="110000"/>
              </a:lnSpc>
              <a:spcAft>
                <a:spcPts val="600"/>
              </a:spcAft>
            </a:pPr>
            <a:endParaRPr lang="en-US" sz="2400" spc="50" dirty="0">
              <a:cs typeface="Calibri"/>
            </a:endParaRPr>
          </a:p>
        </p:txBody>
      </p:sp>
    </p:spTree>
    <p:extLst>
      <p:ext uri="{BB962C8B-B14F-4D97-AF65-F5344CB8AC3E}">
        <p14:creationId xmlns:p14="http://schemas.microsoft.com/office/powerpoint/2010/main" val="1481770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483237" y="409198"/>
            <a:ext cx="1988466"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Overview</a:t>
            </a:r>
          </a:p>
        </p:txBody>
      </p:sp>
      <p:sp>
        <p:nvSpPr>
          <p:cNvPr id="6" name="TextBox 5"/>
          <p:cNvSpPr txBox="1"/>
          <p:nvPr/>
        </p:nvSpPr>
        <p:spPr>
          <a:xfrm>
            <a:off x="483237" y="1164485"/>
            <a:ext cx="8177525" cy="4920056"/>
          </a:xfrm>
          <a:prstGeom prst="rect">
            <a:avLst/>
          </a:prstGeom>
          <a:noFill/>
        </p:spPr>
        <p:txBody>
          <a:bodyPr wrap="square" lIns="0" tIns="0" rIns="0" bIns="72000" rtlCol="0">
            <a:spAutoFit/>
          </a:bodyPr>
          <a:lstStyle/>
          <a:p>
            <a:pPr>
              <a:lnSpc>
                <a:spcPct val="110000"/>
              </a:lnSpc>
              <a:spcAft>
                <a:spcPts val="600"/>
              </a:spcAft>
            </a:pPr>
            <a:r>
              <a:rPr lang="en-US" sz="2200" spc="50" dirty="0">
                <a:cs typeface="Calibri"/>
              </a:rPr>
              <a:t>Fundamentals of this </a:t>
            </a:r>
            <a:r>
              <a:rPr lang="en-US" sz="2200" spc="50" dirty="0" err="1">
                <a:cs typeface="Calibri"/>
              </a:rPr>
              <a:t>programme</a:t>
            </a:r>
            <a:r>
              <a:rPr lang="en-US" sz="2200" spc="50" dirty="0">
                <a:cs typeface="Calibri"/>
              </a:rPr>
              <a:t>:</a:t>
            </a:r>
          </a:p>
          <a:p>
            <a:pPr marL="342900" indent="-342900">
              <a:lnSpc>
                <a:spcPct val="110000"/>
              </a:lnSpc>
              <a:spcAft>
                <a:spcPts val="600"/>
              </a:spcAft>
              <a:buFontTx/>
              <a:buChar char="-"/>
            </a:pPr>
            <a:r>
              <a:rPr lang="en-US" sz="2200" spc="50" dirty="0">
                <a:cs typeface="Calibri"/>
              </a:rPr>
              <a:t>two years, 120 ECTS, full-time, in English;</a:t>
            </a:r>
          </a:p>
          <a:p>
            <a:pPr marL="342900" indent="-342900">
              <a:lnSpc>
                <a:spcPct val="110000"/>
              </a:lnSpc>
              <a:spcAft>
                <a:spcPts val="600"/>
              </a:spcAft>
              <a:buFontTx/>
              <a:buChar char="-"/>
            </a:pPr>
            <a:r>
              <a:rPr lang="en-US" sz="2200" spc="50" dirty="0">
                <a:cs typeface="Calibri"/>
              </a:rPr>
              <a:t>research-oriented, humanities-based, </a:t>
            </a:r>
            <a:r>
              <a:rPr lang="en-US" sz="2200" dirty="0"/>
              <a:t>freedom to choose;</a:t>
            </a:r>
          </a:p>
          <a:p>
            <a:pPr marL="342900" indent="-342900">
              <a:lnSpc>
                <a:spcPct val="110000"/>
              </a:lnSpc>
              <a:spcAft>
                <a:spcPts val="600"/>
              </a:spcAft>
              <a:buFontTx/>
              <a:buChar char="-"/>
            </a:pPr>
            <a:r>
              <a:rPr lang="en-US" sz="2200" spc="50" dirty="0">
                <a:cs typeface="Calibri"/>
              </a:rPr>
              <a:t>three specializations: </a:t>
            </a:r>
          </a:p>
          <a:p>
            <a:pPr marL="800100" lvl="1" indent="-342900">
              <a:lnSpc>
                <a:spcPct val="110000"/>
              </a:lnSpc>
              <a:spcAft>
                <a:spcPts val="600"/>
              </a:spcAft>
              <a:buFontTx/>
              <a:buChar char="-"/>
            </a:pPr>
            <a:r>
              <a:rPr lang="en-US" sz="2200" spc="50" dirty="0">
                <a:cs typeface="Calibri"/>
              </a:rPr>
              <a:t>Film Studies </a:t>
            </a:r>
          </a:p>
          <a:p>
            <a:pPr marL="800100" lvl="1" indent="-342900">
              <a:lnSpc>
                <a:spcPct val="110000"/>
              </a:lnSpc>
              <a:spcAft>
                <a:spcPts val="600"/>
              </a:spcAft>
              <a:buFontTx/>
              <a:buChar char="-"/>
            </a:pPr>
            <a:r>
              <a:rPr lang="en-US" sz="2200" spc="50" dirty="0">
                <a:cs typeface="Calibri"/>
              </a:rPr>
              <a:t>Television &amp; Cross-Media Culture </a:t>
            </a:r>
          </a:p>
          <a:p>
            <a:pPr marL="800100" lvl="1" indent="-342900">
              <a:lnSpc>
                <a:spcPct val="110000"/>
              </a:lnSpc>
              <a:spcAft>
                <a:spcPts val="600"/>
              </a:spcAft>
              <a:buFontTx/>
              <a:buChar char="-"/>
            </a:pPr>
            <a:r>
              <a:rPr lang="en-US" sz="2200" spc="50" dirty="0">
                <a:cs typeface="Calibri"/>
              </a:rPr>
              <a:t>New Media &amp; Digital Culture</a:t>
            </a:r>
          </a:p>
          <a:p>
            <a:pPr marL="800100" lvl="1" indent="-342900">
              <a:lnSpc>
                <a:spcPct val="110000"/>
              </a:lnSpc>
              <a:spcAft>
                <a:spcPts val="600"/>
              </a:spcAft>
              <a:buFontTx/>
              <a:buChar char="-"/>
            </a:pPr>
            <a:r>
              <a:rPr lang="en-US" sz="2200" spc="50" dirty="0">
                <a:cs typeface="Calibri"/>
              </a:rPr>
              <a:t>Archival and Information Studies</a:t>
            </a:r>
          </a:p>
          <a:p>
            <a:pPr marL="342900" indent="-342900">
              <a:lnSpc>
                <a:spcPct val="110000"/>
              </a:lnSpc>
              <a:spcAft>
                <a:spcPts val="600"/>
              </a:spcAft>
              <a:buFontTx/>
              <a:buChar char="-"/>
            </a:pPr>
            <a:r>
              <a:rPr lang="en-US" sz="2200" spc="50" dirty="0">
                <a:cs typeface="Calibri"/>
              </a:rPr>
              <a:t>two core courses to foster interdisciplinarity;</a:t>
            </a:r>
          </a:p>
          <a:p>
            <a:pPr marL="342900" indent="-342900">
              <a:lnSpc>
                <a:spcPct val="110000"/>
              </a:lnSpc>
              <a:spcAft>
                <a:spcPts val="600"/>
              </a:spcAft>
              <a:buFontTx/>
              <a:buChar char="-"/>
            </a:pPr>
            <a:r>
              <a:rPr lang="en-US" sz="2200" spc="50" dirty="0">
                <a:cs typeface="Calibri"/>
              </a:rPr>
              <a:t>tutorials for intensive exchange in small groups;</a:t>
            </a:r>
          </a:p>
          <a:p>
            <a:pPr marL="342900" indent="-342900">
              <a:lnSpc>
                <a:spcPct val="110000"/>
              </a:lnSpc>
              <a:spcAft>
                <a:spcPts val="600"/>
              </a:spcAft>
              <a:buFontTx/>
              <a:buChar char="-"/>
            </a:pPr>
            <a:r>
              <a:rPr lang="en-US" sz="2200" spc="50" dirty="0">
                <a:cs typeface="Calibri"/>
              </a:rPr>
              <a:t>integration into the life of the department</a:t>
            </a:r>
          </a:p>
        </p:txBody>
      </p:sp>
    </p:spTree>
    <p:extLst>
      <p:ext uri="{BB962C8B-B14F-4D97-AF65-F5344CB8AC3E}">
        <p14:creationId xmlns:p14="http://schemas.microsoft.com/office/powerpoint/2010/main" val="1489208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sz="half" idx="1"/>
          </p:nvPr>
        </p:nvSpPr>
        <p:spPr>
          <a:xfrm>
            <a:off x="598488" y="1752599"/>
            <a:ext cx="7123112" cy="4258733"/>
          </a:xfrm>
        </p:spPr>
        <p:txBody>
          <a:bodyPr>
            <a:normAutofit fontScale="92500" lnSpcReduction="20000"/>
          </a:bodyPr>
          <a:lstStyle/>
          <a:p>
            <a:pPr marL="0" indent="0">
              <a:buFont typeface="Wingdings 2" pitchFamily="-128" charset="2"/>
              <a:buNone/>
              <a:defRPr/>
            </a:pPr>
            <a:endParaRPr lang="nl-NL" sz="2200" dirty="0">
              <a:ea typeface="+mn-ea"/>
            </a:endParaRPr>
          </a:p>
          <a:p>
            <a:pPr marL="0" indent="0">
              <a:buFont typeface="Wingdings 2" pitchFamily="-128" charset="2"/>
              <a:buNone/>
              <a:defRPr/>
            </a:pPr>
            <a:r>
              <a:rPr lang="nl-NL" dirty="0"/>
              <a:t>Application </a:t>
            </a:r>
            <a:r>
              <a:rPr lang="nl-NL" dirty="0" err="1"/>
              <a:t>process</a:t>
            </a:r>
            <a:r>
              <a:rPr lang="nl-NL" dirty="0"/>
              <a:t>: </a:t>
            </a:r>
            <a:r>
              <a:rPr lang="nl-NL" dirty="0">
                <a:hlinkClick r:id="rId3"/>
              </a:rPr>
              <a:t>https://gsh.uva.nl/application-and-admission/application.html</a:t>
            </a:r>
            <a:endParaRPr lang="nl-NL" dirty="0"/>
          </a:p>
          <a:p>
            <a:pPr marL="0" indent="0">
              <a:buFont typeface="Wingdings 2" pitchFamily="-128" charset="2"/>
              <a:buNone/>
              <a:defRPr/>
            </a:pPr>
            <a:endParaRPr lang="nl-NL" dirty="0">
              <a:ea typeface="+mn-ea"/>
            </a:endParaRPr>
          </a:p>
          <a:p>
            <a:pPr marL="0" indent="0">
              <a:buFont typeface="Wingdings 2" pitchFamily="-128" charset="2"/>
              <a:buNone/>
              <a:defRPr/>
            </a:pPr>
            <a:r>
              <a:rPr lang="nl-NL" dirty="0" err="1"/>
              <a:t>Tuition</a:t>
            </a:r>
            <a:r>
              <a:rPr lang="nl-NL" dirty="0"/>
              <a:t> fee calculator:</a:t>
            </a:r>
          </a:p>
          <a:p>
            <a:pPr marL="0" indent="0">
              <a:buFont typeface="Wingdings 2" pitchFamily="-128" charset="2"/>
              <a:buNone/>
              <a:defRPr/>
            </a:pPr>
            <a:r>
              <a:rPr lang="nl-NL" dirty="0">
                <a:hlinkClick r:id="rId4"/>
              </a:rPr>
              <a:t>https://uva-ac.topdesk.net/xfg/enguvawizard</a:t>
            </a:r>
            <a:endParaRPr lang="nl-NL" dirty="0"/>
          </a:p>
          <a:p>
            <a:pPr marL="0" indent="0">
              <a:buFont typeface="Wingdings 2" pitchFamily="-128" charset="2"/>
              <a:buNone/>
              <a:defRPr/>
            </a:pPr>
            <a:r>
              <a:rPr lang="nl-NL" sz="2600" dirty="0">
                <a:ea typeface="+mn-ea"/>
              </a:rPr>
              <a:t>(</a:t>
            </a:r>
            <a:r>
              <a:rPr lang="nl-NL" sz="2600" dirty="0" err="1">
                <a:ea typeface="+mn-ea"/>
              </a:rPr>
              <a:t>use</a:t>
            </a:r>
            <a:r>
              <a:rPr lang="nl-NL" sz="2600" dirty="0">
                <a:ea typeface="+mn-ea"/>
              </a:rPr>
              <a:t> ‘media studies’ as prompt </a:t>
            </a:r>
            <a:r>
              <a:rPr lang="nl-NL" sz="2600" dirty="0" err="1">
                <a:ea typeface="+mn-ea"/>
              </a:rPr>
              <a:t>under</a:t>
            </a:r>
            <a:r>
              <a:rPr lang="nl-NL" sz="2600" dirty="0">
                <a:ea typeface="+mn-ea"/>
              </a:rPr>
              <a:t> ‘</a:t>
            </a:r>
            <a:r>
              <a:rPr lang="nl-NL" sz="2600" dirty="0" err="1">
                <a:ea typeface="+mn-ea"/>
              </a:rPr>
              <a:t>choose</a:t>
            </a:r>
            <a:r>
              <a:rPr lang="nl-NL" sz="2600" dirty="0">
                <a:ea typeface="+mn-ea"/>
              </a:rPr>
              <a:t> </a:t>
            </a:r>
            <a:r>
              <a:rPr lang="nl-NL" sz="2600" dirty="0" err="1">
                <a:ea typeface="+mn-ea"/>
              </a:rPr>
              <a:t>your</a:t>
            </a:r>
            <a:r>
              <a:rPr lang="nl-NL" sz="2600" dirty="0">
                <a:ea typeface="+mn-ea"/>
              </a:rPr>
              <a:t> </a:t>
            </a:r>
            <a:r>
              <a:rPr lang="nl-NL" sz="2600" dirty="0" err="1">
                <a:ea typeface="+mn-ea"/>
              </a:rPr>
              <a:t>programme</a:t>
            </a:r>
            <a:r>
              <a:rPr lang="nl-NL" sz="2600" dirty="0">
                <a:ea typeface="+mn-ea"/>
              </a:rPr>
              <a:t>”)</a:t>
            </a:r>
          </a:p>
        </p:txBody>
      </p:sp>
      <p:pic>
        <p:nvPicPr>
          <p:cNvPr id="2" name="Picture 1"/>
          <p:cNvPicPr>
            <a:picLocks noChangeAspect="1"/>
          </p:cNvPicPr>
          <p:nvPr/>
        </p:nvPicPr>
        <p:blipFill>
          <a:blip r:embed="rId5"/>
          <a:stretch>
            <a:fillRect/>
          </a:stretch>
        </p:blipFill>
        <p:spPr>
          <a:xfrm>
            <a:off x="1" y="6311206"/>
            <a:ext cx="3410623" cy="546793"/>
          </a:xfrm>
          <a:prstGeom prst="rect">
            <a:avLst/>
          </a:prstGeom>
        </p:spPr>
      </p:pic>
      <p:pic>
        <p:nvPicPr>
          <p:cNvPr id="9" name="Picture 8" descr="Screen Shot 2014-08-25 at 18.21.40 .png"/>
          <p:cNvPicPr>
            <a:picLocks noChangeAspect="1"/>
          </p:cNvPicPr>
          <p:nvPr/>
        </p:nvPicPr>
        <p:blipFill rotWithShape="1">
          <a:blip r:embed="rId6">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sp>
        <p:nvSpPr>
          <p:cNvPr id="12" name="TextBox 11"/>
          <p:cNvSpPr txBox="1"/>
          <p:nvPr/>
        </p:nvSpPr>
        <p:spPr>
          <a:xfrm>
            <a:off x="598487" y="1206504"/>
            <a:ext cx="6733646" cy="494935"/>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Application deadline: 1 March 2024</a:t>
            </a:r>
          </a:p>
        </p:txBody>
      </p:sp>
    </p:spTree>
    <p:extLst>
      <p:ext uri="{BB962C8B-B14F-4D97-AF65-F5344CB8AC3E}">
        <p14:creationId xmlns:p14="http://schemas.microsoft.com/office/powerpoint/2010/main" val="3110918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EB3A8-AE6B-27E9-88D9-18AF738F2F26}"/>
              </a:ext>
            </a:extLst>
          </p:cNvPr>
          <p:cNvSpPr>
            <a:spLocks noGrp="1"/>
          </p:cNvSpPr>
          <p:nvPr>
            <p:ph type="title"/>
          </p:nvPr>
        </p:nvSpPr>
        <p:spPr>
          <a:xfrm>
            <a:off x="725843" y="1944243"/>
            <a:ext cx="1966301" cy="3293730"/>
          </a:xfrm>
        </p:spPr>
        <p:txBody>
          <a:bodyPr anchor="t">
            <a:normAutofit/>
          </a:bodyPr>
          <a:lstStyle/>
          <a:p>
            <a:r>
              <a:rPr lang="nl-NL" sz="2100"/>
              <a:t>Deadline and Process</a:t>
            </a:r>
            <a:br>
              <a:rPr lang="nl-NL" sz="2100"/>
            </a:br>
            <a:br>
              <a:rPr lang="nl-NL" sz="2100"/>
            </a:br>
            <a:r>
              <a:rPr lang="nl-NL" sz="2100"/>
              <a:t>Applicants for RMA Media Studies</a:t>
            </a:r>
          </a:p>
        </p:txBody>
      </p:sp>
      <p:sp>
        <p:nvSpPr>
          <p:cNvPr id="3" name="Content Placeholder 2">
            <a:extLst>
              <a:ext uri="{FF2B5EF4-FFF2-40B4-BE49-F238E27FC236}">
                <a16:creationId xmlns:a16="http://schemas.microsoft.com/office/drawing/2014/main" id="{9C0E9A7A-7BE1-56E6-F680-FE6649C9D2E4}"/>
              </a:ext>
            </a:extLst>
          </p:cNvPr>
          <p:cNvSpPr>
            <a:spLocks noGrp="1"/>
          </p:cNvSpPr>
          <p:nvPr>
            <p:ph idx="1"/>
          </p:nvPr>
        </p:nvSpPr>
        <p:spPr>
          <a:xfrm>
            <a:off x="2812795" y="1944243"/>
            <a:ext cx="4672665" cy="3293730"/>
          </a:xfrm>
        </p:spPr>
        <p:txBody>
          <a:bodyPr>
            <a:normAutofit/>
          </a:bodyPr>
          <a:lstStyle/>
          <a:p>
            <a:pPr>
              <a:lnSpc>
                <a:spcPct val="90000"/>
              </a:lnSpc>
            </a:pPr>
            <a:r>
              <a:rPr lang="en-US" sz="1275">
                <a:latin typeface="Calibri" panose="020F0502020204030204" pitchFamily="34" charset="0"/>
                <a:ea typeface="Calibri" panose="020F0502020204030204" pitchFamily="34" charset="0"/>
              </a:rPr>
              <a:t>The most important deadline is </a:t>
            </a:r>
            <a:r>
              <a:rPr lang="en-US" sz="1275" b="1">
                <a:latin typeface="Calibri" panose="020F0502020204030204" pitchFamily="34" charset="0"/>
                <a:ea typeface="Calibri" panose="020F0502020204030204" pitchFamily="34" charset="0"/>
              </a:rPr>
              <a:t>1 March 2024.</a:t>
            </a:r>
            <a:r>
              <a:rPr lang="en-US" sz="1275">
                <a:latin typeface="Calibri" panose="020F0502020204030204" pitchFamily="34" charset="0"/>
                <a:ea typeface="Calibri" panose="020F0502020204030204" pitchFamily="34" charset="0"/>
              </a:rPr>
              <a:t> </a:t>
            </a:r>
          </a:p>
          <a:p>
            <a:pPr>
              <a:lnSpc>
                <a:spcPct val="90000"/>
              </a:lnSpc>
            </a:pPr>
            <a:endParaRPr lang="en-US" sz="1275">
              <a:latin typeface="Calibri" panose="020F0502020204030204" pitchFamily="34" charset="0"/>
              <a:ea typeface="Calibri" panose="020F0502020204030204" pitchFamily="34" charset="0"/>
            </a:endParaRPr>
          </a:p>
          <a:p>
            <a:pPr>
              <a:lnSpc>
                <a:spcPct val="90000"/>
              </a:lnSpc>
            </a:pPr>
            <a:r>
              <a:rPr lang="en-US" sz="1275">
                <a:latin typeface="Calibri" panose="020F0502020204030204" pitchFamily="34" charset="0"/>
                <a:ea typeface="Calibri" panose="020F0502020204030204" pitchFamily="34" charset="0"/>
              </a:rPr>
              <a:t>Students must submit an application for the Master’s programme Media Studies (research) </a:t>
            </a:r>
            <a:r>
              <a:rPr lang="en-US" sz="1275" b="1">
                <a:latin typeface="Calibri" panose="020F0502020204030204" pitchFamily="34" charset="0"/>
                <a:ea typeface="Calibri" panose="020F0502020204030204" pitchFamily="34" charset="0"/>
              </a:rPr>
              <a:t>in MyInfo</a:t>
            </a:r>
            <a:r>
              <a:rPr lang="en-US" sz="1275">
                <a:latin typeface="Calibri" panose="020F0502020204030204" pitchFamily="34" charset="0"/>
                <a:ea typeface="Calibri" panose="020F0502020204030204" pitchFamily="34" charset="0"/>
              </a:rPr>
              <a:t> no later than that date. </a:t>
            </a:r>
            <a:endParaRPr lang="nl-NL" sz="1275">
              <a:latin typeface="Calibri" panose="020F0502020204030204" pitchFamily="34" charset="0"/>
              <a:ea typeface="Calibri" panose="020F0502020204030204" pitchFamily="34" charset="0"/>
            </a:endParaRPr>
          </a:p>
          <a:p>
            <a:pPr>
              <a:lnSpc>
                <a:spcPct val="90000"/>
              </a:lnSpc>
            </a:pPr>
            <a:r>
              <a:rPr lang="en-US" sz="1275">
                <a:latin typeface="Calibri" panose="020F0502020204030204" pitchFamily="34" charset="0"/>
                <a:ea typeface="Calibri" panose="020F0502020204030204" pitchFamily="34" charset="0"/>
              </a:rPr>
              <a:t> </a:t>
            </a:r>
            <a:endParaRPr lang="nl-NL" sz="1275">
              <a:latin typeface="Calibri" panose="020F0502020204030204" pitchFamily="34" charset="0"/>
              <a:ea typeface="Calibri" panose="020F0502020204030204" pitchFamily="34" charset="0"/>
            </a:endParaRPr>
          </a:p>
          <a:p>
            <a:pPr>
              <a:lnSpc>
                <a:spcPct val="90000"/>
              </a:lnSpc>
            </a:pPr>
            <a:r>
              <a:rPr lang="en-US" sz="1275">
                <a:latin typeface="Calibri" panose="020F0502020204030204" pitchFamily="34" charset="0"/>
                <a:ea typeface="Calibri" panose="020F0502020204030204" pitchFamily="34" charset="0"/>
              </a:rPr>
              <a:t>Submit an enrolment request for Media Studies (research) </a:t>
            </a:r>
            <a:r>
              <a:rPr lang="en-US" sz="1275" b="1">
                <a:latin typeface="Calibri" panose="020F0502020204030204" pitchFamily="34" charset="0"/>
                <a:ea typeface="Calibri" panose="020F0502020204030204" pitchFamily="34" charset="0"/>
              </a:rPr>
              <a:t>in Studielink</a:t>
            </a:r>
            <a:r>
              <a:rPr lang="en-US" sz="1275">
                <a:latin typeface="Calibri" panose="020F0502020204030204" pitchFamily="34" charset="0"/>
                <a:ea typeface="Calibri" panose="020F0502020204030204" pitchFamily="34" charset="0"/>
              </a:rPr>
              <a:t> before </a:t>
            </a:r>
            <a:r>
              <a:rPr lang="en-US" sz="1275" b="1" u="sng">
                <a:latin typeface="Calibri" panose="020F0502020204030204" pitchFamily="34" charset="0"/>
                <a:ea typeface="Calibri" panose="020F0502020204030204" pitchFamily="34" charset="0"/>
              </a:rPr>
              <a:t>23 February</a:t>
            </a:r>
            <a:r>
              <a:rPr lang="en-US" sz="1275">
                <a:latin typeface="Calibri" panose="020F0502020204030204" pitchFamily="34" charset="0"/>
                <a:ea typeface="Calibri" panose="020F0502020204030204" pitchFamily="34" charset="0"/>
              </a:rPr>
              <a:t>. You need to first receive an UvAnetID, activate it, and pay the application fee (if applicable). </a:t>
            </a:r>
          </a:p>
          <a:p>
            <a:pPr>
              <a:lnSpc>
                <a:spcPct val="90000"/>
              </a:lnSpc>
            </a:pPr>
            <a:endParaRPr lang="en-US" sz="1275">
              <a:latin typeface="Calibri" panose="020F0502020204030204" pitchFamily="34" charset="0"/>
              <a:ea typeface="Calibri" panose="020F0502020204030204" pitchFamily="34" charset="0"/>
            </a:endParaRPr>
          </a:p>
          <a:p>
            <a:pPr>
              <a:lnSpc>
                <a:spcPct val="90000"/>
              </a:lnSpc>
            </a:pPr>
            <a:r>
              <a:rPr lang="en-US" sz="1275">
                <a:latin typeface="Calibri" panose="020F0502020204030204" pitchFamily="34" charset="0"/>
                <a:ea typeface="Calibri" panose="020F0502020204030204" pitchFamily="34" charset="0"/>
              </a:rPr>
              <a:t>Then submit application in MyInfo by the 1</a:t>
            </a:r>
            <a:r>
              <a:rPr lang="en-US" sz="1275" baseline="30000">
                <a:latin typeface="Calibri" panose="020F0502020204030204" pitchFamily="34" charset="0"/>
                <a:ea typeface="Calibri" panose="020F0502020204030204" pitchFamily="34" charset="0"/>
              </a:rPr>
              <a:t>st</a:t>
            </a:r>
            <a:r>
              <a:rPr lang="en-US" sz="1275">
                <a:latin typeface="Calibri" panose="020F0502020204030204" pitchFamily="34" charset="0"/>
                <a:ea typeface="Calibri" panose="020F0502020204030204" pitchFamily="34" charset="0"/>
              </a:rPr>
              <a:t> of March 2024 </a:t>
            </a:r>
            <a:endParaRPr lang="nl-NL" sz="1275">
              <a:latin typeface="Calibri" panose="020F0502020204030204" pitchFamily="34" charset="0"/>
              <a:ea typeface="Calibri" panose="020F0502020204030204" pitchFamily="34" charset="0"/>
            </a:endParaRPr>
          </a:p>
          <a:p>
            <a:pPr marL="0" indent="0">
              <a:lnSpc>
                <a:spcPct val="90000"/>
              </a:lnSpc>
              <a:buNone/>
            </a:pPr>
            <a:endParaRPr lang="nl-NL" sz="1275">
              <a:latin typeface="Calibri" panose="020F0502020204030204" pitchFamily="34" charset="0"/>
              <a:ea typeface="Calibri" panose="020F0502020204030204" pitchFamily="34" charset="0"/>
            </a:endParaRPr>
          </a:p>
          <a:p>
            <a:pPr>
              <a:lnSpc>
                <a:spcPct val="90000"/>
              </a:lnSpc>
            </a:pPr>
            <a:r>
              <a:rPr lang="en-US" sz="1275">
                <a:latin typeface="Calibri" panose="020F0502020204030204" pitchFamily="34" charset="0"/>
                <a:ea typeface="Calibri" panose="020F0502020204030204" pitchFamily="34" charset="0"/>
              </a:rPr>
              <a:t>See </a:t>
            </a:r>
            <a:r>
              <a:rPr lang="en-US" sz="1275" u="sng">
                <a:latin typeface="Calibri" panose="020F0502020204030204" pitchFamily="34" charset="0"/>
                <a:ea typeface="Calibri" panose="020F0502020204030204" pitchFamily="34" charset="0"/>
                <a:hlinkClick r:id="rId2"/>
              </a:rPr>
              <a:t>our website.</a:t>
            </a:r>
            <a:r>
              <a:rPr lang="en-US" sz="1275">
                <a:latin typeface="Calibri" panose="020F0502020204030204" pitchFamily="34" charset="0"/>
                <a:ea typeface="Calibri" panose="020F0502020204030204" pitchFamily="34" charset="0"/>
              </a:rPr>
              <a:t> </a:t>
            </a:r>
            <a:endParaRPr lang="nl-NL" sz="1275">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153298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5CB91-16DF-743B-24CB-DDA9A3288776}"/>
              </a:ext>
            </a:extLst>
          </p:cNvPr>
          <p:cNvSpPr>
            <a:spLocks noGrp="1"/>
          </p:cNvSpPr>
          <p:nvPr>
            <p:ph type="title"/>
          </p:nvPr>
        </p:nvSpPr>
        <p:spPr/>
        <p:txBody>
          <a:bodyPr/>
          <a:lstStyle/>
          <a:p>
            <a:r>
              <a:rPr lang="en-US" dirty="0"/>
              <a:t>Miscellany: Application Process</a:t>
            </a:r>
            <a:endParaRPr lang="en-NL" dirty="0"/>
          </a:p>
        </p:txBody>
      </p:sp>
      <p:sp>
        <p:nvSpPr>
          <p:cNvPr id="3" name="Text Placeholder 2">
            <a:extLst>
              <a:ext uri="{FF2B5EF4-FFF2-40B4-BE49-F238E27FC236}">
                <a16:creationId xmlns:a16="http://schemas.microsoft.com/office/drawing/2014/main" id="{579C2739-6558-2638-46C7-15B0DFA06283}"/>
              </a:ext>
            </a:extLst>
          </p:cNvPr>
          <p:cNvSpPr>
            <a:spLocks noGrp="1"/>
          </p:cNvSpPr>
          <p:nvPr>
            <p:ph type="body" sz="half" idx="1"/>
          </p:nvPr>
        </p:nvSpPr>
        <p:spPr/>
        <p:txBody>
          <a:bodyPr>
            <a:normAutofit/>
          </a:bodyPr>
          <a:lstStyle/>
          <a:p>
            <a:r>
              <a:rPr lang="en-US" sz="2000" dirty="0"/>
              <a:t>You will hear back between mid- to end-April</a:t>
            </a:r>
          </a:p>
          <a:p>
            <a:r>
              <a:rPr lang="en-US" sz="2000" dirty="0"/>
              <a:t>Never exceed the 3000 word limit for the writing sample</a:t>
            </a:r>
          </a:p>
          <a:p>
            <a:r>
              <a:rPr lang="en-US" sz="2000" dirty="0"/>
              <a:t>If your prior education was in English, then no English tests required</a:t>
            </a:r>
          </a:p>
          <a:p>
            <a:r>
              <a:rPr lang="en-US" sz="2000" dirty="0"/>
              <a:t>No recommendation letters required </a:t>
            </a:r>
            <a:endParaRPr lang="en-NL" sz="2000" dirty="0"/>
          </a:p>
        </p:txBody>
      </p:sp>
      <p:sp>
        <p:nvSpPr>
          <p:cNvPr id="4" name="Content Placeholder 3">
            <a:extLst>
              <a:ext uri="{FF2B5EF4-FFF2-40B4-BE49-F238E27FC236}">
                <a16:creationId xmlns:a16="http://schemas.microsoft.com/office/drawing/2014/main" id="{84EFA3FC-E125-F59E-EBF8-83FC02715822}"/>
              </a:ext>
            </a:extLst>
          </p:cNvPr>
          <p:cNvSpPr>
            <a:spLocks noGrp="1"/>
          </p:cNvSpPr>
          <p:nvPr>
            <p:ph sz="half" idx="2"/>
          </p:nvPr>
        </p:nvSpPr>
        <p:spPr/>
        <p:txBody>
          <a:bodyPr>
            <a:normAutofit/>
          </a:bodyPr>
          <a:lstStyle/>
          <a:p>
            <a:r>
              <a:rPr lang="en-US" sz="2000" dirty="0"/>
              <a:t>The RMA has only one start date: September.</a:t>
            </a:r>
          </a:p>
          <a:p>
            <a:endParaRPr lang="en-US" sz="2000" dirty="0"/>
          </a:p>
          <a:p>
            <a:r>
              <a:rPr lang="en-US" sz="2000" dirty="0"/>
              <a:t>Further specific details about application:</a:t>
            </a:r>
          </a:p>
          <a:p>
            <a:r>
              <a:rPr lang="ro-RO" sz="2000" dirty="0"/>
              <a:t>https://www.uva.nl/en/programmes/research-masters/media-studies-research/contact/contact-and-open-days.html</a:t>
            </a:r>
            <a:endParaRPr lang="en-NL" sz="2000" dirty="0"/>
          </a:p>
        </p:txBody>
      </p:sp>
    </p:spTree>
    <p:extLst>
      <p:ext uri="{BB962C8B-B14F-4D97-AF65-F5344CB8AC3E}">
        <p14:creationId xmlns:p14="http://schemas.microsoft.com/office/powerpoint/2010/main" val="1121401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18641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5" name="TextBox 4"/>
          <p:cNvSpPr txBox="1"/>
          <p:nvPr/>
        </p:nvSpPr>
        <p:spPr>
          <a:xfrm>
            <a:off x="588963" y="1750886"/>
            <a:ext cx="5728422"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Questions?</a:t>
            </a:r>
            <a:endParaRPr lang="en-US" sz="3200" spc="50" dirty="0">
              <a:solidFill>
                <a:schemeClr val="bg1"/>
              </a:solidFill>
              <a:latin typeface="Calibri"/>
              <a:cs typeface="Calibri"/>
            </a:endParaRPr>
          </a:p>
        </p:txBody>
      </p:sp>
      <p:sp>
        <p:nvSpPr>
          <p:cNvPr id="3" name="TextBox 2"/>
          <p:cNvSpPr txBox="1"/>
          <p:nvPr/>
        </p:nvSpPr>
        <p:spPr>
          <a:xfrm>
            <a:off x="588963" y="3200546"/>
            <a:ext cx="7149570" cy="1200329"/>
          </a:xfrm>
          <a:prstGeom prst="rect">
            <a:avLst/>
          </a:prstGeom>
          <a:noFill/>
        </p:spPr>
        <p:txBody>
          <a:bodyPr wrap="square" rtlCol="0">
            <a:spAutoFit/>
          </a:bodyPr>
          <a:lstStyle/>
          <a:p>
            <a:r>
              <a:rPr lang="en-GB" sz="2400" b="1" dirty="0" err="1"/>
              <a:t>Dr.</a:t>
            </a:r>
            <a:r>
              <a:rPr lang="en-GB" sz="2400" b="1" dirty="0"/>
              <a:t> Sudeep Dasgupta, program coordinator</a:t>
            </a:r>
            <a:endParaRPr lang="en-GB" sz="2400" dirty="0"/>
          </a:p>
          <a:p>
            <a:r>
              <a:rPr lang="en-GB" sz="2400" dirty="0" err="1"/>
              <a:t>malchum@gmail.com</a:t>
            </a:r>
            <a:endParaRPr lang="en-GB" sz="2400" dirty="0"/>
          </a:p>
          <a:p>
            <a:endParaRPr lang="en-GB" sz="2400" dirty="0"/>
          </a:p>
        </p:txBody>
      </p:sp>
    </p:spTree>
    <p:extLst>
      <p:ext uri="{BB962C8B-B14F-4D97-AF65-F5344CB8AC3E}">
        <p14:creationId xmlns:p14="http://schemas.microsoft.com/office/powerpoint/2010/main" val="198317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_UvA.jpg">
            <a:extLst>
              <a:ext uri="{FF2B5EF4-FFF2-40B4-BE49-F238E27FC236}">
                <a16:creationId xmlns:a16="http://schemas.microsoft.com/office/drawing/2014/main" id="{7F497471-9B3A-144B-B1D3-8AF73D83719E}"/>
              </a:ext>
            </a:extLst>
          </p:cNvPr>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pic>
        <p:nvPicPr>
          <p:cNvPr id="5" name="Picture 4" descr="Screen Shot 2014-08-25 at 18.21.40 .png">
            <a:extLst>
              <a:ext uri="{FF2B5EF4-FFF2-40B4-BE49-F238E27FC236}">
                <a16:creationId xmlns:a16="http://schemas.microsoft.com/office/drawing/2014/main" id="{552FB457-4EE7-2C47-8FF2-7D934F3289E6}"/>
              </a:ext>
            </a:extLst>
          </p:cNvPr>
          <p:cNvPicPr>
            <a:picLocks noChangeAspect="1"/>
          </p:cNvPicPr>
          <p:nvPr/>
        </p:nvPicPr>
        <p:blipFill rotWithShape="1">
          <a:blip r:embed="rId4">
            <a:extLst>
              <a:ext uri="{28A0092B-C50C-407E-A947-70E740481C1C}">
                <a14:useLocalDpi xmlns:a14="http://schemas.microsoft.com/office/drawing/2010/main" val="0"/>
              </a:ext>
            </a:extLst>
          </a:blip>
          <a:srcRect r="3555" b="13219"/>
          <a:stretch/>
        </p:blipFill>
        <p:spPr>
          <a:xfrm>
            <a:off x="5601734" y="6221048"/>
            <a:ext cx="3446318" cy="560726"/>
          </a:xfrm>
          <a:prstGeom prst="rect">
            <a:avLst/>
          </a:prstGeom>
        </p:spPr>
      </p:pic>
      <p:pic>
        <p:nvPicPr>
          <p:cNvPr id="7" name="Picture 6" descr="Screen Shot 2014-08-25 at 18.21.40 .png">
            <a:extLst>
              <a:ext uri="{FF2B5EF4-FFF2-40B4-BE49-F238E27FC236}">
                <a16:creationId xmlns:a16="http://schemas.microsoft.com/office/drawing/2014/main" id="{73005BDA-0FE5-B84A-95AC-37A25A6E5D08}"/>
              </a:ext>
            </a:extLst>
          </p:cNvPr>
          <p:cNvPicPr>
            <a:picLocks noChangeAspect="1"/>
          </p:cNvPicPr>
          <p:nvPr/>
        </p:nvPicPr>
        <p:blipFill rotWithShape="1">
          <a:blip r:embed="rId4">
            <a:extLst>
              <a:ext uri="{28A0092B-C50C-407E-A947-70E740481C1C}">
                <a14:useLocalDpi xmlns:a14="http://schemas.microsoft.com/office/drawing/2010/main" val="0"/>
              </a:ext>
            </a:extLst>
          </a:blip>
          <a:srcRect r="3555" b="13219"/>
          <a:stretch/>
        </p:blipFill>
        <p:spPr>
          <a:xfrm>
            <a:off x="5562441" y="6221048"/>
            <a:ext cx="3446318" cy="560726"/>
          </a:xfrm>
          <a:prstGeom prst="rect">
            <a:avLst/>
          </a:prstGeom>
        </p:spPr>
      </p:pic>
      <p:pic>
        <p:nvPicPr>
          <p:cNvPr id="11" name="Picture 10" descr="Screen Shot 2014-08-25 at 18.21.40 .png">
            <a:extLst>
              <a:ext uri="{FF2B5EF4-FFF2-40B4-BE49-F238E27FC236}">
                <a16:creationId xmlns:a16="http://schemas.microsoft.com/office/drawing/2014/main" id="{4EA6E356-6625-3143-AE25-6DEBD26B4B40}"/>
              </a:ext>
            </a:extLst>
          </p:cNvPr>
          <p:cNvPicPr>
            <a:picLocks noChangeAspect="1"/>
          </p:cNvPicPr>
          <p:nvPr/>
        </p:nvPicPr>
        <p:blipFill rotWithShape="1">
          <a:blip r:embed="rId4">
            <a:extLst>
              <a:ext uri="{28A0092B-C50C-407E-A947-70E740481C1C}">
                <a14:useLocalDpi xmlns:a14="http://schemas.microsoft.com/office/drawing/2010/main" val="0"/>
              </a:ext>
            </a:extLst>
          </a:blip>
          <a:srcRect r="3555" b="13219"/>
          <a:stretch/>
        </p:blipFill>
        <p:spPr>
          <a:xfrm>
            <a:off x="5601734" y="6223774"/>
            <a:ext cx="3429564" cy="558000"/>
          </a:xfrm>
          <a:prstGeom prst="rect">
            <a:avLst/>
          </a:prstGeom>
        </p:spPr>
      </p:pic>
      <p:sp>
        <p:nvSpPr>
          <p:cNvPr id="13" name="TextBox 12">
            <a:extLst>
              <a:ext uri="{FF2B5EF4-FFF2-40B4-BE49-F238E27FC236}">
                <a16:creationId xmlns:a16="http://schemas.microsoft.com/office/drawing/2014/main" id="{C746BD05-2121-D44B-B861-7AAA1270C3F3}"/>
              </a:ext>
            </a:extLst>
          </p:cNvPr>
          <p:cNvSpPr txBox="1"/>
          <p:nvPr/>
        </p:nvSpPr>
        <p:spPr>
          <a:xfrm>
            <a:off x="375557" y="522514"/>
            <a:ext cx="4196443" cy="584775"/>
          </a:xfrm>
          <a:prstGeom prst="rect">
            <a:avLst/>
          </a:prstGeom>
          <a:solidFill>
            <a:schemeClr val="tx1"/>
          </a:solidFill>
        </p:spPr>
        <p:txBody>
          <a:bodyPr wrap="square" rtlCol="0">
            <a:spAutoFit/>
          </a:bodyPr>
          <a:lstStyle/>
          <a:p>
            <a:r>
              <a:rPr lang="en-US" sz="3200" b="1" dirty="0" err="1">
                <a:solidFill>
                  <a:schemeClr val="bg1"/>
                </a:solidFill>
              </a:rPr>
              <a:t>Programme</a:t>
            </a:r>
            <a:r>
              <a:rPr lang="en-US" sz="3200" b="1" dirty="0"/>
              <a:t> </a:t>
            </a:r>
            <a:r>
              <a:rPr lang="en-US" sz="3200" b="1" dirty="0">
                <a:solidFill>
                  <a:schemeClr val="bg1"/>
                </a:solidFill>
              </a:rPr>
              <a:t>structure</a:t>
            </a:r>
          </a:p>
        </p:txBody>
      </p:sp>
      <p:sp>
        <p:nvSpPr>
          <p:cNvPr id="15" name="Content Placeholder 14">
            <a:extLst>
              <a:ext uri="{FF2B5EF4-FFF2-40B4-BE49-F238E27FC236}">
                <a16:creationId xmlns:a16="http://schemas.microsoft.com/office/drawing/2014/main" id="{95242FD3-FDC6-D141-9BE2-D3D0A6C077FD}"/>
              </a:ext>
            </a:extLst>
          </p:cNvPr>
          <p:cNvSpPr>
            <a:spLocks noGrp="1"/>
          </p:cNvSpPr>
          <p:nvPr>
            <p:ph idx="4294967295"/>
          </p:nvPr>
        </p:nvSpPr>
        <p:spPr>
          <a:xfrm>
            <a:off x="375557" y="1425805"/>
            <a:ext cx="8213273" cy="4525963"/>
          </a:xfrm>
        </p:spPr>
        <p:txBody>
          <a:bodyPr/>
          <a:lstStyle/>
          <a:p>
            <a:r>
              <a:rPr lang="en-NZ" i="1" dirty="0"/>
              <a:t>30 credits </a:t>
            </a:r>
            <a:r>
              <a:rPr lang="en-NZ" dirty="0"/>
              <a:t>MA Specialization (first semester)</a:t>
            </a:r>
          </a:p>
          <a:p>
            <a:endParaRPr lang="en-NZ" dirty="0"/>
          </a:p>
          <a:p>
            <a:r>
              <a:rPr lang="en-NZ" i="1" dirty="0"/>
              <a:t>60 credits </a:t>
            </a:r>
            <a:r>
              <a:rPr lang="en-NZ" dirty="0"/>
              <a:t>Research Master's core courses, electives, tutorials, summer &amp; winter schools (second and third semester)</a:t>
            </a:r>
          </a:p>
          <a:p>
            <a:endParaRPr lang="en-NZ" dirty="0"/>
          </a:p>
          <a:p>
            <a:r>
              <a:rPr lang="en-NZ" i="1" dirty="0"/>
              <a:t>30 credits</a:t>
            </a:r>
            <a:r>
              <a:rPr lang="en-NZ" dirty="0"/>
              <a:t> Research Master's thesis project (fourth semester)</a:t>
            </a:r>
          </a:p>
          <a:p>
            <a:pPr marL="0" indent="0">
              <a:buNone/>
            </a:pPr>
            <a:endParaRPr lang="en-US" dirty="0"/>
          </a:p>
        </p:txBody>
      </p:sp>
    </p:spTree>
    <p:extLst>
      <p:ext uri="{BB962C8B-B14F-4D97-AF65-F5344CB8AC3E}">
        <p14:creationId xmlns:p14="http://schemas.microsoft.com/office/powerpoint/2010/main" val="2533035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2325641408"/>
              </p:ext>
            </p:extLst>
          </p:nvPr>
        </p:nvGraphicFramePr>
        <p:xfrm>
          <a:off x="588963" y="1535544"/>
          <a:ext cx="7737330" cy="2148840"/>
        </p:xfrm>
        <a:graphic>
          <a:graphicData uri="http://schemas.openxmlformats.org/drawingml/2006/table">
            <a:tbl>
              <a:tblPr firstRow="1" bandRow="1">
                <a:tableStyleId>{2D5ABB26-0587-4C30-8999-92F81FD0307C}</a:tableStyleId>
              </a:tblPr>
              <a:tblGrid>
                <a:gridCol w="1289555">
                  <a:extLst>
                    <a:ext uri="{9D8B030D-6E8A-4147-A177-3AD203B41FA5}">
                      <a16:colId xmlns:a16="http://schemas.microsoft.com/office/drawing/2014/main" val="20000"/>
                    </a:ext>
                  </a:extLst>
                </a:gridCol>
                <a:gridCol w="1289555">
                  <a:extLst>
                    <a:ext uri="{9D8B030D-6E8A-4147-A177-3AD203B41FA5}">
                      <a16:colId xmlns:a16="http://schemas.microsoft.com/office/drawing/2014/main" val="20001"/>
                    </a:ext>
                  </a:extLst>
                </a:gridCol>
                <a:gridCol w="1289555">
                  <a:extLst>
                    <a:ext uri="{9D8B030D-6E8A-4147-A177-3AD203B41FA5}">
                      <a16:colId xmlns:a16="http://schemas.microsoft.com/office/drawing/2014/main" val="20002"/>
                    </a:ext>
                  </a:extLst>
                </a:gridCol>
                <a:gridCol w="1289555">
                  <a:extLst>
                    <a:ext uri="{9D8B030D-6E8A-4147-A177-3AD203B41FA5}">
                      <a16:colId xmlns:a16="http://schemas.microsoft.com/office/drawing/2014/main" val="20003"/>
                    </a:ext>
                  </a:extLst>
                </a:gridCol>
                <a:gridCol w="1289555">
                  <a:extLst>
                    <a:ext uri="{9D8B030D-6E8A-4147-A177-3AD203B41FA5}">
                      <a16:colId xmlns:a16="http://schemas.microsoft.com/office/drawing/2014/main" val="20004"/>
                    </a:ext>
                  </a:extLst>
                </a:gridCol>
                <a:gridCol w="1289555">
                  <a:extLst>
                    <a:ext uri="{9D8B030D-6E8A-4147-A177-3AD203B41FA5}">
                      <a16:colId xmlns:a16="http://schemas.microsoft.com/office/drawing/2014/main" val="20005"/>
                    </a:ext>
                  </a:extLst>
                </a:gridCol>
              </a:tblGrid>
              <a:tr h="370840">
                <a:tc gridSpan="6">
                  <a:txBody>
                    <a:bodyPr/>
                    <a:lstStyle/>
                    <a:p>
                      <a:pPr algn="ctr"/>
                      <a:r>
                        <a:rPr lang="en-US" sz="1400" dirty="0"/>
                        <a:t>Year 1</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70840">
                <a:tc gridSpan="3">
                  <a:txBody>
                    <a:bodyPr/>
                    <a:lstStyle/>
                    <a:p>
                      <a:pPr algn="ctr"/>
                      <a:r>
                        <a:rPr lang="en-US" sz="1400" dirty="0"/>
                        <a:t>Semester 1</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400" dirty="0"/>
                        <a:t>Semester</a:t>
                      </a:r>
                      <a:r>
                        <a:rPr lang="en-US" sz="1400" baseline="0" dirty="0"/>
                        <a:t> 2</a:t>
                      </a:r>
                      <a:endParaRPr lang="en-US" sz="1400" dirty="0"/>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ctr"/>
                      <a:r>
                        <a:rPr lang="en-US" sz="1400" dirty="0"/>
                        <a:t>Block</a:t>
                      </a:r>
                      <a:r>
                        <a:rPr lang="en-US" sz="1400" baseline="0" dirty="0"/>
                        <a:t> 1</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2</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3</a:t>
                      </a: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a:t>
                      </a:r>
                      <a:r>
                        <a:rPr lang="en-US" sz="1400" baseline="0" dirty="0"/>
                        <a:t> 1</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2</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3</a:t>
                      </a: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rowSpan="2" gridSpan="3">
                  <a:txBody>
                    <a:bodyPr/>
                    <a:lstStyle/>
                    <a:p>
                      <a:r>
                        <a:rPr lang="en-GB" sz="1400" kern="1200" dirty="0">
                          <a:solidFill>
                            <a:schemeClr val="tx1"/>
                          </a:solidFill>
                          <a:effectLst/>
                          <a:latin typeface="+mn-lt"/>
                          <a:ea typeface="+mn-ea"/>
                          <a:cs typeface="+mn-cs"/>
                        </a:rPr>
                        <a:t>Specialization: Film, TV, New Media, Information Studies or other (30)</a:t>
                      </a:r>
                      <a:r>
                        <a:rPr lang="en-US" sz="1400" dirty="0">
                          <a:effectLst/>
                        </a:rPr>
                        <a:t> </a:t>
                      </a:r>
                      <a:endParaRPr lang="en-US" sz="1400" dirty="0"/>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3">
                        <a:lumMod val="60000"/>
                        <a:lumOff val="40000"/>
                      </a:schemeClr>
                    </a:solidFill>
                  </a:tcPr>
                </a:tc>
                <a:tc rowSpan="2" hMerge="1">
                  <a:txBody>
                    <a:bodyPr/>
                    <a:lstStyle/>
                    <a:p>
                      <a:endParaRPr lang="en-US"/>
                    </a:p>
                  </a:txBody>
                  <a:tcPr/>
                </a:tc>
                <a:tc rowSpan="2" hMerge="1">
                  <a:txBody>
                    <a:bodyPr/>
                    <a:lstStyle/>
                    <a:p>
                      <a:endParaRPr lang="en-US"/>
                    </a:p>
                  </a:txBody>
                  <a:tcPr/>
                </a:tc>
                <a:tc gridSpan="2">
                  <a:txBody>
                    <a:bodyPr/>
                    <a:lstStyle/>
                    <a:p>
                      <a:r>
                        <a:rPr lang="en-GB" sz="1400" kern="1200" dirty="0">
                          <a:solidFill>
                            <a:schemeClr val="tx1"/>
                          </a:solidFill>
                          <a:effectLst/>
                          <a:latin typeface="+mn-lt"/>
                          <a:ea typeface="+mn-ea"/>
                          <a:cs typeface="+mn-cs"/>
                        </a:rPr>
                        <a:t>Core Course I: Media Theory</a:t>
                      </a:r>
                      <a:r>
                        <a:rPr lang="en-GB" sz="1400" kern="1200" baseline="0" dirty="0">
                          <a:solidFill>
                            <a:schemeClr val="tx1"/>
                          </a:solidFill>
                          <a:effectLst/>
                          <a:latin typeface="+mn-lt"/>
                          <a:ea typeface="+mn-ea"/>
                          <a:cs typeface="+mn-cs"/>
                        </a:rPr>
                        <a:t> </a:t>
                      </a:r>
                      <a:r>
                        <a:rPr lang="en-GB" sz="1400" kern="1200" dirty="0">
                          <a:solidFill>
                            <a:schemeClr val="tx1"/>
                          </a:solidFill>
                          <a:effectLst/>
                          <a:latin typeface="+mn-lt"/>
                          <a:ea typeface="+mn-ea"/>
                          <a:cs typeface="+mn-cs"/>
                        </a:rPr>
                        <a:t>(12)</a:t>
                      </a:r>
                      <a:r>
                        <a:rPr lang="en-US" sz="1400" dirty="0">
                          <a:effectLst/>
                        </a:rPr>
                        <a:t> </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2">
                        <a:lumMod val="60000"/>
                        <a:lumOff val="40000"/>
                      </a:schemeClr>
                    </a:solidFill>
                  </a:tcPr>
                </a:tc>
                <a:tc h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Summer School or Tutorial (6) </a:t>
                      </a: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0003"/>
                  </a:ext>
                </a:extLst>
              </a:tr>
              <a:tr h="370840">
                <a:tc gridSpan="3" v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vMerge="1">
                  <a:txBody>
                    <a:bodyPr/>
                    <a:lstStyle/>
                    <a:p>
                      <a:endParaRPr lang="en-US"/>
                    </a:p>
                  </a:txBody>
                  <a:tcPr/>
                </a:tc>
                <a:tc hMerge="1" vMerge="1">
                  <a:txBody>
                    <a:bodyPr/>
                    <a:lstStyle/>
                    <a:p>
                      <a:endParaRPr lang="en-US"/>
                    </a:p>
                  </a:txBody>
                  <a:tcPr/>
                </a:tc>
                <a:tc gridSpan="2">
                  <a:txBody>
                    <a:bodyPr/>
                    <a:lstStyle/>
                    <a:p>
                      <a:r>
                        <a:rPr lang="en-US" sz="1400" dirty="0"/>
                        <a:t>Tutorial</a:t>
                      </a:r>
                      <a:r>
                        <a:rPr lang="en-US" sz="1400" baseline="0" dirty="0"/>
                        <a:t>, </a:t>
                      </a:r>
                      <a:r>
                        <a:rPr lang="en-US" sz="1400" dirty="0"/>
                        <a:t>Elective,</a:t>
                      </a:r>
                      <a:r>
                        <a:rPr lang="en-US" sz="1400" baseline="0" dirty="0"/>
                        <a:t> </a:t>
                      </a:r>
                      <a:r>
                        <a:rPr lang="en-US" sz="1400" dirty="0"/>
                        <a:t> Research School Course</a:t>
                      </a:r>
                      <a:r>
                        <a:rPr lang="en-US" sz="1400" baseline="0" dirty="0"/>
                        <a:t> (12)</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accent1">
                        <a:lumMod val="60000"/>
                        <a:lumOff val="40000"/>
                      </a:schemeClr>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vMerge="1">
                  <a:txBody>
                    <a:bodyPr/>
                    <a:lstStyle/>
                    <a:p>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789896407"/>
              </p:ext>
            </p:extLst>
          </p:nvPr>
        </p:nvGraphicFramePr>
        <p:xfrm>
          <a:off x="598486" y="3851560"/>
          <a:ext cx="7737331" cy="2697480"/>
        </p:xfrm>
        <a:graphic>
          <a:graphicData uri="http://schemas.openxmlformats.org/drawingml/2006/table">
            <a:tbl>
              <a:tblPr firstRow="1" bandRow="1">
                <a:tableStyleId>{2D5ABB26-0587-4C30-8999-92F81FD0307C}</a:tableStyleId>
              </a:tblPr>
              <a:tblGrid>
                <a:gridCol w="1289555">
                  <a:extLst>
                    <a:ext uri="{9D8B030D-6E8A-4147-A177-3AD203B41FA5}">
                      <a16:colId xmlns:a16="http://schemas.microsoft.com/office/drawing/2014/main" val="20000"/>
                    </a:ext>
                  </a:extLst>
                </a:gridCol>
                <a:gridCol w="1289556">
                  <a:extLst>
                    <a:ext uri="{9D8B030D-6E8A-4147-A177-3AD203B41FA5}">
                      <a16:colId xmlns:a16="http://schemas.microsoft.com/office/drawing/2014/main" val="20001"/>
                    </a:ext>
                  </a:extLst>
                </a:gridCol>
                <a:gridCol w="1289555">
                  <a:extLst>
                    <a:ext uri="{9D8B030D-6E8A-4147-A177-3AD203B41FA5}">
                      <a16:colId xmlns:a16="http://schemas.microsoft.com/office/drawing/2014/main" val="20002"/>
                    </a:ext>
                  </a:extLst>
                </a:gridCol>
                <a:gridCol w="1289555">
                  <a:extLst>
                    <a:ext uri="{9D8B030D-6E8A-4147-A177-3AD203B41FA5}">
                      <a16:colId xmlns:a16="http://schemas.microsoft.com/office/drawing/2014/main" val="20003"/>
                    </a:ext>
                  </a:extLst>
                </a:gridCol>
                <a:gridCol w="1289555">
                  <a:extLst>
                    <a:ext uri="{9D8B030D-6E8A-4147-A177-3AD203B41FA5}">
                      <a16:colId xmlns:a16="http://schemas.microsoft.com/office/drawing/2014/main" val="20004"/>
                    </a:ext>
                  </a:extLst>
                </a:gridCol>
                <a:gridCol w="1289555">
                  <a:extLst>
                    <a:ext uri="{9D8B030D-6E8A-4147-A177-3AD203B41FA5}">
                      <a16:colId xmlns:a16="http://schemas.microsoft.com/office/drawing/2014/main" val="20005"/>
                    </a:ext>
                  </a:extLst>
                </a:gridCol>
              </a:tblGrid>
              <a:tr h="370840">
                <a:tc gridSpan="6">
                  <a:txBody>
                    <a:bodyPr/>
                    <a:lstStyle/>
                    <a:p>
                      <a:pPr algn="ctr"/>
                      <a:r>
                        <a:rPr lang="en-US" sz="1400" dirty="0"/>
                        <a:t>Year 2</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70840">
                <a:tc gridSpan="3">
                  <a:txBody>
                    <a:bodyPr/>
                    <a:lstStyle/>
                    <a:p>
                      <a:pPr algn="ctr"/>
                      <a:r>
                        <a:rPr lang="en-US" sz="1400" dirty="0"/>
                        <a:t>Semester 3</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a:r>
                        <a:rPr lang="en-US" sz="1400" dirty="0"/>
                        <a:t>Semester</a:t>
                      </a:r>
                      <a:r>
                        <a:rPr lang="en-US" sz="1400" baseline="0" dirty="0"/>
                        <a:t> 4</a:t>
                      </a:r>
                      <a:endParaRPr lang="en-US" sz="1400" dirty="0"/>
                    </a:p>
                  </a:txBody>
                  <a:tcPr>
                    <a:lnL w="38100" cap="flat" cmpd="sng" algn="ctr">
                      <a:solidFill>
                        <a:srgbClr val="000000"/>
                      </a:solidFill>
                      <a:prstDash val="solid"/>
                      <a:round/>
                      <a:headEnd type="none" w="med" len="med"/>
                      <a:tailEnd type="none" w="med" len="med"/>
                    </a:lnL>
                    <a:lnR w="38100" cap="flat" cmpd="sng" algn="ctr">
                      <a:solidFill>
                        <a:scrgbClr r="0" g="0" b="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ctr"/>
                      <a:r>
                        <a:rPr lang="en-US" sz="1400" dirty="0"/>
                        <a:t>Block</a:t>
                      </a:r>
                      <a:r>
                        <a:rPr lang="en-US" sz="1400" baseline="0" dirty="0"/>
                        <a:t> 1</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2</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3</a:t>
                      </a: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solidFill>
                      <a:schemeClr val="bg1"/>
                    </a:solidFill>
                  </a:tcPr>
                </a:tc>
                <a:tc>
                  <a:txBody>
                    <a:bodyPr/>
                    <a:lstStyle/>
                    <a:p>
                      <a:pPr algn="ctr"/>
                      <a:r>
                        <a:rPr lang="en-US" sz="1400" dirty="0"/>
                        <a:t>Block</a:t>
                      </a:r>
                      <a:r>
                        <a:rPr lang="en-US" sz="1400" baseline="0" dirty="0"/>
                        <a:t> 1</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2</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1400" dirty="0"/>
                        <a:t>Block 3</a:t>
                      </a:r>
                    </a:p>
                  </a:txBody>
                  <a:tcPr>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gridSpan="2">
                  <a:txBody>
                    <a:bodyPr/>
                    <a:lstStyle/>
                    <a:p>
                      <a:r>
                        <a:rPr lang="en-GB" sz="1400" kern="1200" dirty="0">
                          <a:solidFill>
                            <a:schemeClr val="tx1"/>
                          </a:solidFill>
                          <a:effectLst/>
                          <a:latin typeface="+mn-lt"/>
                          <a:ea typeface="+mn-ea"/>
                          <a:cs typeface="+mn-cs"/>
                        </a:rPr>
                        <a:t>Core Course II: Research</a:t>
                      </a:r>
                      <a:r>
                        <a:rPr lang="en-GB" sz="1400" kern="1200" baseline="0" dirty="0">
                          <a:solidFill>
                            <a:schemeClr val="tx1"/>
                          </a:solidFill>
                          <a:effectLst/>
                          <a:latin typeface="+mn-lt"/>
                          <a:ea typeface="+mn-ea"/>
                          <a:cs typeface="+mn-cs"/>
                        </a:rPr>
                        <a:t> Practices in </a:t>
                      </a:r>
                      <a:r>
                        <a:rPr lang="en-GB" sz="1400" kern="1200" dirty="0">
                          <a:solidFill>
                            <a:schemeClr val="tx1"/>
                          </a:solidFill>
                          <a:effectLst/>
                          <a:latin typeface="+mn-lt"/>
                          <a:ea typeface="+mn-ea"/>
                          <a:cs typeface="+mn-cs"/>
                        </a:rPr>
                        <a:t>Media Studies (12 EC)</a:t>
                      </a: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99694"/>
                    </a:solidFill>
                  </a:tcPr>
                </a:tc>
                <a:tc hMerge="1">
                  <a:txBody>
                    <a:bodyPr/>
                    <a:lstStyle/>
                    <a:p>
                      <a:endParaRPr lang="en-US"/>
                    </a:p>
                  </a:txBody>
                  <a:tcPr/>
                </a:tc>
                <a:tc rowSpan="2">
                  <a:txBody>
                    <a:bodyPr/>
                    <a:lstStyle/>
                    <a:p>
                      <a:r>
                        <a:rPr lang="en-US" sz="1400" dirty="0"/>
                        <a:t>Tutorial</a:t>
                      </a:r>
                      <a:r>
                        <a:rPr lang="en-US" sz="1400" baseline="0" dirty="0"/>
                        <a:t>, </a:t>
                      </a:r>
                      <a:r>
                        <a:rPr lang="en-US" sz="1400" dirty="0"/>
                        <a:t>Elective,</a:t>
                      </a:r>
                      <a:r>
                        <a:rPr lang="en-US" sz="1400" baseline="0" dirty="0"/>
                        <a:t> </a:t>
                      </a:r>
                      <a:r>
                        <a:rPr lang="en-US" sz="1400" dirty="0"/>
                        <a:t> Research School Course, or Winter</a:t>
                      </a:r>
                      <a:r>
                        <a:rPr lang="en-US" sz="1400" baseline="0" dirty="0"/>
                        <a:t> School (6)</a:t>
                      </a:r>
                      <a:endParaRPr lang="en-US" sz="1400" dirty="0"/>
                    </a:p>
                  </a:txBody>
                  <a:tcPr>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5B3D7"/>
                    </a:solidFill>
                  </a:tcPr>
                </a:tc>
                <a:tc gridSpan="3">
                  <a:txBody>
                    <a:bodyPr/>
                    <a:lstStyle/>
                    <a:p>
                      <a:r>
                        <a:rPr lang="en-GB" sz="1400" kern="1200" dirty="0">
                          <a:solidFill>
                            <a:schemeClr val="tx1"/>
                          </a:solidFill>
                          <a:effectLst/>
                          <a:latin typeface="+mn-lt"/>
                          <a:ea typeface="+mn-ea"/>
                          <a:cs typeface="+mn-cs"/>
                        </a:rPr>
                        <a:t>Research Master Thesis Media Studies (18)</a:t>
                      </a:r>
                    </a:p>
                  </a:txBody>
                  <a:tcPr>
                    <a:lnL w="381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4">
                        <a:lumMod val="60000"/>
                        <a:lumOff val="40000"/>
                      </a:schemeClr>
                    </a:solidFill>
                  </a:tcPr>
                </a:tc>
                <a:tc hMerge="1">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541088">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Tutorial</a:t>
                      </a:r>
                      <a:r>
                        <a:rPr lang="en-US" sz="1400" baseline="0" dirty="0"/>
                        <a:t>, </a:t>
                      </a:r>
                      <a:r>
                        <a:rPr lang="en-US" sz="1400" dirty="0"/>
                        <a:t>Elective,</a:t>
                      </a:r>
                      <a:r>
                        <a:rPr lang="en-US" sz="1400" baseline="0" dirty="0"/>
                        <a:t> </a:t>
                      </a:r>
                      <a:r>
                        <a:rPr lang="en-US" sz="1400" dirty="0"/>
                        <a:t> Research School Course</a:t>
                      </a:r>
                      <a:r>
                        <a:rPr lang="en-US" sz="1400" baseline="0" dirty="0"/>
                        <a:t> (12)</a:t>
                      </a:r>
                      <a:endParaRPr lang="en-US" sz="1400" dirty="0"/>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5B3D7"/>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vMerge="1">
                  <a:txBody>
                    <a:bodyPr/>
                    <a:lstStyle/>
                    <a:p>
                      <a:endParaRPr lang="en-GB" sz="1400" kern="1200" dirty="0">
                        <a:solidFill>
                          <a:schemeClr val="tx1"/>
                        </a:solidFill>
                        <a:effectLst/>
                        <a:latin typeface="+mn-lt"/>
                        <a:ea typeface="+mn-ea"/>
                        <a:cs typeface="+mn-cs"/>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6350" cap="flat" cmpd="sng" algn="ctr">
                      <a:solidFill>
                        <a:scrgbClr r="0" g="0" b="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r>
                        <a:rPr lang="en-US" sz="1400" dirty="0"/>
                        <a:t>Thesis-related seminar</a:t>
                      </a:r>
                      <a:r>
                        <a:rPr lang="en-US" sz="1400" baseline="0" dirty="0"/>
                        <a:t> </a:t>
                      </a:r>
                      <a:r>
                        <a:rPr lang="en-US" sz="1400" dirty="0"/>
                        <a:t>(6) </a:t>
                      </a: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chemeClr val="accent4">
                        <a:lumMod val="60000"/>
                        <a:lumOff val="4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Thesis Conference  (6)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chemeClr val="accent4">
                        <a:lumMod val="60000"/>
                        <a:lumOff val="40000"/>
                      </a:schemeClr>
                    </a:solidFill>
                  </a:tcPr>
                </a:tc>
                <a:tc>
                  <a:txBody>
                    <a:bodyPr/>
                    <a:lstStyle/>
                    <a:p>
                      <a:endParaRPr lang="en-US" dirty="0"/>
                    </a:p>
                  </a:txBody>
                  <a:tcPr>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10004"/>
                  </a:ext>
                </a:extLst>
              </a:tr>
            </a:tbl>
          </a:graphicData>
        </a:graphic>
      </p:graphicFrame>
      <p:sp>
        <p:nvSpPr>
          <p:cNvPr id="7" name="TextBox 6"/>
          <p:cNvSpPr txBox="1"/>
          <p:nvPr/>
        </p:nvSpPr>
        <p:spPr>
          <a:xfrm>
            <a:off x="598488" y="715963"/>
            <a:ext cx="5609614"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err="1">
                <a:solidFill>
                  <a:schemeClr val="bg1"/>
                </a:solidFill>
                <a:cs typeface="Calibri"/>
              </a:rPr>
              <a:t>Programme</a:t>
            </a:r>
            <a:r>
              <a:rPr lang="en-US" sz="3200" spc="50" dirty="0">
                <a:solidFill>
                  <a:schemeClr val="bg1"/>
                </a:solidFill>
                <a:cs typeface="Calibri"/>
              </a:rPr>
              <a:t> Overview</a:t>
            </a:r>
          </a:p>
        </p:txBody>
      </p:sp>
    </p:spTree>
    <p:extLst>
      <p:ext uri="{BB962C8B-B14F-4D97-AF65-F5344CB8AC3E}">
        <p14:creationId xmlns:p14="http://schemas.microsoft.com/office/powerpoint/2010/main" val="796223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7" name="TextBox 6"/>
          <p:cNvSpPr txBox="1"/>
          <p:nvPr/>
        </p:nvSpPr>
        <p:spPr>
          <a:xfrm>
            <a:off x="585788" y="1519347"/>
            <a:ext cx="8092159" cy="4933714"/>
          </a:xfrm>
          <a:prstGeom prst="rect">
            <a:avLst/>
          </a:prstGeom>
          <a:noFill/>
        </p:spPr>
        <p:txBody>
          <a:bodyPr wrap="square" lIns="0" tIns="0" rIns="0" bIns="72000" rtlCol="0">
            <a:spAutoFit/>
          </a:bodyPr>
          <a:lstStyle/>
          <a:p>
            <a:pPr>
              <a:lnSpc>
                <a:spcPct val="110000"/>
              </a:lnSpc>
              <a:spcAft>
                <a:spcPts val="600"/>
              </a:spcAft>
            </a:pPr>
            <a:r>
              <a:rPr lang="en-US" sz="2400" spc="50" dirty="0">
                <a:cs typeface="Calibri"/>
              </a:rPr>
              <a:t>In the first semester, students chose a specialization:</a:t>
            </a:r>
          </a:p>
          <a:p>
            <a:pPr>
              <a:lnSpc>
                <a:spcPct val="110000"/>
              </a:lnSpc>
              <a:spcAft>
                <a:spcPts val="600"/>
              </a:spcAft>
            </a:pPr>
            <a:endParaRPr lang="en-US" sz="1200" spc="50" dirty="0">
              <a:cs typeface="Calibri"/>
            </a:endParaRPr>
          </a:p>
          <a:p>
            <a:pPr marL="342900" indent="-342900">
              <a:lnSpc>
                <a:spcPct val="110000"/>
              </a:lnSpc>
              <a:spcAft>
                <a:spcPts val="600"/>
              </a:spcAft>
              <a:buFontTx/>
              <a:buChar char="-"/>
            </a:pPr>
            <a:r>
              <a:rPr lang="en-US" sz="2400" spc="50" dirty="0">
                <a:cs typeface="Calibri"/>
              </a:rPr>
              <a:t>Film Studies</a:t>
            </a:r>
          </a:p>
          <a:p>
            <a:pPr marL="342900" indent="-342900">
              <a:lnSpc>
                <a:spcPct val="110000"/>
              </a:lnSpc>
              <a:spcAft>
                <a:spcPts val="600"/>
              </a:spcAft>
              <a:buFontTx/>
              <a:buChar char="-"/>
            </a:pPr>
            <a:r>
              <a:rPr lang="en-US" sz="2400" spc="50" dirty="0">
                <a:cs typeface="Calibri"/>
              </a:rPr>
              <a:t>Television and Cross-Media Culture</a:t>
            </a:r>
          </a:p>
          <a:p>
            <a:pPr marL="342900" indent="-342900">
              <a:lnSpc>
                <a:spcPct val="110000"/>
              </a:lnSpc>
              <a:spcAft>
                <a:spcPts val="600"/>
              </a:spcAft>
              <a:buFontTx/>
              <a:buChar char="-"/>
            </a:pPr>
            <a:r>
              <a:rPr lang="en-US" sz="2400" spc="50" dirty="0">
                <a:cs typeface="Calibri"/>
              </a:rPr>
              <a:t>New Media and Digital Culture</a:t>
            </a:r>
          </a:p>
          <a:p>
            <a:pPr marL="342900" indent="-342900">
              <a:lnSpc>
                <a:spcPct val="110000"/>
              </a:lnSpc>
              <a:spcAft>
                <a:spcPts val="600"/>
              </a:spcAft>
              <a:buFontTx/>
              <a:buChar char="-"/>
            </a:pPr>
            <a:r>
              <a:rPr lang="en-US" sz="2400" spc="50" dirty="0">
                <a:cs typeface="Calibri"/>
              </a:rPr>
              <a:t>Alternatives: </a:t>
            </a:r>
          </a:p>
          <a:p>
            <a:pPr marL="800100" lvl="1" indent="-342900">
              <a:lnSpc>
                <a:spcPct val="110000"/>
              </a:lnSpc>
              <a:spcAft>
                <a:spcPts val="600"/>
              </a:spcAft>
              <a:buFontTx/>
              <a:buChar char="-"/>
            </a:pPr>
            <a:r>
              <a:rPr lang="en-US" sz="2400" spc="50" dirty="0">
                <a:cs typeface="Calibri"/>
              </a:rPr>
              <a:t>‘Mix and match’ approach from 2 specializations (with approval from the exam committee)</a:t>
            </a:r>
          </a:p>
          <a:p>
            <a:pPr marL="800100" lvl="1" indent="-342900">
              <a:lnSpc>
                <a:spcPct val="110000"/>
              </a:lnSpc>
              <a:spcAft>
                <a:spcPts val="600"/>
              </a:spcAft>
              <a:buFontTx/>
              <a:buChar char="-"/>
            </a:pPr>
            <a:r>
              <a:rPr lang="en-US" sz="2400" spc="50" dirty="0">
                <a:cs typeface="Calibri"/>
              </a:rPr>
              <a:t>Other specialization courses (at Master’s level) may be chosen</a:t>
            </a:r>
          </a:p>
          <a:p>
            <a:pPr>
              <a:lnSpc>
                <a:spcPct val="110000"/>
              </a:lnSpc>
              <a:spcAft>
                <a:spcPts val="600"/>
              </a:spcAft>
            </a:pPr>
            <a:endParaRPr lang="en-US" sz="2400" spc="50" dirty="0">
              <a:cs typeface="Calibri"/>
            </a:endParaRPr>
          </a:p>
        </p:txBody>
      </p:sp>
      <p:sp>
        <p:nvSpPr>
          <p:cNvPr id="9" name="TextBox 8"/>
          <p:cNvSpPr txBox="1"/>
          <p:nvPr/>
        </p:nvSpPr>
        <p:spPr>
          <a:xfrm>
            <a:off x="598488" y="715963"/>
            <a:ext cx="4068515"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a:solidFill>
                  <a:schemeClr val="bg1"/>
                </a:solidFill>
                <a:cs typeface="Calibri"/>
              </a:rPr>
              <a:t>Specialization Courses</a:t>
            </a:r>
            <a:endParaRPr lang="en-US" sz="3200" spc="50" dirty="0">
              <a:solidFill>
                <a:schemeClr val="bg1"/>
              </a:solidFill>
              <a:cs typeface="Calibri"/>
            </a:endParaRPr>
          </a:p>
        </p:txBody>
      </p:sp>
    </p:spTree>
    <p:extLst>
      <p:ext uri="{BB962C8B-B14F-4D97-AF65-F5344CB8AC3E}">
        <p14:creationId xmlns:p14="http://schemas.microsoft.com/office/powerpoint/2010/main" val="499788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11" name="TextBox 10"/>
          <p:cNvSpPr txBox="1"/>
          <p:nvPr/>
        </p:nvSpPr>
        <p:spPr>
          <a:xfrm>
            <a:off x="598489" y="715963"/>
            <a:ext cx="7450660"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Core Course I: Media Theory (sem. 2) </a:t>
            </a:r>
          </a:p>
        </p:txBody>
      </p:sp>
      <p:sp>
        <p:nvSpPr>
          <p:cNvPr id="7" name="TextBox 6"/>
          <p:cNvSpPr txBox="1"/>
          <p:nvPr/>
        </p:nvSpPr>
        <p:spPr>
          <a:xfrm>
            <a:off x="585788" y="1827247"/>
            <a:ext cx="8092159" cy="4222109"/>
          </a:xfrm>
          <a:prstGeom prst="rect">
            <a:avLst/>
          </a:prstGeom>
          <a:noFill/>
        </p:spPr>
        <p:txBody>
          <a:bodyPr wrap="square" lIns="0" tIns="0" rIns="0" bIns="72000" rtlCol="0">
            <a:spAutoFit/>
          </a:bodyPr>
          <a:lstStyle/>
          <a:p>
            <a:pPr marL="342900" indent="-342900">
              <a:lnSpc>
                <a:spcPct val="110000"/>
              </a:lnSpc>
              <a:spcAft>
                <a:spcPts val="600"/>
              </a:spcAft>
              <a:buFontTx/>
              <a:buChar char="-"/>
            </a:pPr>
            <a:r>
              <a:rPr lang="en-US" sz="3200" spc="50" dirty="0">
                <a:cs typeface="Calibri"/>
              </a:rPr>
              <a:t>Key  texts on Media Theory</a:t>
            </a:r>
          </a:p>
          <a:p>
            <a:pPr marL="342900" indent="-342900">
              <a:lnSpc>
                <a:spcPct val="110000"/>
              </a:lnSpc>
              <a:spcAft>
                <a:spcPts val="600"/>
              </a:spcAft>
              <a:buFontTx/>
              <a:buChar char="-"/>
            </a:pPr>
            <a:r>
              <a:rPr lang="en-US" sz="3200" spc="50" dirty="0">
                <a:cs typeface="Calibri"/>
              </a:rPr>
              <a:t>Cross-media perspective</a:t>
            </a:r>
          </a:p>
          <a:p>
            <a:pPr marL="342900" indent="-342900">
              <a:lnSpc>
                <a:spcPct val="110000"/>
              </a:lnSpc>
              <a:spcAft>
                <a:spcPts val="600"/>
              </a:spcAft>
              <a:buFontTx/>
              <a:buChar char="-"/>
            </a:pPr>
            <a:r>
              <a:rPr lang="en-US" sz="3200" spc="50" dirty="0">
                <a:cs typeface="Calibri"/>
              </a:rPr>
              <a:t>Historically specific theorizations</a:t>
            </a:r>
          </a:p>
          <a:p>
            <a:pPr marL="342900" indent="-342900">
              <a:lnSpc>
                <a:spcPct val="110000"/>
              </a:lnSpc>
              <a:spcAft>
                <a:spcPts val="600"/>
              </a:spcAft>
              <a:buFontTx/>
              <a:buChar char="-"/>
            </a:pPr>
            <a:r>
              <a:rPr lang="en-US" sz="3200" spc="50" dirty="0">
                <a:cs typeface="Calibri"/>
              </a:rPr>
              <a:t>Connections to cultural theory, philosophy, sociology, art history</a:t>
            </a:r>
          </a:p>
          <a:p>
            <a:pPr marL="342900" indent="-342900">
              <a:lnSpc>
                <a:spcPct val="110000"/>
              </a:lnSpc>
              <a:spcAft>
                <a:spcPts val="600"/>
              </a:spcAft>
              <a:buFontTx/>
              <a:buChar char="-"/>
            </a:pPr>
            <a:r>
              <a:rPr lang="en-US" sz="3200" spc="50" dirty="0">
                <a:cs typeface="Calibri"/>
              </a:rPr>
              <a:t>Discussion-based seminars</a:t>
            </a:r>
          </a:p>
          <a:p>
            <a:pPr marL="342900" indent="-342900">
              <a:lnSpc>
                <a:spcPct val="110000"/>
              </a:lnSpc>
              <a:spcAft>
                <a:spcPts val="600"/>
              </a:spcAft>
              <a:buFontTx/>
              <a:buChar char="-"/>
            </a:pPr>
            <a:r>
              <a:rPr lang="en-US" sz="3200" spc="50" dirty="0">
                <a:cs typeface="Calibri"/>
              </a:rPr>
              <a:t>Concept-focused assignments</a:t>
            </a:r>
          </a:p>
        </p:txBody>
      </p:sp>
    </p:spTree>
    <p:extLst>
      <p:ext uri="{BB962C8B-B14F-4D97-AF65-F5344CB8AC3E}">
        <p14:creationId xmlns:p14="http://schemas.microsoft.com/office/powerpoint/2010/main" val="62106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7" name="TextBox 6"/>
          <p:cNvSpPr txBox="1"/>
          <p:nvPr/>
        </p:nvSpPr>
        <p:spPr>
          <a:xfrm>
            <a:off x="581556" y="1638130"/>
            <a:ext cx="7969779" cy="3679844"/>
          </a:xfrm>
          <a:prstGeom prst="rect">
            <a:avLst/>
          </a:prstGeom>
          <a:noFill/>
        </p:spPr>
        <p:txBody>
          <a:bodyPr wrap="square" lIns="0" tIns="0" rIns="0" bIns="72000" rtlCol="0">
            <a:spAutoFit/>
          </a:bodyPr>
          <a:lstStyle/>
          <a:p>
            <a:pPr marL="342900" indent="-342900">
              <a:lnSpc>
                <a:spcPct val="110000"/>
              </a:lnSpc>
              <a:spcAft>
                <a:spcPts val="600"/>
              </a:spcAft>
              <a:buFontTx/>
              <a:buChar char="-"/>
            </a:pPr>
            <a:endParaRPr lang="en-US" sz="2400" spc="50" dirty="0">
              <a:cs typeface="Calibri"/>
            </a:endParaRPr>
          </a:p>
          <a:p>
            <a:pPr marL="342900" indent="-342900">
              <a:spcBef>
                <a:spcPts val="600"/>
              </a:spcBef>
              <a:spcAft>
                <a:spcPts val="1200"/>
              </a:spcAft>
              <a:buFontTx/>
              <a:buChar char="-"/>
            </a:pPr>
            <a:r>
              <a:rPr lang="en-US" sz="2800" spc="50" dirty="0">
                <a:cs typeface="Calibri"/>
              </a:rPr>
              <a:t>How do theoretical concepts and debates inform research practices?</a:t>
            </a:r>
          </a:p>
          <a:p>
            <a:pPr marL="342900" indent="-342900">
              <a:spcBef>
                <a:spcPts val="600"/>
              </a:spcBef>
              <a:spcAft>
                <a:spcPts val="1200"/>
              </a:spcAft>
              <a:buFontTx/>
              <a:buChar char="-"/>
            </a:pPr>
            <a:r>
              <a:rPr lang="en-US" sz="2800" spc="50" dirty="0">
                <a:cs typeface="Calibri"/>
              </a:rPr>
              <a:t>Three blocks (2022):  1)Film Aesthetics and Psychedelia, 2) Decolonizing Sex/Gender/Media, 3) Politics of Data</a:t>
            </a:r>
          </a:p>
          <a:p>
            <a:pPr marL="342900" indent="-342900">
              <a:spcBef>
                <a:spcPts val="600"/>
              </a:spcBef>
              <a:spcAft>
                <a:spcPts val="1200"/>
              </a:spcAft>
              <a:buFontTx/>
              <a:buChar char="-"/>
            </a:pPr>
            <a:r>
              <a:rPr lang="en-US" sz="2800" spc="50" dirty="0">
                <a:cs typeface="Calibri"/>
              </a:rPr>
              <a:t>Assignments: focus on independent research</a:t>
            </a:r>
          </a:p>
        </p:txBody>
      </p:sp>
      <p:sp>
        <p:nvSpPr>
          <p:cNvPr id="9" name="TextBox 8"/>
          <p:cNvSpPr txBox="1"/>
          <p:nvPr/>
        </p:nvSpPr>
        <p:spPr>
          <a:xfrm>
            <a:off x="598489" y="715963"/>
            <a:ext cx="7450660" cy="922167"/>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Core Course II: Research Practices in Media Studies (sem. 3) </a:t>
            </a:r>
          </a:p>
        </p:txBody>
      </p:sp>
    </p:spTree>
    <p:extLst>
      <p:ext uri="{BB962C8B-B14F-4D97-AF65-F5344CB8AC3E}">
        <p14:creationId xmlns:p14="http://schemas.microsoft.com/office/powerpoint/2010/main" val="3686658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8-25 at 18.21.40 .png"/>
          <p:cNvPicPr>
            <a:picLocks noChangeAspect="1"/>
          </p:cNvPicPr>
          <p:nvPr/>
        </p:nvPicPr>
        <p:blipFill rotWithShape="1">
          <a:blip r:embed="rId3">
            <a:extLst>
              <a:ext uri="{28A0092B-C50C-407E-A947-70E740481C1C}">
                <a14:useLocalDpi xmlns:a14="http://schemas.microsoft.com/office/drawing/2010/main" val="0"/>
              </a:ext>
            </a:extLst>
          </a:blip>
          <a:srcRect r="3555" b="13219"/>
          <a:stretch/>
        </p:blipFill>
        <p:spPr>
          <a:xfrm>
            <a:off x="5639953" y="6278773"/>
            <a:ext cx="3446318" cy="560726"/>
          </a:xfrm>
          <a:prstGeom prst="rect">
            <a:avLst/>
          </a:prstGeom>
        </p:spPr>
      </p:pic>
      <p:pic>
        <p:nvPicPr>
          <p:cNvPr id="4" name="Picture 3" descr="logo_UvA.jpg"/>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85388" y="6270285"/>
            <a:ext cx="3456880" cy="511489"/>
          </a:xfrm>
          <a:prstGeom prst="rect">
            <a:avLst/>
          </a:prstGeom>
        </p:spPr>
      </p:pic>
      <p:sp>
        <p:nvSpPr>
          <p:cNvPr id="7" name="TextBox 6"/>
          <p:cNvSpPr txBox="1"/>
          <p:nvPr/>
        </p:nvSpPr>
        <p:spPr>
          <a:xfrm>
            <a:off x="598489" y="1152485"/>
            <a:ext cx="8092159" cy="5629289"/>
          </a:xfrm>
          <a:prstGeom prst="rect">
            <a:avLst/>
          </a:prstGeom>
          <a:noFill/>
        </p:spPr>
        <p:txBody>
          <a:bodyPr wrap="square" lIns="0" tIns="0" rIns="0" bIns="72000" rtlCol="0">
            <a:spAutoFit/>
          </a:bodyPr>
          <a:lstStyle/>
          <a:p>
            <a:r>
              <a:rPr lang="en-NZ" sz="2400" u="sng" dirty="0">
                <a:hlinkClick r:id="rId6">
                  <a:extLst>
                    <a:ext uri="{A12FA001-AC4F-418D-AE19-62706E023703}">
                      <ahyp:hlinkClr xmlns:ahyp="http://schemas.microsoft.com/office/drawing/2018/hyperlinkcolor" val="tx"/>
                    </a:ext>
                  </a:extLst>
                </a:hlinkClick>
              </a:rPr>
              <a:t>Appification: The Cultures and Economies of Apps</a:t>
            </a:r>
            <a:endParaRPr lang="en-NZ" sz="2400" u="sng" dirty="0"/>
          </a:p>
          <a:p>
            <a:r>
              <a:rPr lang="en-NZ" sz="2400" u="sng" dirty="0">
                <a:hlinkClick r:id="rId7">
                  <a:extLst>
                    <a:ext uri="{A12FA001-AC4F-418D-AE19-62706E023703}">
                      <ahyp:hlinkClr xmlns:ahyp="http://schemas.microsoft.com/office/drawing/2018/hyperlinkcolor" val="tx"/>
                    </a:ext>
                  </a:extLst>
                </a:hlinkClick>
              </a:rPr>
              <a:t>Applications of Cultural and Social Data Analysis</a:t>
            </a:r>
            <a:endParaRPr lang="en-NZ" sz="2400" u="sng" dirty="0"/>
          </a:p>
          <a:p>
            <a:r>
              <a:rPr lang="en-NZ" sz="2400" u="sng" dirty="0">
                <a:hlinkClick r:id="rId8">
                  <a:extLst>
                    <a:ext uri="{A12FA001-AC4F-418D-AE19-62706E023703}">
                      <ahyp:hlinkClr xmlns:ahyp="http://schemas.microsoft.com/office/drawing/2018/hyperlinkcolor" val="tx"/>
                    </a:ext>
                  </a:extLst>
                </a:hlinkClick>
              </a:rPr>
              <a:t>Archives and Legal Activism</a:t>
            </a:r>
            <a:endParaRPr lang="en-NZ" sz="2400" u="sng" dirty="0"/>
          </a:p>
          <a:p>
            <a:r>
              <a:rPr lang="en-NZ" sz="2400" u="sng" dirty="0">
                <a:hlinkClick r:id="rId9">
                  <a:extLst>
                    <a:ext uri="{A12FA001-AC4F-418D-AE19-62706E023703}">
                      <ahyp:hlinkClr xmlns:ahyp="http://schemas.microsoft.com/office/drawing/2018/hyperlinkcolor" val="tx"/>
                    </a:ext>
                  </a:extLst>
                </a:hlinkClick>
              </a:rPr>
              <a:t>Creativity, Innovation and Entrepreneurship in the Humanities </a:t>
            </a:r>
            <a:endParaRPr lang="en-NZ" sz="2400" u="sng" dirty="0"/>
          </a:p>
          <a:p>
            <a:r>
              <a:rPr lang="en-NZ" sz="2400" u="sng" dirty="0">
                <a:hlinkClick r:id="rId10">
                  <a:extLst>
                    <a:ext uri="{A12FA001-AC4F-418D-AE19-62706E023703}">
                      <ahyp:hlinkClr xmlns:ahyp="http://schemas.microsoft.com/office/drawing/2018/hyperlinkcolor" val="tx"/>
                    </a:ext>
                  </a:extLst>
                </a:hlinkClick>
              </a:rPr>
              <a:t>Digital Activism</a:t>
            </a:r>
            <a:endParaRPr lang="en-NZ" sz="2400" u="sng" dirty="0"/>
          </a:p>
          <a:p>
            <a:r>
              <a:rPr lang="en-NZ" sz="2400" u="sng" dirty="0">
                <a:hlinkClick r:id="rId11">
                  <a:extLst>
                    <a:ext uri="{A12FA001-AC4F-418D-AE19-62706E023703}">
                      <ahyp:hlinkClr xmlns:ahyp="http://schemas.microsoft.com/office/drawing/2018/hyperlinkcolor" val="tx"/>
                    </a:ext>
                  </a:extLst>
                </a:hlinkClick>
              </a:rPr>
              <a:t>Documentary Imagination</a:t>
            </a:r>
            <a:endParaRPr lang="en-NZ" sz="2400" u="sng" dirty="0"/>
          </a:p>
          <a:p>
            <a:r>
              <a:rPr lang="en-NZ" sz="2400" u="sng" dirty="0">
                <a:hlinkClick r:id="rId12">
                  <a:extLst>
                    <a:ext uri="{A12FA001-AC4F-418D-AE19-62706E023703}">
                      <ahyp:hlinkClr xmlns:ahyp="http://schemas.microsoft.com/office/drawing/2018/hyperlinkcolor" val="tx"/>
                    </a:ext>
                  </a:extLst>
                </a:hlinkClick>
              </a:rPr>
              <a:t>Elemental Media</a:t>
            </a:r>
            <a:endParaRPr lang="en-NZ" sz="2400" u="sng" dirty="0"/>
          </a:p>
          <a:p>
            <a:r>
              <a:rPr lang="en-NZ" sz="2400" u="sng" dirty="0"/>
              <a:t>Health, Illness and the Media</a:t>
            </a:r>
          </a:p>
          <a:p>
            <a:r>
              <a:rPr lang="en-NZ" sz="2400" u="sng" dirty="0"/>
              <a:t>Museums, Heritage and Digital Curation</a:t>
            </a:r>
          </a:p>
          <a:p>
            <a:r>
              <a:rPr lang="en-NZ" sz="2400" u="sng" dirty="0">
                <a:hlinkClick r:id="rId13">
                  <a:extLst>
                    <a:ext uri="{A12FA001-AC4F-418D-AE19-62706E023703}">
                      <ahyp:hlinkClr xmlns:ahyp="http://schemas.microsoft.com/office/drawing/2018/hyperlinkcolor" val="tx"/>
                    </a:ext>
                  </a:extLst>
                </a:hlinkClick>
              </a:rPr>
              <a:t>Sexuality and Media</a:t>
            </a:r>
            <a:endParaRPr lang="en-NZ" sz="2400" u="sng" dirty="0"/>
          </a:p>
          <a:p>
            <a:r>
              <a:rPr lang="en-NZ" sz="2400" u="sng" dirty="0">
                <a:hlinkClick r:id="rId14">
                  <a:extLst>
                    <a:ext uri="{A12FA001-AC4F-418D-AE19-62706E023703}">
                      <ahyp:hlinkClr xmlns:ahyp="http://schemas.microsoft.com/office/drawing/2018/hyperlinkcolor" val="tx"/>
                    </a:ext>
                  </a:extLst>
                </a:hlinkClick>
              </a:rPr>
              <a:t>Social Media and Contemporary Issues</a:t>
            </a:r>
            <a:endParaRPr lang="en-NZ" sz="2400" u="sng" dirty="0"/>
          </a:p>
          <a:p>
            <a:r>
              <a:rPr lang="en-NZ" sz="2400" u="sng" dirty="0"/>
              <a:t>Sustainable Digital Media?</a:t>
            </a:r>
          </a:p>
          <a:p>
            <a:r>
              <a:rPr lang="en-NZ" sz="2400" u="sng" dirty="0">
                <a:hlinkClick r:id="rId15">
                  <a:extLst>
                    <a:ext uri="{A12FA001-AC4F-418D-AE19-62706E023703}">
                      <ahyp:hlinkClr xmlns:ahyp="http://schemas.microsoft.com/office/drawing/2018/hyperlinkcolor" val="tx"/>
                    </a:ext>
                  </a:extLst>
                </a:hlinkClick>
              </a:rPr>
              <a:t>This is Film! Film Heritage in Practice</a:t>
            </a:r>
            <a:endParaRPr lang="en-NZ" sz="2400" u="sng" dirty="0"/>
          </a:p>
          <a:p>
            <a:r>
              <a:rPr lang="en-NZ" sz="2400" u="sng" dirty="0">
                <a:hlinkClick r:id="rId16">
                  <a:extLst>
                    <a:ext uri="{A12FA001-AC4F-418D-AE19-62706E023703}">
                      <ahyp:hlinkClr xmlns:ahyp="http://schemas.microsoft.com/office/drawing/2018/hyperlinkcolor" val="tx"/>
                    </a:ext>
                  </a:extLst>
                </a:hlinkClick>
              </a:rPr>
              <a:t>Visual Subcultures Online</a:t>
            </a:r>
            <a:endParaRPr lang="en-NZ" sz="2400" u="sng" dirty="0"/>
          </a:p>
          <a:p>
            <a:pPr marL="342900" indent="-342900">
              <a:lnSpc>
                <a:spcPct val="110000"/>
              </a:lnSpc>
              <a:spcAft>
                <a:spcPts val="600"/>
              </a:spcAft>
              <a:buFontTx/>
              <a:buChar char="-"/>
            </a:pPr>
            <a:endParaRPr lang="en-US" sz="2400" spc="50" dirty="0">
              <a:cs typeface="Calibri"/>
            </a:endParaRPr>
          </a:p>
        </p:txBody>
      </p:sp>
      <p:sp>
        <p:nvSpPr>
          <p:cNvPr id="9" name="TextBox 8"/>
          <p:cNvSpPr txBox="1"/>
          <p:nvPr/>
        </p:nvSpPr>
        <p:spPr>
          <a:xfrm>
            <a:off x="598489" y="464168"/>
            <a:ext cx="7450660"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Electives (sem. 2 &amp; 3)</a:t>
            </a:r>
          </a:p>
        </p:txBody>
      </p:sp>
    </p:spTree>
    <p:extLst>
      <p:ext uri="{BB962C8B-B14F-4D97-AF65-F5344CB8AC3E}">
        <p14:creationId xmlns:p14="http://schemas.microsoft.com/office/powerpoint/2010/main" val="3104171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tps://upload.wikimedia.org/wikipedia/commons/7/71/EYE_Filmmuse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142262"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xtBox 10"/>
          <p:cNvSpPr txBox="1"/>
          <p:nvPr/>
        </p:nvSpPr>
        <p:spPr>
          <a:xfrm>
            <a:off x="598488" y="715963"/>
            <a:ext cx="3342046" cy="503590"/>
          </a:xfrm>
          <a:prstGeom prst="rect">
            <a:avLst/>
          </a:prstGeom>
          <a:solidFill>
            <a:schemeClr val="tx1"/>
          </a:solidFill>
        </p:spPr>
        <p:txBody>
          <a:bodyPr wrap="square" lIns="108000" tIns="36000" rIns="108000" bIns="36000" rtlCol="0">
            <a:spAutoFit/>
          </a:bodyPr>
          <a:lstStyle/>
          <a:p>
            <a:pPr>
              <a:lnSpc>
                <a:spcPct val="85000"/>
              </a:lnSpc>
              <a:spcAft>
                <a:spcPts val="600"/>
              </a:spcAft>
            </a:pPr>
            <a:r>
              <a:rPr lang="en-US" sz="3200" spc="50" dirty="0">
                <a:solidFill>
                  <a:schemeClr val="bg1"/>
                </a:solidFill>
                <a:cs typeface="Calibri"/>
              </a:rPr>
              <a:t>Tutorials</a:t>
            </a:r>
          </a:p>
        </p:txBody>
      </p:sp>
      <p:sp>
        <p:nvSpPr>
          <p:cNvPr id="7" name="TextBox 6"/>
          <p:cNvSpPr txBox="1"/>
          <p:nvPr/>
        </p:nvSpPr>
        <p:spPr>
          <a:xfrm>
            <a:off x="585788" y="1519347"/>
            <a:ext cx="4979515" cy="5136846"/>
          </a:xfrm>
          <a:prstGeom prst="rect">
            <a:avLst/>
          </a:prstGeom>
          <a:solidFill>
            <a:schemeClr val="bg1">
              <a:alpha val="80000"/>
            </a:schemeClr>
          </a:solidFill>
        </p:spPr>
        <p:txBody>
          <a:bodyPr wrap="square" lIns="72000" tIns="0" rIns="0" bIns="72000" rtlCol="0">
            <a:spAutoFit/>
          </a:bodyPr>
          <a:lstStyle/>
          <a:p>
            <a:pPr>
              <a:lnSpc>
                <a:spcPct val="110000"/>
              </a:lnSpc>
              <a:spcAft>
                <a:spcPts val="600"/>
              </a:spcAft>
            </a:pPr>
            <a:r>
              <a:rPr lang="en-US" sz="2400" spc="50" dirty="0">
                <a:cs typeface="Calibri"/>
              </a:rPr>
              <a:t>Examples:</a:t>
            </a:r>
          </a:p>
          <a:p>
            <a:pPr marL="342900" indent="-342900">
              <a:lnSpc>
                <a:spcPct val="110000"/>
              </a:lnSpc>
              <a:spcAft>
                <a:spcPts val="600"/>
              </a:spcAft>
              <a:buFontTx/>
              <a:buChar char="-"/>
            </a:pPr>
            <a:r>
              <a:rPr lang="en-US" sz="2400" spc="50" dirty="0">
                <a:cs typeface="Calibri"/>
              </a:rPr>
              <a:t>Collaborative tutorial with the EYE Film Museum </a:t>
            </a:r>
          </a:p>
          <a:p>
            <a:pPr marL="342900" indent="-342900">
              <a:lnSpc>
                <a:spcPct val="110000"/>
              </a:lnSpc>
              <a:spcAft>
                <a:spcPts val="600"/>
              </a:spcAft>
              <a:buFontTx/>
              <a:buChar char="-"/>
            </a:pPr>
            <a:r>
              <a:rPr lang="en-US" sz="2400" spc="50" dirty="0">
                <a:cs typeface="Calibri"/>
              </a:rPr>
              <a:t>Aesthetics &amp; Politics of Identity</a:t>
            </a:r>
          </a:p>
          <a:p>
            <a:pPr marL="342900" indent="-342900">
              <a:lnSpc>
                <a:spcPct val="110000"/>
              </a:lnSpc>
              <a:spcAft>
                <a:spcPts val="600"/>
              </a:spcAft>
              <a:buFontTx/>
              <a:buChar char="-"/>
            </a:pPr>
            <a:r>
              <a:rPr lang="en-US" sz="2400" spc="50" dirty="0">
                <a:cs typeface="Calibri"/>
              </a:rPr>
              <a:t>Doing </a:t>
            </a:r>
            <a:r>
              <a:rPr lang="en-US" sz="2400" spc="50" dirty="0" err="1">
                <a:cs typeface="Calibri"/>
              </a:rPr>
              <a:t>Videographic</a:t>
            </a:r>
            <a:r>
              <a:rPr lang="en-US" sz="2400" spc="50" dirty="0">
                <a:cs typeface="Calibri"/>
              </a:rPr>
              <a:t> Criticism</a:t>
            </a:r>
          </a:p>
          <a:p>
            <a:pPr marL="342900" indent="-342900">
              <a:lnSpc>
                <a:spcPct val="110000"/>
              </a:lnSpc>
              <a:spcAft>
                <a:spcPts val="600"/>
              </a:spcAft>
              <a:buFontTx/>
              <a:buChar char="-"/>
            </a:pPr>
            <a:r>
              <a:rPr lang="en-US" sz="2400" spc="50" dirty="0">
                <a:cs typeface="Calibri"/>
              </a:rPr>
              <a:t>More-than-human Cities</a:t>
            </a:r>
          </a:p>
          <a:p>
            <a:pPr marL="342900" indent="-342900">
              <a:lnSpc>
                <a:spcPct val="110000"/>
              </a:lnSpc>
              <a:spcAft>
                <a:spcPts val="600"/>
              </a:spcAft>
              <a:buFontTx/>
              <a:buChar char="-"/>
            </a:pPr>
            <a:r>
              <a:rPr lang="en-US" sz="2400" spc="50" dirty="0">
                <a:cs typeface="Calibri"/>
              </a:rPr>
              <a:t>On Feminism and Pop Culture</a:t>
            </a:r>
          </a:p>
          <a:p>
            <a:pPr marL="342900" indent="-342900">
              <a:lnSpc>
                <a:spcPct val="110000"/>
              </a:lnSpc>
              <a:spcAft>
                <a:spcPts val="600"/>
              </a:spcAft>
              <a:buFontTx/>
              <a:buChar char="-"/>
            </a:pPr>
            <a:r>
              <a:rPr lang="en-US" sz="2400" spc="50" dirty="0">
                <a:cs typeface="Calibri"/>
              </a:rPr>
              <a:t>Machine Learning </a:t>
            </a:r>
          </a:p>
          <a:p>
            <a:pPr marL="342900" indent="-342900">
              <a:lnSpc>
                <a:spcPct val="110000"/>
              </a:lnSpc>
              <a:spcAft>
                <a:spcPts val="600"/>
              </a:spcAft>
              <a:buFontTx/>
              <a:buChar char="-"/>
            </a:pPr>
            <a:r>
              <a:rPr lang="en-US" sz="2400" spc="50" dirty="0">
                <a:cs typeface="Calibri"/>
              </a:rPr>
              <a:t>Platforms and Cultural Production </a:t>
            </a:r>
          </a:p>
          <a:p>
            <a:pPr marL="342900" indent="-342900">
              <a:lnSpc>
                <a:spcPct val="110000"/>
              </a:lnSpc>
              <a:spcAft>
                <a:spcPts val="600"/>
              </a:spcAft>
              <a:buFontTx/>
              <a:buChar char="-"/>
            </a:pPr>
            <a:r>
              <a:rPr lang="en-US" sz="2400" b="1" spc="50" dirty="0">
                <a:cs typeface="Calibri"/>
              </a:rPr>
              <a:t>Custom-made tutorial or research internship</a:t>
            </a:r>
          </a:p>
        </p:txBody>
      </p:sp>
    </p:spTree>
    <p:extLst>
      <p:ext uri="{BB962C8B-B14F-4D97-AF65-F5344CB8AC3E}">
        <p14:creationId xmlns:p14="http://schemas.microsoft.com/office/powerpoint/2010/main" val="3635370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D7C8B4FEBC20409B1FB0BCA65EDBC1" ma:contentTypeVersion="17" ma:contentTypeDescription="Een nieuw document maken." ma:contentTypeScope="" ma:versionID="42bd1243c304ad1163cc0261e067f50c">
  <xsd:schema xmlns:xsd="http://www.w3.org/2001/XMLSchema" xmlns:xs="http://www.w3.org/2001/XMLSchema" xmlns:p="http://schemas.microsoft.com/office/2006/metadata/properties" xmlns:ns2="0ba0a66d-d0f9-47cd-8e3e-68bb350750de" xmlns:ns3="b9e4800e-550a-4664-b739-51f4091b61c8" targetNamespace="http://schemas.microsoft.com/office/2006/metadata/properties" ma:root="true" ma:fieldsID="f31e43be68a3e0049b8abb016d424fdd" ns2:_="" ns3:_="">
    <xsd:import namespace="0ba0a66d-d0f9-47cd-8e3e-68bb350750de"/>
    <xsd:import namespace="b9e4800e-550a-4664-b739-51f4091b61c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a0a66d-d0f9-47cd-8e3e-68bb350750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99b6ca76-abda-4f5c-bf70-6374a71c10d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9e4800e-550a-4664-b739-51f4091b61c8"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109a07e8-6055-4969-b643-2ba440b25212}" ma:internalName="TaxCatchAll" ma:showField="CatchAllData" ma:web="b9e4800e-550a-4664-b739-51f4091b61c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7B4238-0352-4560-90ED-7DD13FC97B35}"/>
</file>

<file path=customXml/itemProps2.xml><?xml version="1.0" encoding="utf-8"?>
<ds:datastoreItem xmlns:ds="http://schemas.openxmlformats.org/officeDocument/2006/customXml" ds:itemID="{6149DE40-97C1-4AA3-BBF5-AE45C51A477E}"/>
</file>

<file path=docProps/app.xml><?xml version="1.0" encoding="utf-8"?>
<Properties xmlns="http://schemas.openxmlformats.org/officeDocument/2006/extended-properties" xmlns:vt="http://schemas.openxmlformats.org/officeDocument/2006/docPropsVTypes">
  <Template>Vapor Trail</Template>
  <TotalTime>5184</TotalTime>
  <Words>2569</Words>
  <Application>Microsoft Office PowerPoint</Application>
  <PresentationFormat>On-screen Show (4:3)</PresentationFormat>
  <Paragraphs>270</Paragraphs>
  <Slides>23</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Study Abroad </vt:lpstr>
      <vt:lpstr>PowerPoint Presentation</vt:lpstr>
      <vt:lpstr>PowerPoint Presentation</vt:lpstr>
      <vt:lpstr>PowerPoint Presentation</vt:lpstr>
      <vt:lpstr>PowerPoint Presentation</vt:lpstr>
      <vt:lpstr>PowerPoint Presentation</vt:lpstr>
      <vt:lpstr>PowerPoint Presentation</vt:lpstr>
      <vt:lpstr>Deadline and Process  Applicants for RMA Media Studies</vt:lpstr>
      <vt:lpstr>Miscellany: Application Process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Misha Kavka</dc:creator>
  <cp:lastModifiedBy>Sudeep Dasgupta</cp:lastModifiedBy>
  <cp:revision>19</cp:revision>
  <dcterms:created xsi:type="dcterms:W3CDTF">2023-02-11T08:21:50Z</dcterms:created>
  <dcterms:modified xsi:type="dcterms:W3CDTF">2023-11-22T18:25:03Z</dcterms:modified>
</cp:coreProperties>
</file>