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6"/>
  </p:notesMasterIdLst>
  <p:handoutMasterIdLst>
    <p:handoutMasterId r:id="rId17"/>
  </p:handoutMasterIdLst>
  <p:sldIdLst>
    <p:sldId id="266" r:id="rId5"/>
    <p:sldId id="276" r:id="rId6"/>
    <p:sldId id="261" r:id="rId7"/>
    <p:sldId id="267" r:id="rId8"/>
    <p:sldId id="272" r:id="rId9"/>
    <p:sldId id="277" r:id="rId10"/>
    <p:sldId id="273" r:id="rId11"/>
    <p:sldId id="274" r:id="rId12"/>
    <p:sldId id="263" r:id="rId13"/>
    <p:sldId id="269" r:id="rId14"/>
    <p:sldId id="275" r:id="rId15"/>
  </p:sldIdLst>
  <p:sldSz cx="12192000" cy="6858000"/>
  <p:notesSz cx="6858000" cy="9144000"/>
  <p:custDataLst>
    <p:tags r:id="rId1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2462E"/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9486" autoAdjust="0"/>
  </p:normalViewPr>
  <p:slideViewPr>
    <p:cSldViewPr showGuides="1">
      <p:cViewPr varScale="1">
        <p:scale>
          <a:sx n="63" d="100"/>
          <a:sy n="63" d="100"/>
        </p:scale>
        <p:origin x="384" y="92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34B625-4B08-4D34-8340-FBD4550BF36D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GB"/>
        </a:p>
      </dgm:t>
    </dgm:pt>
    <dgm:pt modelId="{E7B50970-3911-4061-BE19-1F0EB66AAB38}">
      <dgm:prSet phldrT="[Text]"/>
      <dgm:spPr/>
      <dgm:t>
        <a:bodyPr/>
        <a:lstStyle/>
        <a:p>
          <a:r>
            <a:rPr lang="en-GB" dirty="0"/>
            <a:t>One-year intensive or two-year part-time programme</a:t>
          </a:r>
        </a:p>
      </dgm:t>
    </dgm:pt>
    <dgm:pt modelId="{69BB79AC-BCA1-4CB5-921D-4089DF0D7E55}" type="parTrans" cxnId="{D951BFE9-FFB7-4569-A732-D05FEF03FD3B}">
      <dgm:prSet/>
      <dgm:spPr/>
      <dgm:t>
        <a:bodyPr/>
        <a:lstStyle/>
        <a:p>
          <a:endParaRPr lang="en-GB"/>
        </a:p>
      </dgm:t>
    </dgm:pt>
    <dgm:pt modelId="{8FC247F1-A553-4214-B70D-65D4A825B992}" type="sibTrans" cxnId="{D951BFE9-FFB7-4569-A732-D05FEF03FD3B}">
      <dgm:prSet/>
      <dgm:spPr/>
      <dgm:t>
        <a:bodyPr/>
        <a:lstStyle/>
        <a:p>
          <a:endParaRPr lang="en-GB"/>
        </a:p>
      </dgm:t>
    </dgm:pt>
    <dgm:pt modelId="{12BFEBD4-B2AB-416A-A2DD-273D2074C736}">
      <dgm:prSet phldrT="[Text]"/>
      <dgm:spPr/>
      <dgm:t>
        <a:bodyPr/>
        <a:lstStyle/>
        <a:p>
          <a:r>
            <a:rPr lang="en-GB" dirty="0"/>
            <a:t>Opportunities for developing individual research specialisations</a:t>
          </a:r>
        </a:p>
      </dgm:t>
    </dgm:pt>
    <dgm:pt modelId="{5BB6025A-D19E-4746-8D09-1E75561D4467}" type="parTrans" cxnId="{9B2BF72D-8133-4CE4-981D-C82AC3D95ED5}">
      <dgm:prSet/>
      <dgm:spPr/>
      <dgm:t>
        <a:bodyPr/>
        <a:lstStyle/>
        <a:p>
          <a:endParaRPr lang="en-GB"/>
        </a:p>
      </dgm:t>
    </dgm:pt>
    <dgm:pt modelId="{5F602789-28A6-404E-B381-4616D7FA8876}" type="sibTrans" cxnId="{9B2BF72D-8133-4CE4-981D-C82AC3D95ED5}">
      <dgm:prSet/>
      <dgm:spPr/>
      <dgm:t>
        <a:bodyPr/>
        <a:lstStyle/>
        <a:p>
          <a:endParaRPr lang="en-GB"/>
        </a:p>
      </dgm:t>
    </dgm:pt>
    <dgm:pt modelId="{D05ED558-FB34-4137-BFB2-A1B11775D0A8}">
      <dgm:prSet phldrT="[Text]"/>
      <dgm:spPr/>
      <dgm:t>
        <a:bodyPr/>
        <a:lstStyle/>
        <a:p>
          <a:r>
            <a:rPr lang="en-GB" dirty="0"/>
            <a:t>Profile areas: </a:t>
          </a:r>
          <a:br>
            <a:rPr lang="en-GB" dirty="0"/>
          </a:br>
          <a:r>
            <a:rPr lang="en-GB" dirty="0"/>
            <a:t>performance studies, musical theatre and opera, theatre and society</a:t>
          </a:r>
        </a:p>
      </dgm:t>
    </dgm:pt>
    <dgm:pt modelId="{3E36E87D-538A-4A19-B330-099A8BAFBCB6}" type="parTrans" cxnId="{D53F7B7F-8DA8-44C2-8CD9-005D0D5CE3A7}">
      <dgm:prSet/>
      <dgm:spPr/>
      <dgm:t>
        <a:bodyPr/>
        <a:lstStyle/>
        <a:p>
          <a:endParaRPr lang="en-GB"/>
        </a:p>
      </dgm:t>
    </dgm:pt>
    <dgm:pt modelId="{F09CA643-2D6F-48EC-B2C0-94C75C35A9F4}" type="sibTrans" cxnId="{D53F7B7F-8DA8-44C2-8CD9-005D0D5CE3A7}">
      <dgm:prSet/>
      <dgm:spPr/>
      <dgm:t>
        <a:bodyPr/>
        <a:lstStyle/>
        <a:p>
          <a:endParaRPr lang="en-GB"/>
        </a:p>
      </dgm:t>
    </dgm:pt>
    <dgm:pt modelId="{ADCB9AC9-3FF7-4E95-87DB-B963FB7E03AA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Participation in research seminars and talks to broaden your disciplinary horizon</a:t>
          </a:r>
        </a:p>
      </dgm:t>
    </dgm:pt>
    <dgm:pt modelId="{565AB16B-FCE4-4BCF-93A5-529C75251F24}" type="parTrans" cxnId="{892D170C-9ED2-4F50-846A-5B91F23D0596}">
      <dgm:prSet/>
      <dgm:spPr/>
      <dgm:t>
        <a:bodyPr/>
        <a:lstStyle/>
        <a:p>
          <a:endParaRPr lang="nl-NL"/>
        </a:p>
      </dgm:t>
    </dgm:pt>
    <dgm:pt modelId="{C65569A4-10CB-428D-8511-31C597B2665E}" type="sibTrans" cxnId="{892D170C-9ED2-4F50-846A-5B91F23D0596}">
      <dgm:prSet/>
      <dgm:spPr/>
      <dgm:t>
        <a:bodyPr/>
        <a:lstStyle/>
        <a:p>
          <a:endParaRPr lang="nl-NL"/>
        </a:p>
      </dgm:t>
    </dgm:pt>
    <dgm:pt modelId="{676B9297-3615-4F8B-AE15-A70EC41BC8B9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Benefit from intensive group mentoring and an individual dissertation supervision trajectory</a:t>
          </a:r>
          <a:endParaRPr lang="en-GB" dirty="0"/>
        </a:p>
      </dgm:t>
    </dgm:pt>
    <dgm:pt modelId="{27586DD8-E154-4643-BBFC-0D190AA19D63}" type="parTrans" cxnId="{079F82DD-18B7-460B-B3CA-5B2734FD7AA6}">
      <dgm:prSet/>
      <dgm:spPr/>
      <dgm:t>
        <a:bodyPr/>
        <a:lstStyle/>
        <a:p>
          <a:endParaRPr lang="nl-NL"/>
        </a:p>
      </dgm:t>
    </dgm:pt>
    <dgm:pt modelId="{55FA692D-C75B-4958-9700-B5CD5C1240A4}" type="sibTrans" cxnId="{079F82DD-18B7-460B-B3CA-5B2734FD7AA6}">
      <dgm:prSet/>
      <dgm:spPr/>
      <dgm:t>
        <a:bodyPr/>
        <a:lstStyle/>
        <a:p>
          <a:endParaRPr lang="nl-NL"/>
        </a:p>
      </dgm:t>
    </dgm:pt>
    <dgm:pt modelId="{83A76F08-E64F-4B0A-A0E0-4ADB796B6A2B}" type="pres">
      <dgm:prSet presAssocID="{5234B625-4B08-4D34-8340-FBD4550BF36D}" presName="linear" presStyleCnt="0">
        <dgm:presLayoutVars>
          <dgm:dir/>
          <dgm:animLvl val="lvl"/>
          <dgm:resizeHandles val="exact"/>
        </dgm:presLayoutVars>
      </dgm:prSet>
      <dgm:spPr/>
    </dgm:pt>
    <dgm:pt modelId="{47C22C4C-D9F0-4304-90AC-E1A5E1151D7C}" type="pres">
      <dgm:prSet presAssocID="{E7B50970-3911-4061-BE19-1F0EB66AAB38}" presName="parentLin" presStyleCnt="0"/>
      <dgm:spPr/>
    </dgm:pt>
    <dgm:pt modelId="{E4F34577-E377-4702-AF06-C16D22FC03EF}" type="pres">
      <dgm:prSet presAssocID="{E7B50970-3911-4061-BE19-1F0EB66AAB38}" presName="parentLeftMargin" presStyleLbl="node1" presStyleIdx="0" presStyleCnt="5"/>
      <dgm:spPr/>
    </dgm:pt>
    <dgm:pt modelId="{A15E2671-5F55-48E3-AB21-8D834377615C}" type="pres">
      <dgm:prSet presAssocID="{E7B50970-3911-4061-BE19-1F0EB66AAB38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919E1122-8522-4D26-B734-4DA2A4FDF804}" type="pres">
      <dgm:prSet presAssocID="{E7B50970-3911-4061-BE19-1F0EB66AAB38}" presName="negativeSpace" presStyleCnt="0"/>
      <dgm:spPr/>
    </dgm:pt>
    <dgm:pt modelId="{1F2C94BF-A8DC-430D-8A31-65651BD02970}" type="pres">
      <dgm:prSet presAssocID="{E7B50970-3911-4061-BE19-1F0EB66AAB38}" presName="childText" presStyleLbl="conFgAcc1" presStyleIdx="0" presStyleCnt="5">
        <dgm:presLayoutVars>
          <dgm:bulletEnabled val="1"/>
        </dgm:presLayoutVars>
      </dgm:prSet>
      <dgm:spPr/>
    </dgm:pt>
    <dgm:pt modelId="{A8F58AF1-9B5A-4D24-BA01-C175133AF3AF}" type="pres">
      <dgm:prSet presAssocID="{8FC247F1-A553-4214-B70D-65D4A825B992}" presName="spaceBetweenRectangles" presStyleCnt="0"/>
      <dgm:spPr/>
    </dgm:pt>
    <dgm:pt modelId="{2608E7DB-1C47-4D41-8404-452FD958936C}" type="pres">
      <dgm:prSet presAssocID="{12BFEBD4-B2AB-416A-A2DD-273D2074C736}" presName="parentLin" presStyleCnt="0"/>
      <dgm:spPr/>
    </dgm:pt>
    <dgm:pt modelId="{092BDAEF-B490-47BC-B4D3-EE2E73FF06E6}" type="pres">
      <dgm:prSet presAssocID="{12BFEBD4-B2AB-416A-A2DD-273D2074C736}" presName="parentLeftMargin" presStyleLbl="node1" presStyleIdx="0" presStyleCnt="5"/>
      <dgm:spPr/>
    </dgm:pt>
    <dgm:pt modelId="{48483EBD-58C8-4FAA-A9A0-28D0DE88F969}" type="pres">
      <dgm:prSet presAssocID="{12BFEBD4-B2AB-416A-A2DD-273D2074C736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129390EC-4548-4A50-BE9A-8875880EC855}" type="pres">
      <dgm:prSet presAssocID="{12BFEBD4-B2AB-416A-A2DD-273D2074C736}" presName="negativeSpace" presStyleCnt="0"/>
      <dgm:spPr/>
    </dgm:pt>
    <dgm:pt modelId="{CFA0571B-D310-4C5C-A93E-06DDEFAE6381}" type="pres">
      <dgm:prSet presAssocID="{12BFEBD4-B2AB-416A-A2DD-273D2074C736}" presName="childText" presStyleLbl="conFgAcc1" presStyleIdx="1" presStyleCnt="5">
        <dgm:presLayoutVars>
          <dgm:bulletEnabled val="1"/>
        </dgm:presLayoutVars>
      </dgm:prSet>
      <dgm:spPr/>
    </dgm:pt>
    <dgm:pt modelId="{50EABD4F-494A-4126-B247-C4DBE5E2E3BF}" type="pres">
      <dgm:prSet presAssocID="{5F602789-28A6-404E-B381-4616D7FA8876}" presName="spaceBetweenRectangles" presStyleCnt="0"/>
      <dgm:spPr/>
    </dgm:pt>
    <dgm:pt modelId="{49783A85-E966-401C-9B15-98C40F3714BA}" type="pres">
      <dgm:prSet presAssocID="{D05ED558-FB34-4137-BFB2-A1B11775D0A8}" presName="parentLin" presStyleCnt="0"/>
      <dgm:spPr/>
    </dgm:pt>
    <dgm:pt modelId="{8B571E96-1913-43E2-8277-9C0A0C0916F2}" type="pres">
      <dgm:prSet presAssocID="{D05ED558-FB34-4137-BFB2-A1B11775D0A8}" presName="parentLeftMargin" presStyleLbl="node1" presStyleIdx="1" presStyleCnt="5"/>
      <dgm:spPr/>
    </dgm:pt>
    <dgm:pt modelId="{1EBDC204-ACD9-4AB5-AF83-74EDDB0F76A9}" type="pres">
      <dgm:prSet presAssocID="{D05ED558-FB34-4137-BFB2-A1B11775D0A8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55DEAD82-1D0E-4530-A8FD-F1E3736749A8}" type="pres">
      <dgm:prSet presAssocID="{D05ED558-FB34-4137-BFB2-A1B11775D0A8}" presName="negativeSpace" presStyleCnt="0"/>
      <dgm:spPr/>
    </dgm:pt>
    <dgm:pt modelId="{C4EDCE11-802E-4380-BF7B-1BA112589698}" type="pres">
      <dgm:prSet presAssocID="{D05ED558-FB34-4137-BFB2-A1B11775D0A8}" presName="childText" presStyleLbl="conFgAcc1" presStyleIdx="2" presStyleCnt="5">
        <dgm:presLayoutVars>
          <dgm:bulletEnabled val="1"/>
        </dgm:presLayoutVars>
      </dgm:prSet>
      <dgm:spPr/>
    </dgm:pt>
    <dgm:pt modelId="{DA535A88-5B00-46C3-A0CB-343CDF37458D}" type="pres">
      <dgm:prSet presAssocID="{F09CA643-2D6F-48EC-B2C0-94C75C35A9F4}" presName="spaceBetweenRectangles" presStyleCnt="0"/>
      <dgm:spPr/>
    </dgm:pt>
    <dgm:pt modelId="{C36A0314-A2D5-4140-BFBC-4B5E5D38A27B}" type="pres">
      <dgm:prSet presAssocID="{676B9297-3615-4F8B-AE15-A70EC41BC8B9}" presName="parentLin" presStyleCnt="0"/>
      <dgm:spPr/>
    </dgm:pt>
    <dgm:pt modelId="{7DC65949-5FB0-46F3-AC31-DB6299A3916B}" type="pres">
      <dgm:prSet presAssocID="{676B9297-3615-4F8B-AE15-A70EC41BC8B9}" presName="parentLeftMargin" presStyleLbl="node1" presStyleIdx="2" presStyleCnt="5"/>
      <dgm:spPr/>
    </dgm:pt>
    <dgm:pt modelId="{03BC4B16-C11D-433F-AA19-317277EFBDF9}" type="pres">
      <dgm:prSet presAssocID="{676B9297-3615-4F8B-AE15-A70EC41BC8B9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081CF7F0-2223-4803-B2F1-DD6DACC8E7BD}" type="pres">
      <dgm:prSet presAssocID="{676B9297-3615-4F8B-AE15-A70EC41BC8B9}" presName="negativeSpace" presStyleCnt="0"/>
      <dgm:spPr/>
    </dgm:pt>
    <dgm:pt modelId="{91946215-24C7-4776-96C4-44E00273FC31}" type="pres">
      <dgm:prSet presAssocID="{676B9297-3615-4F8B-AE15-A70EC41BC8B9}" presName="childText" presStyleLbl="conFgAcc1" presStyleIdx="3" presStyleCnt="5">
        <dgm:presLayoutVars>
          <dgm:bulletEnabled val="1"/>
        </dgm:presLayoutVars>
      </dgm:prSet>
      <dgm:spPr/>
    </dgm:pt>
    <dgm:pt modelId="{32C8727F-4DD3-4DA0-BF63-22725CC54CEE}" type="pres">
      <dgm:prSet presAssocID="{55FA692D-C75B-4958-9700-B5CD5C1240A4}" presName="spaceBetweenRectangles" presStyleCnt="0"/>
      <dgm:spPr/>
    </dgm:pt>
    <dgm:pt modelId="{6FFB5D5A-7785-44C4-9B51-0DBA3F862F96}" type="pres">
      <dgm:prSet presAssocID="{ADCB9AC9-3FF7-4E95-87DB-B963FB7E03AA}" presName="parentLin" presStyleCnt="0"/>
      <dgm:spPr/>
    </dgm:pt>
    <dgm:pt modelId="{19A03F51-A16C-460C-8053-5A8989674687}" type="pres">
      <dgm:prSet presAssocID="{ADCB9AC9-3FF7-4E95-87DB-B963FB7E03AA}" presName="parentLeftMargin" presStyleLbl="node1" presStyleIdx="3" presStyleCnt="5"/>
      <dgm:spPr/>
    </dgm:pt>
    <dgm:pt modelId="{76E0BAEE-3867-427D-9E76-0B91C4656C1A}" type="pres">
      <dgm:prSet presAssocID="{ADCB9AC9-3FF7-4E95-87DB-B963FB7E03AA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FADB8A07-E6C7-4E4E-B291-2DF24CB57B44}" type="pres">
      <dgm:prSet presAssocID="{ADCB9AC9-3FF7-4E95-87DB-B963FB7E03AA}" presName="negativeSpace" presStyleCnt="0"/>
      <dgm:spPr/>
    </dgm:pt>
    <dgm:pt modelId="{6FBA5724-B003-43C0-9729-0A895FCFF5AB}" type="pres">
      <dgm:prSet presAssocID="{ADCB9AC9-3FF7-4E95-87DB-B963FB7E03AA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DE6E9307-3E50-4115-A3B4-DC527FAF4EBD}" type="presOf" srcId="{12BFEBD4-B2AB-416A-A2DD-273D2074C736}" destId="{092BDAEF-B490-47BC-B4D3-EE2E73FF06E6}" srcOrd="0" destOrd="0" presId="urn:microsoft.com/office/officeart/2005/8/layout/list1"/>
    <dgm:cxn modelId="{892D170C-9ED2-4F50-846A-5B91F23D0596}" srcId="{5234B625-4B08-4D34-8340-FBD4550BF36D}" destId="{ADCB9AC9-3FF7-4E95-87DB-B963FB7E03AA}" srcOrd="4" destOrd="0" parTransId="{565AB16B-FCE4-4BCF-93A5-529C75251F24}" sibTransId="{C65569A4-10CB-428D-8511-31C597B2665E}"/>
    <dgm:cxn modelId="{7B74DF17-22E2-4E67-AE36-5CF23CB6D63E}" type="presOf" srcId="{12BFEBD4-B2AB-416A-A2DD-273D2074C736}" destId="{48483EBD-58C8-4FAA-A9A0-28D0DE88F969}" srcOrd="1" destOrd="0" presId="urn:microsoft.com/office/officeart/2005/8/layout/list1"/>
    <dgm:cxn modelId="{9B2BF72D-8133-4CE4-981D-C82AC3D95ED5}" srcId="{5234B625-4B08-4D34-8340-FBD4550BF36D}" destId="{12BFEBD4-B2AB-416A-A2DD-273D2074C736}" srcOrd="1" destOrd="0" parTransId="{5BB6025A-D19E-4746-8D09-1E75561D4467}" sibTransId="{5F602789-28A6-404E-B381-4616D7FA8876}"/>
    <dgm:cxn modelId="{A8F04D34-C823-4C17-834A-01161BC4FA22}" type="presOf" srcId="{ADCB9AC9-3FF7-4E95-87DB-B963FB7E03AA}" destId="{76E0BAEE-3867-427D-9E76-0B91C4656C1A}" srcOrd="1" destOrd="0" presId="urn:microsoft.com/office/officeart/2005/8/layout/list1"/>
    <dgm:cxn modelId="{9829DC3B-E89C-404C-B5FF-DE87B61936B9}" type="presOf" srcId="{D05ED558-FB34-4137-BFB2-A1B11775D0A8}" destId="{1EBDC204-ACD9-4AB5-AF83-74EDDB0F76A9}" srcOrd="1" destOrd="0" presId="urn:microsoft.com/office/officeart/2005/8/layout/list1"/>
    <dgm:cxn modelId="{C7AA2879-6951-4CC8-9245-928CE03B9C1B}" type="presOf" srcId="{676B9297-3615-4F8B-AE15-A70EC41BC8B9}" destId="{7DC65949-5FB0-46F3-AC31-DB6299A3916B}" srcOrd="0" destOrd="0" presId="urn:microsoft.com/office/officeart/2005/8/layout/list1"/>
    <dgm:cxn modelId="{6203EF7A-1656-440B-812F-009E4B67D0E2}" type="presOf" srcId="{E7B50970-3911-4061-BE19-1F0EB66AAB38}" destId="{A15E2671-5F55-48E3-AB21-8D834377615C}" srcOrd="1" destOrd="0" presId="urn:microsoft.com/office/officeart/2005/8/layout/list1"/>
    <dgm:cxn modelId="{D53F7B7F-8DA8-44C2-8CD9-005D0D5CE3A7}" srcId="{5234B625-4B08-4D34-8340-FBD4550BF36D}" destId="{D05ED558-FB34-4137-BFB2-A1B11775D0A8}" srcOrd="2" destOrd="0" parTransId="{3E36E87D-538A-4A19-B330-099A8BAFBCB6}" sibTransId="{F09CA643-2D6F-48EC-B2C0-94C75C35A9F4}"/>
    <dgm:cxn modelId="{E1D6D180-C9CA-479D-8735-827CEB562D0B}" type="presOf" srcId="{E7B50970-3911-4061-BE19-1F0EB66AAB38}" destId="{E4F34577-E377-4702-AF06-C16D22FC03EF}" srcOrd="0" destOrd="0" presId="urn:microsoft.com/office/officeart/2005/8/layout/list1"/>
    <dgm:cxn modelId="{17C707A2-2049-466E-AFD6-B324042915AD}" type="presOf" srcId="{5234B625-4B08-4D34-8340-FBD4550BF36D}" destId="{83A76F08-E64F-4B0A-A0E0-4ADB796B6A2B}" srcOrd="0" destOrd="0" presId="urn:microsoft.com/office/officeart/2005/8/layout/list1"/>
    <dgm:cxn modelId="{A0DF9FAD-A669-4E6D-AAE7-EF79D9EDC8A1}" type="presOf" srcId="{ADCB9AC9-3FF7-4E95-87DB-B963FB7E03AA}" destId="{19A03F51-A16C-460C-8053-5A8989674687}" srcOrd="0" destOrd="0" presId="urn:microsoft.com/office/officeart/2005/8/layout/list1"/>
    <dgm:cxn modelId="{E61003CB-F4CE-40BF-8563-03EFBC2B2470}" type="presOf" srcId="{D05ED558-FB34-4137-BFB2-A1B11775D0A8}" destId="{8B571E96-1913-43E2-8277-9C0A0C0916F2}" srcOrd="0" destOrd="0" presId="urn:microsoft.com/office/officeart/2005/8/layout/list1"/>
    <dgm:cxn modelId="{079F82DD-18B7-460B-B3CA-5B2734FD7AA6}" srcId="{5234B625-4B08-4D34-8340-FBD4550BF36D}" destId="{676B9297-3615-4F8B-AE15-A70EC41BC8B9}" srcOrd="3" destOrd="0" parTransId="{27586DD8-E154-4643-BBFC-0D190AA19D63}" sibTransId="{55FA692D-C75B-4958-9700-B5CD5C1240A4}"/>
    <dgm:cxn modelId="{D951BFE9-FFB7-4569-A732-D05FEF03FD3B}" srcId="{5234B625-4B08-4D34-8340-FBD4550BF36D}" destId="{E7B50970-3911-4061-BE19-1F0EB66AAB38}" srcOrd="0" destOrd="0" parTransId="{69BB79AC-BCA1-4CB5-921D-4089DF0D7E55}" sibTransId="{8FC247F1-A553-4214-B70D-65D4A825B992}"/>
    <dgm:cxn modelId="{D8D52DED-B9C5-4CD4-A4D5-882F3D99D9FC}" type="presOf" srcId="{676B9297-3615-4F8B-AE15-A70EC41BC8B9}" destId="{03BC4B16-C11D-433F-AA19-317277EFBDF9}" srcOrd="1" destOrd="0" presId="urn:microsoft.com/office/officeart/2005/8/layout/list1"/>
    <dgm:cxn modelId="{8135B88C-E3FD-49BF-9B02-42478DDEB239}" type="presParOf" srcId="{83A76F08-E64F-4B0A-A0E0-4ADB796B6A2B}" destId="{47C22C4C-D9F0-4304-90AC-E1A5E1151D7C}" srcOrd="0" destOrd="0" presId="urn:microsoft.com/office/officeart/2005/8/layout/list1"/>
    <dgm:cxn modelId="{07F21957-8E47-4661-86A8-FB3851ABD88F}" type="presParOf" srcId="{47C22C4C-D9F0-4304-90AC-E1A5E1151D7C}" destId="{E4F34577-E377-4702-AF06-C16D22FC03EF}" srcOrd="0" destOrd="0" presId="urn:microsoft.com/office/officeart/2005/8/layout/list1"/>
    <dgm:cxn modelId="{AA2EC9A9-89B6-44DA-BB5D-E70B33BBEB0C}" type="presParOf" srcId="{47C22C4C-D9F0-4304-90AC-E1A5E1151D7C}" destId="{A15E2671-5F55-48E3-AB21-8D834377615C}" srcOrd="1" destOrd="0" presId="urn:microsoft.com/office/officeart/2005/8/layout/list1"/>
    <dgm:cxn modelId="{68D501D8-6A1A-47DE-9A50-85B253267685}" type="presParOf" srcId="{83A76F08-E64F-4B0A-A0E0-4ADB796B6A2B}" destId="{919E1122-8522-4D26-B734-4DA2A4FDF804}" srcOrd="1" destOrd="0" presId="urn:microsoft.com/office/officeart/2005/8/layout/list1"/>
    <dgm:cxn modelId="{C24A9D56-7B6D-4F47-B84D-EB86ED60D6AA}" type="presParOf" srcId="{83A76F08-E64F-4B0A-A0E0-4ADB796B6A2B}" destId="{1F2C94BF-A8DC-430D-8A31-65651BD02970}" srcOrd="2" destOrd="0" presId="urn:microsoft.com/office/officeart/2005/8/layout/list1"/>
    <dgm:cxn modelId="{B7CC9756-992B-417D-B0ED-F5DB586DF6DF}" type="presParOf" srcId="{83A76F08-E64F-4B0A-A0E0-4ADB796B6A2B}" destId="{A8F58AF1-9B5A-4D24-BA01-C175133AF3AF}" srcOrd="3" destOrd="0" presId="urn:microsoft.com/office/officeart/2005/8/layout/list1"/>
    <dgm:cxn modelId="{5DCBBED5-9BEB-47DA-B1EE-64969A81B320}" type="presParOf" srcId="{83A76F08-E64F-4B0A-A0E0-4ADB796B6A2B}" destId="{2608E7DB-1C47-4D41-8404-452FD958936C}" srcOrd="4" destOrd="0" presId="urn:microsoft.com/office/officeart/2005/8/layout/list1"/>
    <dgm:cxn modelId="{1DF45DEA-84EE-431B-BB38-7C1E5583F44C}" type="presParOf" srcId="{2608E7DB-1C47-4D41-8404-452FD958936C}" destId="{092BDAEF-B490-47BC-B4D3-EE2E73FF06E6}" srcOrd="0" destOrd="0" presId="urn:microsoft.com/office/officeart/2005/8/layout/list1"/>
    <dgm:cxn modelId="{46D6A3C0-C9F1-498E-85E9-100124967D3C}" type="presParOf" srcId="{2608E7DB-1C47-4D41-8404-452FD958936C}" destId="{48483EBD-58C8-4FAA-A9A0-28D0DE88F969}" srcOrd="1" destOrd="0" presId="urn:microsoft.com/office/officeart/2005/8/layout/list1"/>
    <dgm:cxn modelId="{0AC913E5-7B01-45EF-9FE2-930F4EAE273E}" type="presParOf" srcId="{83A76F08-E64F-4B0A-A0E0-4ADB796B6A2B}" destId="{129390EC-4548-4A50-BE9A-8875880EC855}" srcOrd="5" destOrd="0" presId="urn:microsoft.com/office/officeart/2005/8/layout/list1"/>
    <dgm:cxn modelId="{06E1A86E-0519-4A6A-B069-0127ABE68C6D}" type="presParOf" srcId="{83A76F08-E64F-4B0A-A0E0-4ADB796B6A2B}" destId="{CFA0571B-D310-4C5C-A93E-06DDEFAE6381}" srcOrd="6" destOrd="0" presId="urn:microsoft.com/office/officeart/2005/8/layout/list1"/>
    <dgm:cxn modelId="{D769296C-4C8C-4625-9B7E-F71544D57AA8}" type="presParOf" srcId="{83A76F08-E64F-4B0A-A0E0-4ADB796B6A2B}" destId="{50EABD4F-494A-4126-B247-C4DBE5E2E3BF}" srcOrd="7" destOrd="0" presId="urn:microsoft.com/office/officeart/2005/8/layout/list1"/>
    <dgm:cxn modelId="{6CCE0819-0D09-44B9-900E-FADF2EB995C1}" type="presParOf" srcId="{83A76F08-E64F-4B0A-A0E0-4ADB796B6A2B}" destId="{49783A85-E966-401C-9B15-98C40F3714BA}" srcOrd="8" destOrd="0" presId="urn:microsoft.com/office/officeart/2005/8/layout/list1"/>
    <dgm:cxn modelId="{F23F6AE1-ADCF-4D46-896B-2D3D735CE847}" type="presParOf" srcId="{49783A85-E966-401C-9B15-98C40F3714BA}" destId="{8B571E96-1913-43E2-8277-9C0A0C0916F2}" srcOrd="0" destOrd="0" presId="urn:microsoft.com/office/officeart/2005/8/layout/list1"/>
    <dgm:cxn modelId="{B90D6F81-A3BE-4C74-94D7-A41A16EA988D}" type="presParOf" srcId="{49783A85-E966-401C-9B15-98C40F3714BA}" destId="{1EBDC204-ACD9-4AB5-AF83-74EDDB0F76A9}" srcOrd="1" destOrd="0" presId="urn:microsoft.com/office/officeart/2005/8/layout/list1"/>
    <dgm:cxn modelId="{AE0A918F-2E24-4D39-95F0-EC7F7C0D4070}" type="presParOf" srcId="{83A76F08-E64F-4B0A-A0E0-4ADB796B6A2B}" destId="{55DEAD82-1D0E-4530-A8FD-F1E3736749A8}" srcOrd="9" destOrd="0" presId="urn:microsoft.com/office/officeart/2005/8/layout/list1"/>
    <dgm:cxn modelId="{F61468C4-0D8D-4A99-BE0A-70F85A3C3160}" type="presParOf" srcId="{83A76F08-E64F-4B0A-A0E0-4ADB796B6A2B}" destId="{C4EDCE11-802E-4380-BF7B-1BA112589698}" srcOrd="10" destOrd="0" presId="urn:microsoft.com/office/officeart/2005/8/layout/list1"/>
    <dgm:cxn modelId="{31225A1A-8AB8-48D0-98C3-A5753D09A817}" type="presParOf" srcId="{83A76F08-E64F-4B0A-A0E0-4ADB796B6A2B}" destId="{DA535A88-5B00-46C3-A0CB-343CDF37458D}" srcOrd="11" destOrd="0" presId="urn:microsoft.com/office/officeart/2005/8/layout/list1"/>
    <dgm:cxn modelId="{E733BF40-0FCA-4CC3-9BB1-893989FE15C5}" type="presParOf" srcId="{83A76F08-E64F-4B0A-A0E0-4ADB796B6A2B}" destId="{C36A0314-A2D5-4140-BFBC-4B5E5D38A27B}" srcOrd="12" destOrd="0" presId="urn:microsoft.com/office/officeart/2005/8/layout/list1"/>
    <dgm:cxn modelId="{C8B8EA58-396D-49AB-8873-D5B787F83027}" type="presParOf" srcId="{C36A0314-A2D5-4140-BFBC-4B5E5D38A27B}" destId="{7DC65949-5FB0-46F3-AC31-DB6299A3916B}" srcOrd="0" destOrd="0" presId="urn:microsoft.com/office/officeart/2005/8/layout/list1"/>
    <dgm:cxn modelId="{141C908C-D950-4CF7-81C0-D165B5D5830E}" type="presParOf" srcId="{C36A0314-A2D5-4140-BFBC-4B5E5D38A27B}" destId="{03BC4B16-C11D-433F-AA19-317277EFBDF9}" srcOrd="1" destOrd="0" presId="urn:microsoft.com/office/officeart/2005/8/layout/list1"/>
    <dgm:cxn modelId="{D3AB7D9C-1BE9-4039-9F4C-B1D48ECC0082}" type="presParOf" srcId="{83A76F08-E64F-4B0A-A0E0-4ADB796B6A2B}" destId="{081CF7F0-2223-4803-B2F1-DD6DACC8E7BD}" srcOrd="13" destOrd="0" presId="urn:microsoft.com/office/officeart/2005/8/layout/list1"/>
    <dgm:cxn modelId="{5B426610-2DB4-436F-BE3E-33EEDFA5C49D}" type="presParOf" srcId="{83A76F08-E64F-4B0A-A0E0-4ADB796B6A2B}" destId="{91946215-24C7-4776-96C4-44E00273FC31}" srcOrd="14" destOrd="0" presId="urn:microsoft.com/office/officeart/2005/8/layout/list1"/>
    <dgm:cxn modelId="{93EE8F7D-01B1-4D2B-9261-221C5BF2E9F9}" type="presParOf" srcId="{83A76F08-E64F-4B0A-A0E0-4ADB796B6A2B}" destId="{32C8727F-4DD3-4DA0-BF63-22725CC54CEE}" srcOrd="15" destOrd="0" presId="urn:microsoft.com/office/officeart/2005/8/layout/list1"/>
    <dgm:cxn modelId="{409BF060-C392-40F0-8B7F-44E879ED969D}" type="presParOf" srcId="{83A76F08-E64F-4B0A-A0E0-4ADB796B6A2B}" destId="{6FFB5D5A-7785-44C4-9B51-0DBA3F862F96}" srcOrd="16" destOrd="0" presId="urn:microsoft.com/office/officeart/2005/8/layout/list1"/>
    <dgm:cxn modelId="{8B9EAB4B-E870-4425-9A6E-087287F08F84}" type="presParOf" srcId="{6FFB5D5A-7785-44C4-9B51-0DBA3F862F96}" destId="{19A03F51-A16C-460C-8053-5A8989674687}" srcOrd="0" destOrd="0" presId="urn:microsoft.com/office/officeart/2005/8/layout/list1"/>
    <dgm:cxn modelId="{9BA6F3B6-9295-494B-A2CB-27D59FC200DC}" type="presParOf" srcId="{6FFB5D5A-7785-44C4-9B51-0DBA3F862F96}" destId="{76E0BAEE-3867-427D-9E76-0B91C4656C1A}" srcOrd="1" destOrd="0" presId="urn:microsoft.com/office/officeart/2005/8/layout/list1"/>
    <dgm:cxn modelId="{FCCC17A5-4B5C-4ADB-819C-BA80B69F63D2}" type="presParOf" srcId="{83A76F08-E64F-4B0A-A0E0-4ADB796B6A2B}" destId="{FADB8A07-E6C7-4E4E-B291-2DF24CB57B44}" srcOrd="17" destOrd="0" presId="urn:microsoft.com/office/officeart/2005/8/layout/list1"/>
    <dgm:cxn modelId="{1DB52610-6AA3-4A92-B2D2-17EB971E0F71}" type="presParOf" srcId="{83A76F08-E64F-4B0A-A0E0-4ADB796B6A2B}" destId="{6FBA5724-B003-43C0-9729-0A895FCFF5AB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2C94BF-A8DC-430D-8A31-65651BD02970}">
      <dsp:nvSpPr>
        <dsp:cNvPr id="0" name=""/>
        <dsp:cNvSpPr/>
      </dsp:nvSpPr>
      <dsp:spPr>
        <a:xfrm>
          <a:off x="0" y="589408"/>
          <a:ext cx="10297144" cy="478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5E2671-5F55-48E3-AB21-8D834377615C}">
      <dsp:nvSpPr>
        <dsp:cNvPr id="0" name=""/>
        <dsp:cNvSpPr/>
      </dsp:nvSpPr>
      <dsp:spPr>
        <a:xfrm>
          <a:off x="514857" y="308968"/>
          <a:ext cx="7208000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2445" tIns="0" rIns="272445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One-year intensive or two-year part-time programme</a:t>
          </a:r>
        </a:p>
      </dsp:txBody>
      <dsp:txXfrm>
        <a:off x="542237" y="336348"/>
        <a:ext cx="7153240" cy="506120"/>
      </dsp:txXfrm>
    </dsp:sp>
    <dsp:sp modelId="{CFA0571B-D310-4C5C-A93E-06DDEFAE6381}">
      <dsp:nvSpPr>
        <dsp:cNvPr id="0" name=""/>
        <dsp:cNvSpPr/>
      </dsp:nvSpPr>
      <dsp:spPr>
        <a:xfrm>
          <a:off x="0" y="1451248"/>
          <a:ext cx="10297144" cy="478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483EBD-58C8-4FAA-A9A0-28D0DE88F969}">
      <dsp:nvSpPr>
        <dsp:cNvPr id="0" name=""/>
        <dsp:cNvSpPr/>
      </dsp:nvSpPr>
      <dsp:spPr>
        <a:xfrm>
          <a:off x="514857" y="1170808"/>
          <a:ext cx="7208000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2445" tIns="0" rIns="272445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Opportunities for developing individual research specialisations</a:t>
          </a:r>
        </a:p>
      </dsp:txBody>
      <dsp:txXfrm>
        <a:off x="542237" y="1198188"/>
        <a:ext cx="7153240" cy="506120"/>
      </dsp:txXfrm>
    </dsp:sp>
    <dsp:sp modelId="{C4EDCE11-802E-4380-BF7B-1BA112589698}">
      <dsp:nvSpPr>
        <dsp:cNvPr id="0" name=""/>
        <dsp:cNvSpPr/>
      </dsp:nvSpPr>
      <dsp:spPr>
        <a:xfrm>
          <a:off x="0" y="2313088"/>
          <a:ext cx="10297144" cy="478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BDC204-ACD9-4AB5-AF83-74EDDB0F76A9}">
      <dsp:nvSpPr>
        <dsp:cNvPr id="0" name=""/>
        <dsp:cNvSpPr/>
      </dsp:nvSpPr>
      <dsp:spPr>
        <a:xfrm>
          <a:off x="514857" y="2032648"/>
          <a:ext cx="7208000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2445" tIns="0" rIns="272445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Profile areas: </a:t>
          </a:r>
          <a:br>
            <a:rPr lang="en-GB" sz="1900" kern="1200" dirty="0"/>
          </a:br>
          <a:r>
            <a:rPr lang="en-GB" sz="1900" kern="1200" dirty="0"/>
            <a:t>performance studies, musical theatre and opera, theatre and society</a:t>
          </a:r>
        </a:p>
      </dsp:txBody>
      <dsp:txXfrm>
        <a:off x="542237" y="2060028"/>
        <a:ext cx="7153240" cy="506120"/>
      </dsp:txXfrm>
    </dsp:sp>
    <dsp:sp modelId="{91946215-24C7-4776-96C4-44E00273FC31}">
      <dsp:nvSpPr>
        <dsp:cNvPr id="0" name=""/>
        <dsp:cNvSpPr/>
      </dsp:nvSpPr>
      <dsp:spPr>
        <a:xfrm>
          <a:off x="0" y="3174928"/>
          <a:ext cx="10297144" cy="478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BC4B16-C11D-433F-AA19-317277EFBDF9}">
      <dsp:nvSpPr>
        <dsp:cNvPr id="0" name=""/>
        <dsp:cNvSpPr/>
      </dsp:nvSpPr>
      <dsp:spPr>
        <a:xfrm>
          <a:off x="514857" y="2894488"/>
          <a:ext cx="7208000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2445" tIns="0" rIns="272445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900" kern="1200" dirty="0"/>
            <a:t>Benefit from intensive group mentoring and an individual dissertation supervision trajectory</a:t>
          </a:r>
          <a:endParaRPr lang="en-GB" sz="1900" kern="1200" dirty="0"/>
        </a:p>
      </dsp:txBody>
      <dsp:txXfrm>
        <a:off x="542237" y="2921868"/>
        <a:ext cx="7153240" cy="506120"/>
      </dsp:txXfrm>
    </dsp:sp>
    <dsp:sp modelId="{6FBA5724-B003-43C0-9729-0A895FCFF5AB}">
      <dsp:nvSpPr>
        <dsp:cNvPr id="0" name=""/>
        <dsp:cNvSpPr/>
      </dsp:nvSpPr>
      <dsp:spPr>
        <a:xfrm>
          <a:off x="0" y="4036768"/>
          <a:ext cx="10297144" cy="478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E0BAEE-3867-427D-9E76-0B91C4656C1A}">
      <dsp:nvSpPr>
        <dsp:cNvPr id="0" name=""/>
        <dsp:cNvSpPr/>
      </dsp:nvSpPr>
      <dsp:spPr>
        <a:xfrm>
          <a:off x="514857" y="3756328"/>
          <a:ext cx="7208000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2445" tIns="0" rIns="272445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900" kern="1200" dirty="0"/>
            <a:t>Participation in research seminars and talks to broaden your disciplinary horizon</a:t>
          </a:r>
        </a:p>
      </dsp:txBody>
      <dsp:txXfrm>
        <a:off x="542237" y="3783708"/>
        <a:ext cx="7153240" cy="506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11/10/2022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11/10/2022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109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Spreker + Datum</a:t>
            </a:r>
            <a:br>
              <a:rPr lang="nl-NL" dirty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15" name="Faculty">
            <a:extLst>
              <a:ext uri="{FF2B5EF4-FFF2-40B4-BE49-F238E27FC236}">
                <a16:creationId xmlns:a16="http://schemas.microsoft.com/office/drawing/2014/main" id="{A0ABF4B5-8B4E-45D0-BFD3-0D0E2250F7E2}"/>
              </a:ext>
            </a:extLst>
          </p:cNvPr>
          <p:cNvSpPr txBox="1"/>
          <p:nvPr userDrawn="1"/>
        </p:nvSpPr>
        <p:spPr>
          <a:xfrm>
            <a:off x="734891" y="449050"/>
            <a:ext cx="3189124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endParaRPr lang="nl-NL" sz="12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241200"/>
            <a:ext cx="3567811" cy="3888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 userDrawn="1"/>
        </p:nvSpPr>
        <p:spPr>
          <a:xfrm>
            <a:off x="623392" y="449050"/>
            <a:ext cx="358668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700" dirty="0"/>
              <a:t>Faculty of</a:t>
            </a:r>
            <a:r>
              <a:rPr lang="nl-NL" sz="1700" baseline="0" dirty="0"/>
              <a:t> Humanities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9376" y="1530479"/>
            <a:ext cx="515176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28048" y="1520576"/>
            <a:ext cx="515176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 Landscap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Pad Mini H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5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Rectangle 6"/>
          <p:cNvSpPr/>
          <p:nvPr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043200" y="2750400"/>
            <a:ext cx="4564800" cy="3163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pic>
        <p:nvPicPr>
          <p:cNvPr id="9" name="Picture 8" descr="iPad Mini H.png">
            <a:extLst>
              <a:ext uri="{FF2B5EF4-FFF2-40B4-BE49-F238E27FC236}">
                <a16:creationId xmlns:a16="http://schemas.microsoft.com/office/drawing/2014/main" id="{7213BA93-BA9D-4BEE-882B-0E3A8EBCE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FECC6AD-546E-4DBB-BA2A-6D8A6B63E690}"/>
              </a:ext>
            </a:extLst>
          </p:cNvPr>
          <p:cNvSpPr/>
          <p:nvPr userDrawn="1"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8" name="Rectangle 3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6464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7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88951" y="189865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14400" y="2514600"/>
            <a:ext cx="9855200" cy="3352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679548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0" y="19152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nl-NL" sz="1000" b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8800" y="1915200"/>
            <a:ext cx="6398773" cy="46307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89865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7" y="692696"/>
            <a:ext cx="5616576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16112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692696"/>
            <a:ext cx="7992887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3" y="1916112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340768"/>
            <a:ext cx="12192000" cy="5517232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552801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552801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221088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552801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552801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22108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08313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aculty">
            <a:extLst>
              <a:ext uri="{FF2B5EF4-FFF2-40B4-BE49-F238E27FC236}">
                <a16:creationId xmlns:a16="http://schemas.microsoft.com/office/drawing/2014/main" id="{E423983B-45D7-479C-8F2A-2239B10330E1}"/>
              </a:ext>
            </a:extLst>
          </p:cNvPr>
          <p:cNvSpPr txBox="1"/>
          <p:nvPr/>
        </p:nvSpPr>
        <p:spPr>
          <a:xfrm>
            <a:off x="557784" y="331646"/>
            <a:ext cx="3254732" cy="2616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endParaRPr lang="nl-NL" sz="105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00" y="194323"/>
            <a:ext cx="2520280" cy="27464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61392" y="331646"/>
            <a:ext cx="25574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Faculty</a:t>
            </a:r>
            <a:r>
              <a:rPr lang="nl-NL" sz="1100" baseline="0" dirty="0"/>
              <a:t> of Humanities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6" r:id="rId13"/>
    <p:sldLayoutId id="2147485027" r:id="rId14"/>
    <p:sldLayoutId id="2147485029" r:id="rId15"/>
    <p:sldLayoutId id="2147485030" r:id="rId16"/>
    <p:sldLayoutId id="2147485031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gsh.uva.nl/fees-funding/scholarships/scholarships.html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r.a.franzen@uva.nl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B6C398DE-3B89-4D69-B79E-D34924A194A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45" b="19045"/>
          <a:stretch>
            <a:fillRect/>
          </a:stretch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795338" y="6093296"/>
            <a:ext cx="4536504" cy="416048"/>
          </a:xfrm>
        </p:spPr>
        <p:txBody>
          <a:bodyPr>
            <a:normAutofit/>
          </a:bodyPr>
          <a:lstStyle/>
          <a:p>
            <a:r>
              <a:rPr lang="en-US" dirty="0"/>
              <a:t>Sruti Bala – MA Co-Ordinator, 09 Nov 2022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11486" y="5157192"/>
            <a:ext cx="4520355" cy="1008112"/>
          </a:xfrm>
        </p:spPr>
        <p:txBody>
          <a:bodyPr>
            <a:normAutofit fontScale="90000"/>
          </a:bodyPr>
          <a:lstStyle/>
          <a:p>
            <a:r>
              <a:rPr lang="en-US" dirty="0"/>
              <a:t>MA Theatre Studies</a:t>
            </a:r>
            <a:br>
              <a:rPr lang="en-US" dirty="0"/>
            </a:br>
            <a:r>
              <a:rPr lang="en-US" dirty="0"/>
              <a:t>    </a:t>
            </a:r>
            <a:r>
              <a:rPr lang="en-US" sz="2700" dirty="0"/>
              <a:t>16:00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95337" y="4869160"/>
            <a:ext cx="4536504" cy="36004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UvA </a:t>
            </a:r>
            <a:r>
              <a:rPr lang="en-US"/>
              <a:t>Master’s Day</a:t>
            </a:r>
            <a:endParaRPr lang="en-US" dirty="0"/>
          </a:p>
        </p:txBody>
      </p:sp>
      <p:pic>
        <p:nvPicPr>
          <p:cNvPr id="10" name="Graphic 10" descr="Clock">
            <a:extLst>
              <a:ext uri="{FF2B5EF4-FFF2-40B4-BE49-F238E27FC236}">
                <a16:creationId xmlns:a16="http://schemas.microsoft.com/office/drawing/2014/main" id="{72F60925-4319-4821-A296-729579B16D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1424" y="5805264"/>
            <a:ext cx="360040" cy="360040"/>
          </a:xfrm>
          <a:prstGeom prst="rect">
            <a:avLst/>
          </a:prstGeom>
        </p:spPr>
      </p:pic>
      <p:pic>
        <p:nvPicPr>
          <p:cNvPr id="11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1C152873-6BFE-4B97-91DB-98B17E0C63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7300" y="6027923"/>
            <a:ext cx="3314700" cy="82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9377" y="476672"/>
            <a:ext cx="5616576" cy="936103"/>
          </a:xfrm>
        </p:spPr>
        <p:txBody>
          <a:bodyPr>
            <a:noAutofit/>
          </a:bodyPr>
          <a:lstStyle/>
          <a:p>
            <a:r>
              <a:rPr lang="en-US" sz="2800" dirty="0"/>
              <a:t>Deadlines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9424" y="1484784"/>
            <a:ext cx="5616576" cy="5256584"/>
          </a:xfrm>
        </p:spPr>
        <p:txBody>
          <a:bodyPr>
            <a:norm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Applicants with a non-EU/EEA nationality</a:t>
            </a:r>
          </a:p>
          <a:p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1 March 2023</a:t>
            </a:r>
          </a:p>
          <a:p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Applicants with a Dutch or other EU/EEA nationality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15 May 2023</a:t>
            </a: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Please note: if you are an applicant with an EU/EEA nationality and wish to apply for housing, you must submit your application by 1 March.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If you are interested in a scholarship, you need to apply for both the Master's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and the scholarship before 15 January. Learn more at:</a:t>
            </a:r>
          </a:p>
          <a:p>
            <a:pPr>
              <a:lnSpc>
                <a:spcPct val="100000"/>
              </a:lnSpc>
              <a:spcBef>
                <a:spcPts val="1400"/>
              </a:spcBef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https://gsh.uva.nl/fees-funding/scholarships/scholarships.html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4ED56084-C33D-0C43-8E8D-9967E3C8C3A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87" b="166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26916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Contact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1"/>
                </a:solidFill>
              </a:rPr>
              <a:t>Specific questions about content and study planning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s.bala@uva.nl</a:t>
            </a:r>
            <a:endParaRPr lang="en-US" sz="2400" dirty="0"/>
          </a:p>
          <a:p>
            <a:pPr>
              <a:lnSpc>
                <a:spcPct val="10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1"/>
                </a:solidFill>
              </a:rPr>
              <a:t>Questions about formal aspects of application and admission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mail to: </a:t>
            </a:r>
            <a:r>
              <a:rPr lang="en-US" sz="2400" u="sng" dirty="0"/>
              <a:t>AdmissionsMA-fgw@uva.nl</a:t>
            </a:r>
          </a:p>
        </p:txBody>
      </p:sp>
    </p:spTree>
    <p:extLst>
      <p:ext uri="{BB962C8B-B14F-4D97-AF65-F5344CB8AC3E}">
        <p14:creationId xmlns:p14="http://schemas.microsoft.com/office/powerpoint/2010/main" val="2321561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Rectangle 2"/>
          <p:cNvSpPr txBox="1">
            <a:spLocks noGrp="1"/>
          </p:cNvSpPr>
          <p:nvPr>
            <p:ph type="title"/>
          </p:nvPr>
        </p:nvSpPr>
        <p:spPr>
          <a:xfrm>
            <a:off x="1775519" y="836713"/>
            <a:ext cx="8712970" cy="8382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nl-NL" dirty="0" err="1">
                <a:latin typeface="Candara" panose="020E0502030303020204" pitchFamily="34" charset="0"/>
              </a:rPr>
              <a:t>Main</a:t>
            </a:r>
            <a:r>
              <a:rPr lang="nl-NL" dirty="0">
                <a:latin typeface="Candara" panose="020E0502030303020204" pitchFamily="34" charset="0"/>
              </a:rPr>
              <a:t> Features of MA </a:t>
            </a:r>
            <a:r>
              <a:rPr dirty="0">
                <a:latin typeface="Candara" panose="020E0502030303020204" pitchFamily="34" charset="0"/>
              </a:rPr>
              <a:t>Theatre Studies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3F597432-104D-48D3-A149-09571582BF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5415208"/>
              </p:ext>
            </p:extLst>
          </p:nvPr>
        </p:nvGraphicFramePr>
        <p:xfrm>
          <a:off x="911424" y="1844824"/>
          <a:ext cx="1029714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378871"/>
      </p:ext>
    </p:extLst>
  </p:cSld>
  <p:clrMapOvr>
    <a:masterClrMapping/>
  </p:clrMapOvr>
  <p:transition spd="slow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61CDB63-30E8-47E6-966D-0DAE7B3B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>
            <a:normAutofit/>
          </a:bodyPr>
          <a:lstStyle/>
          <a:p>
            <a:r>
              <a:rPr lang="nl-NL" sz="2800" dirty="0" err="1"/>
              <a:t>Programme</a:t>
            </a:r>
            <a:r>
              <a:rPr lang="nl-NL" sz="2800" dirty="0"/>
              <a:t> </a:t>
            </a:r>
            <a:r>
              <a:rPr lang="nl-NL" sz="2800" dirty="0" err="1"/>
              <a:t>structure</a:t>
            </a:r>
            <a:endParaRPr lang="nl-NL" sz="2800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C18EA9B1-F576-284C-A5C5-022F9C1B1370}"/>
              </a:ext>
            </a:extLst>
          </p:cNvPr>
          <p:cNvSpPr txBox="1">
            <a:spLocks/>
          </p:cNvSpPr>
          <p:nvPr/>
        </p:nvSpPr>
        <p:spPr>
          <a:xfrm>
            <a:off x="479423" y="1916112"/>
            <a:ext cx="9649025" cy="424919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27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1400"/>
              </a:spcBef>
              <a:buFont typeface="Wingdings" pitchFamily="2" charset="2"/>
              <a:buChar char="§"/>
            </a:pPr>
            <a:r>
              <a:rPr lang="en-CA" sz="2400" dirty="0">
                <a:latin typeface="Candara" panose="020E0502030303020204" pitchFamily="34" charset="0"/>
              </a:rPr>
              <a:t>The year is split in two semesters, each of 30 EC</a:t>
            </a:r>
          </a:p>
          <a:p>
            <a:pPr marL="342900" indent="-342900">
              <a:lnSpc>
                <a:spcPct val="100000"/>
              </a:lnSpc>
              <a:spcBef>
                <a:spcPts val="1400"/>
              </a:spcBef>
              <a:buFont typeface="Wingdings" pitchFamily="2" charset="2"/>
              <a:buChar char="§"/>
            </a:pPr>
            <a:r>
              <a:rPr lang="en-CA" sz="2400" dirty="0">
                <a:latin typeface="Candara" panose="020E0502030303020204" pitchFamily="34" charset="0"/>
              </a:rPr>
              <a:t>Each semester consists of three teaching periods (blocks). The first two blocks are 7 weeks, the third block is 4 weeks.</a:t>
            </a:r>
          </a:p>
          <a:p>
            <a:pPr marL="342900" indent="-342900">
              <a:lnSpc>
                <a:spcPct val="100000"/>
              </a:lnSpc>
              <a:spcBef>
                <a:spcPts val="1400"/>
              </a:spcBef>
              <a:buFont typeface="Wingdings" pitchFamily="2" charset="2"/>
              <a:buChar char="§"/>
            </a:pPr>
            <a:r>
              <a:rPr lang="en-CA" sz="2400" dirty="0">
                <a:latin typeface="Candara" panose="020E0502030303020204" pitchFamily="34" charset="0"/>
              </a:rPr>
              <a:t>Students have core courses and electives (per semester one)</a:t>
            </a:r>
          </a:p>
          <a:p>
            <a:pPr>
              <a:lnSpc>
                <a:spcPct val="100000"/>
              </a:lnSpc>
              <a:spcBef>
                <a:spcPts val="1400"/>
              </a:spcBef>
            </a:pPr>
            <a:endParaRPr lang="nl-NL" sz="24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9289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8145" y="476672"/>
            <a:ext cx="7992887" cy="936103"/>
          </a:xfrm>
        </p:spPr>
        <p:txBody>
          <a:bodyPr>
            <a:normAutofit/>
          </a:bodyPr>
          <a:lstStyle/>
          <a:p>
            <a:r>
              <a:rPr lang="en-US" sz="2800" dirty="0"/>
              <a:t>Study </a:t>
            </a:r>
            <a:r>
              <a:rPr lang="en-US" sz="2800" dirty="0" err="1"/>
              <a:t>programme</a:t>
            </a:r>
            <a:endParaRPr lang="en-US" sz="2800" dirty="0"/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34284A5E-C484-C141-9227-748AC2E5743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98" r="30998"/>
          <a:stretch>
            <a:fillRect/>
          </a:stretch>
        </p:blipFill>
        <p:spPr/>
      </p:pic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3247615-5AD0-F903-5745-495685725C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725093"/>
              </p:ext>
            </p:extLst>
          </p:nvPr>
        </p:nvGraphicFramePr>
        <p:xfrm>
          <a:off x="390588" y="1628800"/>
          <a:ext cx="8128000" cy="488696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000104">
                  <a:extLst>
                    <a:ext uri="{9D8B030D-6E8A-4147-A177-3AD203B41FA5}">
                      <a16:colId xmlns:a16="http://schemas.microsoft.com/office/drawing/2014/main" val="4188795187"/>
                    </a:ext>
                  </a:extLst>
                </a:gridCol>
                <a:gridCol w="384043">
                  <a:extLst>
                    <a:ext uri="{9D8B030D-6E8A-4147-A177-3AD203B41FA5}">
                      <a16:colId xmlns:a16="http://schemas.microsoft.com/office/drawing/2014/main" val="4014503933"/>
                    </a:ext>
                  </a:extLst>
                </a:gridCol>
                <a:gridCol w="384042">
                  <a:extLst>
                    <a:ext uri="{9D8B030D-6E8A-4147-A177-3AD203B41FA5}">
                      <a16:colId xmlns:a16="http://schemas.microsoft.com/office/drawing/2014/main" val="469951071"/>
                    </a:ext>
                  </a:extLst>
                </a:gridCol>
                <a:gridCol w="384043">
                  <a:extLst>
                    <a:ext uri="{9D8B030D-6E8A-4147-A177-3AD203B41FA5}">
                      <a16:colId xmlns:a16="http://schemas.microsoft.com/office/drawing/2014/main" val="300092210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662766538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3765559191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3332559873"/>
                    </a:ext>
                  </a:extLst>
                </a:gridCol>
                <a:gridCol w="679624">
                  <a:extLst>
                    <a:ext uri="{9D8B030D-6E8A-4147-A177-3AD203B41FA5}">
                      <a16:colId xmlns:a16="http://schemas.microsoft.com/office/drawing/2014/main" val="25642911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Modules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nl-NL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Sem 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nl-NL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Sem 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109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Key Concepts and Methodologies in Theatre and Performance Studies (core module)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82462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82462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113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i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Restricted-choice electives (18 EC)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58282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Archiving 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82462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82462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8722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Theatre and Globalisation: Acts of (In)Justice in Contemporary Theatre and Performance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82462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82462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85710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Spectatorship and Education: Researching Audiences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82462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82462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nl-NL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6045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i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Free-choice electives (12)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9503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Art and Activism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82462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52099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Music Theatre as a Laboratory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82462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59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 Thesis (incl winter school)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82462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82462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82462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82462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0959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Credits (total)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77107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4629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Rectangl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dirty="0">
                <a:latin typeface="Candara" panose="020E0502030303020204" pitchFamily="34" charset="0"/>
              </a:rPr>
              <a:t>Electives</a:t>
            </a:r>
          </a:p>
        </p:txBody>
      </p:sp>
      <p:sp>
        <p:nvSpPr>
          <p:cNvPr id="211" name="Rectangle 3"/>
          <p:cNvSpPr txBox="1">
            <a:spLocks noGrp="1"/>
          </p:cNvSpPr>
          <p:nvPr>
            <p:ph type="body" idx="1"/>
          </p:nvPr>
        </p:nvSpPr>
        <p:spPr>
          <a:xfrm>
            <a:off x="2135560" y="1033573"/>
            <a:ext cx="8568952" cy="3115508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22325" indent="-322325" defTabSz="859536">
              <a:lnSpc>
                <a:spcPct val="150000"/>
              </a:lnSpc>
              <a:spcBef>
                <a:spcPts val="500"/>
              </a:spcBef>
              <a:defRPr sz="2256" b="1"/>
            </a:pPr>
            <a:endParaRPr lang="en-GB" dirty="0">
              <a:latin typeface="Candara" panose="020E0502030303020204" pitchFamily="34" charset="0"/>
            </a:endParaRPr>
          </a:p>
          <a:p>
            <a:pPr marL="342900" indent="-342900" defTabSz="859536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56" b="1"/>
            </a:pPr>
            <a:r>
              <a:rPr lang="en-GB" sz="2400" dirty="0">
                <a:latin typeface="Candara" panose="020E0502030303020204" pitchFamily="34" charset="0"/>
              </a:rPr>
              <a:t>Theatre/performance in relation to societal transformations</a:t>
            </a:r>
            <a:r>
              <a:rPr lang="en-GB" sz="2400" b="0" dirty="0">
                <a:latin typeface="Candara" panose="020E0502030303020204" pitchFamily="34" charset="0"/>
              </a:rPr>
              <a:t>: globalization, spectatorship and education, art and activism</a:t>
            </a:r>
          </a:p>
          <a:p>
            <a:pPr marL="342900" indent="-342900" defTabSz="859536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56" b="1"/>
            </a:pPr>
            <a:r>
              <a:rPr lang="en-GB" sz="2400" dirty="0">
                <a:latin typeface="Candara" panose="020E0502030303020204" pitchFamily="34" charset="0"/>
              </a:rPr>
              <a:t>Historiography/Documentation</a:t>
            </a:r>
            <a:r>
              <a:rPr lang="en-GB" sz="2400" b="0" dirty="0">
                <a:latin typeface="Candara" panose="020E0502030303020204" pitchFamily="34" charset="0"/>
              </a:rPr>
              <a:t>: archiving the arts</a:t>
            </a:r>
          </a:p>
          <a:p>
            <a:pPr marL="342900" indent="-342900" defTabSz="859536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56" b="1"/>
            </a:pPr>
            <a:r>
              <a:rPr lang="en-GB" sz="2400" dirty="0">
                <a:latin typeface="Candara" panose="020E0502030303020204" pitchFamily="34" charset="0"/>
              </a:rPr>
              <a:t>Performance analysis</a:t>
            </a:r>
            <a:r>
              <a:rPr lang="en-GB" sz="2400" b="0" dirty="0">
                <a:latin typeface="Candara" panose="020E0502030303020204" pitchFamily="34" charset="0"/>
              </a:rPr>
              <a:t>: music theatre as a laboratory, globalization</a:t>
            </a:r>
          </a:p>
          <a:p>
            <a:pPr defTabSz="859536">
              <a:lnSpc>
                <a:spcPct val="150000"/>
              </a:lnSpc>
              <a:spcBef>
                <a:spcPts val="500"/>
              </a:spcBef>
              <a:defRPr sz="2256"/>
            </a:pPr>
            <a:endParaRPr sz="2400" b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9B2098-9AE9-4A74-91F4-21861549ABD7}"/>
              </a:ext>
            </a:extLst>
          </p:cNvPr>
          <p:cNvSpPr txBox="1"/>
          <p:nvPr/>
        </p:nvSpPr>
        <p:spPr>
          <a:xfrm>
            <a:off x="489315" y="4469217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800" dirty="0">
                <a:solidFill>
                  <a:schemeClr val="accent1"/>
                </a:solidFill>
                <a:latin typeface="Candara" panose="020E0502030303020204" pitchFamily="34" charset="0"/>
                <a:ea typeface="+mj-ea"/>
                <a:cs typeface="+mj-cs"/>
              </a:rPr>
              <a:t>Internship</a:t>
            </a:r>
            <a:r>
              <a:rPr lang="nl-NL" dirty="0">
                <a:latin typeface="Candara" panose="020E0502030303020204" pitchFamily="34" charset="0"/>
              </a:rPr>
              <a:t> </a:t>
            </a:r>
            <a:endParaRPr lang="nl-NL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C6DDA5-9928-492F-90F0-E221889FD23C}"/>
              </a:ext>
            </a:extLst>
          </p:cNvPr>
          <p:cNvSpPr txBox="1"/>
          <p:nvPr/>
        </p:nvSpPr>
        <p:spPr>
          <a:xfrm>
            <a:off x="2359479" y="4730827"/>
            <a:ext cx="92890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Candara" panose="020E0502030303020204" pitchFamily="34" charset="0"/>
              </a:rPr>
              <a:t>Can be chosen instead of an elective for 6 EC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Candara" panose="020E0502030303020204" pitchFamily="34" charset="0"/>
              </a:rPr>
              <a:t>Placements need to be planned in discussion with MA coordinator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Candara" panose="020E0502030303020204" pitchFamily="34" charset="0"/>
              </a:rPr>
              <a:t>Internship graded with pass/fail </a:t>
            </a:r>
          </a:p>
          <a:p>
            <a:endParaRPr lang="nl-NL" sz="2200" dirty="0">
              <a:latin typeface="Candara" panose="020E0502030303020204" pitchFamily="34" charset="0"/>
            </a:endParaRPr>
          </a:p>
          <a:p>
            <a:r>
              <a:rPr lang="nl-NL" sz="2200" dirty="0">
                <a:latin typeface="Candara" panose="020E0502030303020204" pitchFamily="34" charset="0"/>
              </a:rPr>
              <a:t>Examples: archival work for theatre company; organizing panel discussion at festival; outreach activities for production tour </a:t>
            </a:r>
          </a:p>
        </p:txBody>
      </p:sp>
    </p:spTree>
    <p:extLst>
      <p:ext uri="{BB962C8B-B14F-4D97-AF65-F5344CB8AC3E}">
        <p14:creationId xmlns:p14="http://schemas.microsoft.com/office/powerpoint/2010/main" val="621033290"/>
      </p:ext>
    </p:extLst>
  </p:cSld>
  <p:clrMapOvr>
    <a:masterClrMapping/>
  </p:clrMapOvr>
  <p:transition spd="slow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CA10B-4954-47D8-9564-DC6D24B41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MA thesis (Examples of dissertation titles from recent years)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46E65A-A284-44F9-8A61-395B1C448FBD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914400" y="1700808"/>
            <a:ext cx="10870232" cy="504056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latin typeface="Candara" panose="020E0502030303020204" pitchFamily="34" charset="0"/>
              </a:rPr>
              <a:t>A Failed Transition? Culture’s Tragic Turn and the Discourse of the Post-communist Transition: The Echo of the Alternative Movement of the Eighties in Slovenia’s 2020 Anti-government Movement</a:t>
            </a:r>
            <a:endParaRPr lang="nl-NL" sz="2400" dirty="0">
              <a:latin typeface="Candara" panose="020E0502030303020204" pitchFamily="34" charset="0"/>
            </a:endParaRPr>
          </a:p>
          <a:p>
            <a:pPr>
              <a:lnSpc>
                <a:spcPct val="120000"/>
              </a:lnSpc>
            </a:pPr>
            <a:endParaRPr lang="nl-NL" sz="2400" dirty="0">
              <a:latin typeface="Candara" panose="020E0502030303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latin typeface="Candara" panose="020E0502030303020204" pitchFamily="34" charset="0"/>
              </a:rPr>
              <a:t>An investigation of Virginia Woolf’s </a:t>
            </a:r>
            <a:r>
              <a:rPr lang="en-US" sz="2400" i="1" dirty="0">
                <a:latin typeface="Candara" panose="020E0502030303020204" pitchFamily="34" charset="0"/>
              </a:rPr>
              <a:t>Orlando</a:t>
            </a:r>
            <a:r>
              <a:rPr lang="en-US" sz="2400" dirty="0">
                <a:latin typeface="Candara" panose="020E0502030303020204" pitchFamily="34" charset="0"/>
              </a:rPr>
              <a:t> based on Gender Performance and Trans Theory</a:t>
            </a:r>
          </a:p>
          <a:p>
            <a:pPr>
              <a:lnSpc>
                <a:spcPct val="120000"/>
              </a:lnSpc>
            </a:pPr>
            <a:endParaRPr lang="en-US" sz="2400" dirty="0">
              <a:latin typeface="Candara" panose="020E0502030303020204" pitchFamily="34" charset="0"/>
            </a:endParaRPr>
          </a:p>
          <a:p>
            <a:pPr>
              <a:lnSpc>
                <a:spcPct val="120000"/>
              </a:lnSpc>
            </a:pPr>
            <a:r>
              <a:rPr lang="nl-NL" sz="2400" dirty="0">
                <a:latin typeface="Candara" panose="020E0502030303020204" pitchFamily="34" charset="0"/>
              </a:rPr>
              <a:t>“Ach, was ik maar een kleine zwakke vrouw”: De ondermijnende potentie van cabaret door vrouwen</a:t>
            </a:r>
            <a:endParaRPr lang="en-US" sz="2400" dirty="0">
              <a:latin typeface="Candara" panose="020E0502030303020204" pitchFamily="34" charset="0"/>
            </a:endParaRPr>
          </a:p>
          <a:p>
            <a:pPr>
              <a:lnSpc>
                <a:spcPct val="120000"/>
              </a:lnSpc>
            </a:pPr>
            <a:endParaRPr lang="en-US" sz="2400" dirty="0">
              <a:latin typeface="Candara" panose="020E0502030303020204" pitchFamily="34" charset="0"/>
            </a:endParaRPr>
          </a:p>
          <a:p>
            <a:pPr>
              <a:lnSpc>
                <a:spcPct val="120000"/>
              </a:lnSpc>
            </a:pPr>
            <a:r>
              <a:rPr lang="en-GB" sz="2400" dirty="0">
                <a:latin typeface="Candara" panose="020E0502030303020204" pitchFamily="34" charset="0"/>
              </a:rPr>
              <a:t>Crisis as Inhibitor and Catalyst: Responses from Theatre Collectives in Athenian Neighbourhoods</a:t>
            </a:r>
          </a:p>
          <a:p>
            <a:pPr>
              <a:lnSpc>
                <a:spcPct val="120000"/>
              </a:lnSpc>
            </a:pPr>
            <a:endParaRPr lang="en-GB" sz="2400" dirty="0">
              <a:latin typeface="Candara" panose="020E0502030303020204" pitchFamily="34" charset="0"/>
            </a:endParaRPr>
          </a:p>
          <a:p>
            <a:pPr>
              <a:lnSpc>
                <a:spcPct val="120000"/>
              </a:lnSpc>
            </a:pPr>
            <a:r>
              <a:rPr lang="en-GB" sz="2400" dirty="0">
                <a:latin typeface="Candara" panose="020E0502030303020204" pitchFamily="34" charset="0"/>
              </a:rPr>
              <a:t>Redressing Historical Pain, Trauma and the Stereotyping of the Moluccan Community in the Netherlands:</a:t>
            </a:r>
            <a:r>
              <a:rPr lang="nl-NL" sz="2400" dirty="0">
                <a:latin typeface="Candara" panose="020E0502030303020204" pitchFamily="34" charset="0"/>
              </a:rPr>
              <a:t> </a:t>
            </a:r>
            <a:r>
              <a:rPr lang="en-GB" sz="2400" dirty="0">
                <a:latin typeface="Candara" panose="020E0502030303020204" pitchFamily="34" charset="0"/>
              </a:rPr>
              <a:t>An ethnographic study of the performance </a:t>
            </a:r>
            <a:r>
              <a:rPr lang="en-GB" sz="2400" i="1" dirty="0" err="1">
                <a:latin typeface="Candara" panose="020E0502030303020204" pitchFamily="34" charset="0"/>
              </a:rPr>
              <a:t>Een</a:t>
            </a:r>
            <a:r>
              <a:rPr lang="en-GB" sz="2400" i="1" dirty="0">
                <a:latin typeface="Candara" panose="020E0502030303020204" pitchFamily="34" charset="0"/>
              </a:rPr>
              <a:t> </a:t>
            </a:r>
            <a:r>
              <a:rPr lang="en-GB" sz="2400" i="1" dirty="0" err="1">
                <a:latin typeface="Candara" panose="020E0502030303020204" pitchFamily="34" charset="0"/>
              </a:rPr>
              <a:t>Tijdelijk</a:t>
            </a:r>
            <a:r>
              <a:rPr lang="en-GB" sz="2400" i="1" dirty="0">
                <a:latin typeface="Candara" panose="020E0502030303020204" pitchFamily="34" charset="0"/>
              </a:rPr>
              <a:t> </a:t>
            </a:r>
            <a:r>
              <a:rPr lang="en-GB" sz="2400" i="1" dirty="0" err="1">
                <a:latin typeface="Candara" panose="020E0502030303020204" pitchFamily="34" charset="0"/>
              </a:rPr>
              <a:t>Verblijf</a:t>
            </a:r>
            <a:r>
              <a:rPr lang="en-GB" sz="2400" dirty="0">
                <a:latin typeface="Candara" panose="020E0502030303020204" pitchFamily="34" charset="0"/>
              </a:rPr>
              <a:t>, first part of the triptych theatre project </a:t>
            </a:r>
            <a:r>
              <a:rPr lang="en-GB" sz="2400" i="1" dirty="0" err="1">
                <a:latin typeface="Candara" panose="020E0502030303020204" pitchFamily="34" charset="0"/>
              </a:rPr>
              <a:t>Aan</a:t>
            </a:r>
            <a:r>
              <a:rPr lang="en-GB" sz="2400" i="1" dirty="0">
                <a:latin typeface="Candara" panose="020E0502030303020204" pitchFamily="34" charset="0"/>
              </a:rPr>
              <a:t> De </a:t>
            </a:r>
            <a:r>
              <a:rPr lang="en-GB" sz="2400" i="1" dirty="0" err="1">
                <a:latin typeface="Candara" panose="020E0502030303020204" pitchFamily="34" charset="0"/>
              </a:rPr>
              <a:t>Andere</a:t>
            </a:r>
            <a:r>
              <a:rPr lang="en-GB" sz="2400" i="1" dirty="0">
                <a:latin typeface="Candara" panose="020E0502030303020204" pitchFamily="34" charset="0"/>
              </a:rPr>
              <a:t> Kant</a:t>
            </a:r>
            <a:r>
              <a:rPr lang="en-GB" sz="2400" dirty="0">
                <a:latin typeface="Candara" panose="020E0502030303020204" pitchFamily="34" charset="0"/>
              </a:rPr>
              <a:t>.</a:t>
            </a:r>
            <a:endParaRPr lang="en-US" sz="2400" dirty="0">
              <a:latin typeface="Candara" panose="020E0502030303020204" pitchFamily="34" charset="0"/>
            </a:endParaRPr>
          </a:p>
          <a:p>
            <a:pPr>
              <a:lnSpc>
                <a:spcPct val="120000"/>
              </a:lnSpc>
            </a:pPr>
            <a:endParaRPr lang="en-US" sz="2400" dirty="0">
              <a:latin typeface="Candara" panose="020E050203030302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792794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9525001" y="6324600"/>
            <a:ext cx="144537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6</a:t>
            </a:fld>
            <a:endParaRPr/>
          </a:p>
        </p:txBody>
      </p:sp>
      <p:sp>
        <p:nvSpPr>
          <p:cNvPr id="214" name="Rectangle 2"/>
          <p:cNvSpPr txBox="1">
            <a:spLocks noGrp="1"/>
          </p:cNvSpPr>
          <p:nvPr>
            <p:ph type="title"/>
          </p:nvPr>
        </p:nvSpPr>
        <p:spPr>
          <a:xfrm>
            <a:off x="2205868" y="548680"/>
            <a:ext cx="8714667" cy="59939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nl-NL" dirty="0">
                <a:latin typeface="Candara" panose="020E0502030303020204" pitchFamily="34" charset="0"/>
              </a:rPr>
              <a:t>Core </a:t>
            </a:r>
            <a:r>
              <a:rPr dirty="0">
                <a:latin typeface="Candara" panose="020E0502030303020204" pitchFamily="34" charset="0"/>
              </a:rPr>
              <a:t>Teaching </a:t>
            </a:r>
            <a:r>
              <a:rPr lang="nl-NL" dirty="0">
                <a:latin typeface="Candara" panose="020E0502030303020204" pitchFamily="34" charset="0"/>
              </a:rPr>
              <a:t>Faculty and Potential Thesis Supervisors </a:t>
            </a:r>
            <a:endParaRPr dirty="0">
              <a:latin typeface="Candara" panose="020E0502030303020204" pitchFamily="34" charset="0"/>
            </a:endParaRPr>
          </a:p>
        </p:txBody>
      </p:sp>
      <p:sp>
        <p:nvSpPr>
          <p:cNvPr id="215" name="Rectangle 3"/>
          <p:cNvSpPr txBox="1">
            <a:spLocks noGrp="1"/>
          </p:cNvSpPr>
          <p:nvPr>
            <p:ph type="body" idx="1"/>
          </p:nvPr>
        </p:nvSpPr>
        <p:spPr>
          <a:xfrm>
            <a:off x="567135" y="1283623"/>
            <a:ext cx="10585176" cy="511835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285750" indent="-285750">
              <a:lnSpc>
                <a:spcPct val="15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sz="1600"/>
            </a:pPr>
            <a:r>
              <a:rPr sz="2000" b="1" dirty="0">
                <a:solidFill>
                  <a:schemeClr val="accent3"/>
                </a:solidFill>
                <a:latin typeface="Candara" panose="020E0502030303020204" pitchFamily="34" charset="0"/>
              </a:rPr>
              <a:t>Prof. dr. Kati Röttger</a:t>
            </a:r>
            <a:r>
              <a:rPr sz="2000" dirty="0">
                <a:latin typeface="Candara" panose="020E0502030303020204" pitchFamily="34" charset="0"/>
              </a:rPr>
              <a:t>: </a:t>
            </a:r>
            <a:r>
              <a:rPr sz="1800" dirty="0">
                <a:latin typeface="Candara" panose="020E0502030303020204" pitchFamily="34" charset="0"/>
              </a:rPr>
              <a:t>Performance </a:t>
            </a:r>
            <a:r>
              <a:rPr lang="nl-NL" sz="1800" dirty="0">
                <a:latin typeface="Candara" panose="020E0502030303020204" pitchFamily="34" charset="0"/>
              </a:rPr>
              <a:t>Theories</a:t>
            </a:r>
            <a:r>
              <a:rPr sz="1800" dirty="0">
                <a:latin typeface="Candara" panose="020E0502030303020204" pitchFamily="34" charset="0"/>
              </a:rPr>
              <a:t>, Image Critique, Intermediality</a:t>
            </a:r>
            <a:r>
              <a:rPr lang="en-US" sz="1800" dirty="0">
                <a:latin typeface="Candara" panose="020E0502030303020204" pitchFamily="34" charset="0"/>
              </a:rPr>
              <a:t>, Technologies, Gender</a:t>
            </a:r>
          </a:p>
          <a:p>
            <a:pPr marL="285750" indent="-285750">
              <a:lnSpc>
                <a:spcPct val="15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sz="1600"/>
            </a:pPr>
            <a:r>
              <a:rPr lang="nl-NL" sz="2100" b="1" dirty="0">
                <a:solidFill>
                  <a:schemeClr val="accent3"/>
                </a:solidFill>
                <a:latin typeface="Candara" panose="020E0502030303020204" pitchFamily="34" charset="0"/>
              </a:rPr>
              <a:t>Prof. Dr. Nicholas Till</a:t>
            </a:r>
            <a:r>
              <a:rPr lang="nl-NL" sz="1800" dirty="0">
                <a:latin typeface="Candara" panose="020E0502030303020204" pitchFamily="34" charset="0"/>
              </a:rPr>
              <a:t>, Pierre Audi Special Professor of Music Theatre and Opera</a:t>
            </a:r>
          </a:p>
          <a:p>
            <a:pPr marL="285750" indent="-285750">
              <a:lnSpc>
                <a:spcPct val="15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sz="1600"/>
            </a:pPr>
            <a:r>
              <a:rPr lang="nl-NL" sz="2100" b="1" dirty="0">
                <a:solidFill>
                  <a:schemeClr val="accent3"/>
                </a:solidFill>
                <a:latin typeface="Candara" panose="020E0502030303020204" pitchFamily="34" charset="0"/>
              </a:rPr>
              <a:t>Prof. Dr. Millie Taylor</a:t>
            </a:r>
            <a:r>
              <a:rPr lang="nl-NL" sz="1800" dirty="0">
                <a:latin typeface="Candara" panose="020E0502030303020204" pitchFamily="34" charset="0"/>
              </a:rPr>
              <a:t>, Joop van den Ende Special Professor of the Musical</a:t>
            </a:r>
          </a:p>
          <a:p>
            <a:pPr marL="285750" indent="-285750">
              <a:lnSpc>
                <a:spcPct val="15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sz="1600"/>
            </a:pPr>
            <a:r>
              <a:rPr lang="nl-NL" sz="2100" b="1" dirty="0">
                <a:solidFill>
                  <a:schemeClr val="accent3"/>
                </a:solidFill>
                <a:latin typeface="Candara" panose="020E0502030303020204" pitchFamily="34" charset="0"/>
              </a:rPr>
              <a:t>Prof. Dr. Gabriele Klein</a:t>
            </a:r>
            <a:r>
              <a:rPr lang="nl-NL" sz="1800" dirty="0">
                <a:latin typeface="Candara" panose="020E0502030303020204" pitchFamily="34" charset="0"/>
              </a:rPr>
              <a:t>, National Opera and Ballet Special Professor of Dance Studies</a:t>
            </a:r>
          </a:p>
          <a:p>
            <a:pPr marL="285750" indent="-285750">
              <a:lnSpc>
                <a:spcPct val="15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sz="1600"/>
            </a:pPr>
            <a:r>
              <a:rPr lang="en-US" sz="2100" b="1" dirty="0">
                <a:solidFill>
                  <a:schemeClr val="accent3"/>
                </a:solidFill>
                <a:latin typeface="Candara" panose="020E0502030303020204" pitchFamily="34" charset="0"/>
              </a:rPr>
              <a:t>Dr. Kasia Lech: </a:t>
            </a:r>
            <a:r>
              <a:rPr lang="en-US" sz="1800" dirty="0">
                <a:latin typeface="Candara" panose="020E0502030303020204" pitchFamily="34" charset="0"/>
              </a:rPr>
              <a:t>Dramaturgy, Multilingual Performance, Theatre Historiography</a:t>
            </a:r>
          </a:p>
          <a:p>
            <a:pPr marL="285750" indent="-285750">
              <a:lnSpc>
                <a:spcPct val="15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sz="1600"/>
            </a:pPr>
            <a:r>
              <a:rPr sz="2100" b="1" dirty="0">
                <a:solidFill>
                  <a:schemeClr val="accent3"/>
                </a:solidFill>
                <a:latin typeface="Candara" panose="020E0502030303020204" pitchFamily="34" charset="0"/>
              </a:rPr>
              <a:t>Dr. Sruti Bala</a:t>
            </a:r>
            <a:r>
              <a:rPr sz="2000" dirty="0">
                <a:latin typeface="Candara" panose="020E0502030303020204" pitchFamily="34" charset="0"/>
              </a:rPr>
              <a:t>: </a:t>
            </a:r>
            <a:r>
              <a:rPr lang="nl-NL" sz="1800" dirty="0">
                <a:latin typeface="Candara" panose="020E0502030303020204" pitchFamily="34" charset="0"/>
              </a:rPr>
              <a:t>Performance Studies</a:t>
            </a:r>
            <a:r>
              <a:rPr sz="1800" dirty="0">
                <a:latin typeface="Candara" panose="020E0502030303020204" pitchFamily="34" charset="0"/>
              </a:rPr>
              <a:t>, Participatory </a:t>
            </a:r>
            <a:r>
              <a:rPr lang="nl-NL" sz="1800" dirty="0">
                <a:latin typeface="Candara" panose="020E0502030303020204" pitchFamily="34" charset="0"/>
              </a:rPr>
              <a:t>Art</a:t>
            </a:r>
            <a:r>
              <a:rPr lang="en-US" sz="1800" dirty="0">
                <a:latin typeface="Candara" panose="020E0502030303020204" pitchFamily="34" charset="0"/>
              </a:rPr>
              <a:t>, Feminist and Postcolonial studies</a:t>
            </a:r>
            <a:endParaRPr sz="1800" dirty="0">
              <a:latin typeface="Candara" panose="020E050203030302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sz="1600"/>
            </a:pPr>
            <a:r>
              <a:rPr lang="nl-NL" sz="2100" b="1" dirty="0">
                <a:solidFill>
                  <a:schemeClr val="accent3"/>
                </a:solidFill>
                <a:latin typeface="Candara" panose="020E0502030303020204" pitchFamily="34" charset="0"/>
              </a:rPr>
              <a:t>Dr. Veronika Zangl: </a:t>
            </a:r>
            <a:r>
              <a:rPr lang="nl-NL" sz="1800" dirty="0">
                <a:latin typeface="Candara" panose="020E0502030303020204" pitchFamily="34" charset="0"/>
              </a:rPr>
              <a:t>Humour, Memory Studies, Cabaret/Amusement, Dutch theatre texts</a:t>
            </a:r>
          </a:p>
          <a:p>
            <a:pPr marL="285750" indent="-285750">
              <a:lnSpc>
                <a:spcPct val="15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sz="1600"/>
            </a:pPr>
            <a:r>
              <a:rPr lang="nl-NL" sz="2100" b="1" dirty="0">
                <a:solidFill>
                  <a:schemeClr val="accent3"/>
                </a:solidFill>
                <a:latin typeface="Candara" panose="020E0502030303020204" pitchFamily="34" charset="0"/>
              </a:rPr>
              <a:t>Dr. Rob van der Zalm</a:t>
            </a:r>
            <a:r>
              <a:rPr lang="nl-NL" sz="2000" dirty="0">
                <a:latin typeface="Candara" panose="020E0502030303020204" pitchFamily="34" charset="0"/>
              </a:rPr>
              <a:t>: </a:t>
            </a:r>
            <a:r>
              <a:rPr lang="nl-NL" sz="1800" dirty="0">
                <a:latin typeface="Candara" panose="020E0502030303020204" pitchFamily="34" charset="0"/>
              </a:rPr>
              <a:t>Dutch Theatre History, Curation</a:t>
            </a:r>
          </a:p>
          <a:p>
            <a:pPr marL="285750" indent="-285750">
              <a:lnSpc>
                <a:spcPct val="15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sz="1600"/>
            </a:pPr>
            <a:r>
              <a:rPr sz="2100" b="1" dirty="0">
                <a:solidFill>
                  <a:schemeClr val="accent3"/>
                </a:solidFill>
                <a:latin typeface="Candara" panose="020E0502030303020204" pitchFamily="34" charset="0"/>
              </a:rPr>
              <a:t>Dr. Cock Dieleman</a:t>
            </a:r>
            <a:r>
              <a:rPr sz="2000" dirty="0">
                <a:latin typeface="Candara" panose="020E0502030303020204" pitchFamily="34" charset="0"/>
              </a:rPr>
              <a:t>: </a:t>
            </a:r>
            <a:r>
              <a:rPr sz="1800" dirty="0">
                <a:latin typeface="Candara" panose="020E0502030303020204" pitchFamily="34" charset="0"/>
              </a:rPr>
              <a:t>Theatre and Education, Contemporary Dutch Theatre</a:t>
            </a:r>
            <a:endParaRPr lang="nl-NL" sz="1800" dirty="0">
              <a:latin typeface="Candara" panose="020E050203030302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sz="1600"/>
            </a:pPr>
            <a:r>
              <a:rPr lang="nl-NL" sz="2100" b="1" dirty="0">
                <a:solidFill>
                  <a:schemeClr val="accent3"/>
                </a:solidFill>
                <a:latin typeface="Candara" panose="020E0502030303020204" pitchFamily="34" charset="0"/>
              </a:rPr>
              <a:t>Dr. Mele Yamomo: </a:t>
            </a:r>
            <a:r>
              <a:rPr lang="nl-NL" sz="1800" dirty="0">
                <a:latin typeface="Candara" panose="020E0502030303020204" pitchFamily="34" charset="0"/>
              </a:rPr>
              <a:t>Opera, Postcolonial studies, Sound studies</a:t>
            </a:r>
          </a:p>
          <a:p>
            <a:pPr marL="285750" indent="-285750">
              <a:lnSpc>
                <a:spcPct val="15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sz="1600"/>
            </a:pPr>
            <a:r>
              <a:rPr lang="nl-NL" sz="2100" b="1" dirty="0">
                <a:solidFill>
                  <a:schemeClr val="accent3"/>
                </a:solidFill>
                <a:latin typeface="Candara" panose="020E0502030303020204" pitchFamily="34" charset="0"/>
              </a:rPr>
              <a:t>Dr. Lisa Skwirblies: </a:t>
            </a:r>
            <a:r>
              <a:rPr lang="nl-NL" sz="1800" dirty="0">
                <a:latin typeface="Candara" panose="020E0502030303020204" pitchFamily="34" charset="0"/>
              </a:rPr>
              <a:t>Theatre Historiography, Postcolonial studies, Dramaturgy </a:t>
            </a:r>
            <a:endParaRPr sz="1800" dirty="0">
              <a:latin typeface="Candara" panose="020E050203030302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 sz="1600"/>
            </a:pPr>
            <a:r>
              <a:rPr sz="2100" b="1" dirty="0">
                <a:solidFill>
                  <a:schemeClr val="accent3"/>
                </a:solidFill>
                <a:latin typeface="Candara" panose="020E0502030303020204" pitchFamily="34" charset="0"/>
              </a:rPr>
              <a:t>Ricarda Franzen MA</a:t>
            </a:r>
            <a:r>
              <a:rPr sz="2000" dirty="0">
                <a:latin typeface="Candara" panose="020E0502030303020204" pitchFamily="34" charset="0"/>
              </a:rPr>
              <a:t>: </a:t>
            </a:r>
            <a:r>
              <a:rPr sz="1800" dirty="0">
                <a:latin typeface="Candara" panose="020E0502030303020204" pitchFamily="34" charset="0"/>
              </a:rPr>
              <a:t>Dramaturgy</a:t>
            </a:r>
            <a:r>
              <a:rPr lang="en-US" sz="1800" dirty="0">
                <a:latin typeface="Candara" panose="020E0502030303020204" pitchFamily="34" charset="0"/>
              </a:rPr>
              <a:t>, Music theatre/ Sound studies</a:t>
            </a:r>
            <a:endParaRPr sz="18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862048"/>
      </p:ext>
    </p:extLst>
  </p:cSld>
  <p:clrMapOvr>
    <a:masterClrMapping/>
  </p:clrMapOvr>
  <p:transition spd="slow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Rectangle 2"/>
          <p:cNvSpPr txBox="1">
            <a:spLocks noGrp="1"/>
          </p:cNvSpPr>
          <p:nvPr>
            <p:ph type="title"/>
          </p:nvPr>
        </p:nvSpPr>
        <p:spPr>
          <a:xfrm>
            <a:off x="2207568" y="764704"/>
            <a:ext cx="7391400" cy="4774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dirty="0"/>
              <a:t>Career prospects</a:t>
            </a:r>
          </a:p>
        </p:txBody>
      </p:sp>
      <p:sp>
        <p:nvSpPr>
          <p:cNvPr id="219" name="Rectangle 3"/>
          <p:cNvSpPr txBox="1">
            <a:spLocks noGrp="1"/>
          </p:cNvSpPr>
          <p:nvPr>
            <p:ph type="body" idx="1"/>
          </p:nvPr>
        </p:nvSpPr>
        <p:spPr>
          <a:xfrm>
            <a:off x="911424" y="1412776"/>
            <a:ext cx="9721080" cy="43924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285750" indent="-285750">
              <a:lnSpc>
                <a:spcPct val="15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r>
              <a:rPr sz="2000" dirty="0">
                <a:latin typeface="Candara" panose="020E0502030303020204" pitchFamily="34" charset="0"/>
              </a:rPr>
              <a:t>Education staff member with theatre companies, theatre or festivals</a:t>
            </a:r>
          </a:p>
          <a:p>
            <a:pPr marL="285750" indent="-285750">
              <a:lnSpc>
                <a:spcPct val="15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r>
              <a:rPr sz="2000" dirty="0">
                <a:latin typeface="Candara" panose="020E0502030303020204" pitchFamily="34" charset="0"/>
              </a:rPr>
              <a:t>Programmer/Curator</a:t>
            </a:r>
          </a:p>
          <a:p>
            <a:pPr marL="285750" indent="-285750">
              <a:lnSpc>
                <a:spcPct val="15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r>
              <a:rPr sz="2000" dirty="0">
                <a:latin typeface="Candara" panose="020E0502030303020204" pitchFamily="34" charset="0"/>
              </a:rPr>
              <a:t>Policy advisor with governmental or cultural organizations</a:t>
            </a:r>
          </a:p>
          <a:p>
            <a:pPr marL="285750" indent="-285750">
              <a:lnSpc>
                <a:spcPct val="15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r>
              <a:rPr sz="2000" dirty="0">
                <a:latin typeface="Candara" panose="020E0502030303020204" pitchFamily="34" charset="0"/>
              </a:rPr>
              <a:t>Art educator</a:t>
            </a:r>
          </a:p>
          <a:p>
            <a:pPr marL="285750" indent="-285750">
              <a:lnSpc>
                <a:spcPct val="15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r>
              <a:rPr sz="2000" dirty="0">
                <a:latin typeface="Candara" panose="020E0502030303020204" pitchFamily="34" charset="0"/>
              </a:rPr>
              <a:t>Editor or journalist with newspapers, periodicals, radio or television</a:t>
            </a:r>
          </a:p>
          <a:p>
            <a:pPr marL="285750" indent="-285750">
              <a:lnSpc>
                <a:spcPct val="15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r>
              <a:rPr sz="2000" dirty="0">
                <a:latin typeface="Candara" panose="020E0502030303020204" pitchFamily="34" charset="0"/>
              </a:rPr>
              <a:t>Critic</a:t>
            </a:r>
          </a:p>
          <a:p>
            <a:pPr marL="285750" indent="-285750">
              <a:lnSpc>
                <a:spcPct val="15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r>
              <a:rPr sz="2000" dirty="0">
                <a:latin typeface="Candara" panose="020E0502030303020204" pitchFamily="34" charset="0"/>
              </a:rPr>
              <a:t>International </a:t>
            </a:r>
            <a:r>
              <a:rPr lang="nl-NL" sz="2000" dirty="0">
                <a:latin typeface="Candara" panose="020E0502030303020204" pitchFamily="34" charset="0"/>
              </a:rPr>
              <a:t>cultural exchange</a:t>
            </a:r>
            <a:endParaRPr sz="2000" dirty="0">
              <a:latin typeface="Candara" panose="020E050203030302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800"/>
            </a:pPr>
            <a:r>
              <a:rPr sz="2000" dirty="0">
                <a:latin typeface="Candara" panose="020E0502030303020204" pitchFamily="34" charset="0"/>
              </a:rPr>
              <a:t>Cultural activist/worker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48D8D6-3A5D-48B8-8A43-7270F34AACCA}"/>
              </a:ext>
            </a:extLst>
          </p:cNvPr>
          <p:cNvSpPr txBox="1"/>
          <p:nvPr/>
        </p:nvSpPr>
        <p:spPr>
          <a:xfrm>
            <a:off x="945163" y="5770130"/>
            <a:ext cx="10225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  <a:latin typeface="Candara" panose="020E0502030303020204" pitchFamily="34" charset="0"/>
                <a:ea typeface="+mj-ea"/>
                <a:cs typeface="+mj-cs"/>
              </a:rPr>
              <a:t>For Dutch-speaking students: </a:t>
            </a:r>
            <a:r>
              <a:rPr lang="en-GB" dirty="0">
                <a:latin typeface="Candara" panose="020E0502030303020204" pitchFamily="34" charset="0"/>
              </a:rPr>
              <a:t>upon completion of one-year MA there is a possibility to gain an additional teacher’s training qualification at ILO (</a:t>
            </a:r>
            <a:r>
              <a:rPr lang="nl-NL" dirty="0">
                <a:latin typeface="Candara" panose="020E0502030303020204" pitchFamily="34" charset="0"/>
              </a:rPr>
              <a:t>master Leraar Voorbereidend Hoger Onderwijs) </a:t>
            </a:r>
            <a:endParaRPr lang="en-GB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958297"/>
      </p:ext>
    </p:extLst>
  </p:cSld>
  <p:clrMapOvr>
    <a:masterClrMapping/>
  </p:clrMapOvr>
  <p:transition spd="slow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9376" y="404664"/>
            <a:ext cx="7992887" cy="936103"/>
          </a:xfrm>
        </p:spPr>
        <p:txBody>
          <a:bodyPr>
            <a:normAutofit/>
          </a:bodyPr>
          <a:lstStyle/>
          <a:p>
            <a:r>
              <a:rPr lang="en-US" sz="2800" dirty="0"/>
              <a:t>Admissions and pre-masters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35470" y="1628799"/>
            <a:ext cx="7992887" cy="494109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00000"/>
              </a:lnSpc>
            </a:pPr>
            <a:r>
              <a:rPr lang="en-US" sz="2900" b="1" dirty="0">
                <a:latin typeface="Calibri" panose="020F0502020204030204" pitchFamily="34" charset="0"/>
                <a:cs typeface="Calibri" panose="020F0502020204030204" pitchFamily="34" charset="0"/>
              </a:rPr>
              <a:t>Entry requirements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A" sz="2900" dirty="0">
                <a:latin typeface="Calibri" panose="020F0502020204030204" pitchFamily="34" charset="0"/>
                <a:cs typeface="Calibri" panose="020F0502020204030204" pitchFamily="34" charset="0"/>
              </a:rPr>
              <a:t>Generally: a Bachelor’s degree from an accredited university in the humanities or social sciences with a minimum of 30 ECTS (equivalent to a full-time semester of academic studies) taken in the field of theatre, drama or performance studies.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2900" b="1" dirty="0">
                <a:latin typeface="Calibri" panose="020F0502020204030204" pitchFamily="34" charset="0"/>
                <a:cs typeface="Calibri" panose="020F0502020204030204" pitchFamily="34" charset="0"/>
              </a:rPr>
              <a:t>Pre-masters (in Dutch)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900" dirty="0">
                <a:latin typeface="Calibri" panose="020F0502020204030204" pitchFamily="34" charset="0"/>
                <a:cs typeface="Calibri" panose="020F0502020204030204" pitchFamily="34" charset="0"/>
              </a:rPr>
              <a:t>For those of you who do not meet the criteria, but have a Dutch applied university degree (HBO), for example, you can follow a pre-masters </a:t>
            </a:r>
            <a:r>
              <a:rPr lang="en-US" sz="2900" dirty="0" err="1"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en-US" sz="2900" dirty="0">
                <a:latin typeface="Calibri" panose="020F0502020204030204" pitchFamily="34" charset="0"/>
                <a:cs typeface="Calibri" panose="020F0502020204030204" pitchFamily="34" charset="0"/>
              </a:rPr>
              <a:t> by following Bachelor courses</a:t>
            </a:r>
          </a:p>
          <a:p>
            <a:endParaRPr lang="en-CA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A" sz="2200" b="1" dirty="0">
                <a:latin typeface="Calibri" panose="020F0502020204030204" pitchFamily="34" charset="0"/>
                <a:cs typeface="Calibri" panose="020F0502020204030204" pitchFamily="34" charset="0"/>
              </a:rPr>
              <a:t>30 EC / 42 EC pre-master (in Dutch) :</a:t>
            </a:r>
          </a:p>
          <a:p>
            <a:endParaRPr lang="en-CA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A" sz="2200" b="1" dirty="0">
                <a:latin typeface="Calibri" panose="020F0502020204030204" pitchFamily="34" charset="0"/>
                <a:cs typeface="Calibri" panose="020F0502020204030204" pitchFamily="34" charset="0"/>
              </a:rPr>
              <a:t>Semester 1</a:t>
            </a:r>
            <a:endParaRPr lang="en-CA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A" sz="2200" dirty="0">
                <a:latin typeface="Calibri" panose="020F0502020204030204" pitchFamily="34" charset="0"/>
                <a:cs typeface="Calibri" panose="020F0502020204030204" pitchFamily="34" charset="0"/>
              </a:rPr>
              <a:t>Academic Skills 1 (12 EC, </a:t>
            </a:r>
            <a:r>
              <a:rPr lang="en-CA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blok</a:t>
            </a:r>
            <a:r>
              <a:rPr lang="en-CA" sz="2200" dirty="0">
                <a:latin typeface="Calibri" panose="020F0502020204030204" pitchFamily="34" charset="0"/>
                <a:cs typeface="Calibri" panose="020F0502020204030204" pitchFamily="34" charset="0"/>
              </a:rPr>
              <a:t> 1 &amp; 3)</a:t>
            </a:r>
          </a:p>
          <a:p>
            <a:r>
              <a:rPr lang="en-CA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Inleiding</a:t>
            </a:r>
            <a:r>
              <a:rPr lang="en-CA" sz="2200" dirty="0">
                <a:latin typeface="Calibri" panose="020F0502020204030204" pitchFamily="34" charset="0"/>
                <a:cs typeface="Calibri" panose="020F0502020204030204" pitchFamily="34" charset="0"/>
              </a:rPr>
              <a:t> in de </a:t>
            </a:r>
            <a:r>
              <a:rPr lang="en-CA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theaterwetenschap</a:t>
            </a:r>
            <a:r>
              <a:rPr lang="en-CA" sz="2200" dirty="0">
                <a:latin typeface="Calibri" panose="020F0502020204030204" pitchFamily="34" charset="0"/>
                <a:cs typeface="Calibri" panose="020F0502020204030204" pitchFamily="34" charset="0"/>
              </a:rPr>
              <a:t> (12 EC, </a:t>
            </a:r>
            <a:r>
              <a:rPr lang="en-CA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blok</a:t>
            </a:r>
            <a:r>
              <a:rPr lang="en-CA" sz="2200" dirty="0">
                <a:latin typeface="Calibri" panose="020F0502020204030204" pitchFamily="34" charset="0"/>
                <a:cs typeface="Calibri" panose="020F0502020204030204" pitchFamily="34" charset="0"/>
              </a:rPr>
              <a:t> 1 &amp; 2)</a:t>
            </a:r>
          </a:p>
          <a:p>
            <a:r>
              <a:rPr lang="en-CA" sz="2200" b="1" dirty="0">
                <a:latin typeface="Calibri" panose="020F0502020204030204" pitchFamily="34" charset="0"/>
                <a:cs typeface="Calibri" panose="020F0502020204030204" pitchFamily="34" charset="0"/>
              </a:rPr>
              <a:t>Semester 2</a:t>
            </a:r>
            <a:endParaRPr lang="en-CA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A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Wetenschapsfilosofie</a:t>
            </a:r>
            <a:r>
              <a:rPr lang="en-CA" sz="2200" dirty="0">
                <a:latin typeface="Calibri" panose="020F0502020204030204" pitchFamily="34" charset="0"/>
                <a:cs typeface="Calibri" panose="020F0502020204030204" pitchFamily="34" charset="0"/>
              </a:rPr>
              <a:t> (6 EC, </a:t>
            </a:r>
            <a:r>
              <a:rPr lang="en-CA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blok</a:t>
            </a:r>
            <a:r>
              <a:rPr lang="en-CA" sz="2200" dirty="0">
                <a:latin typeface="Calibri" panose="020F0502020204030204" pitchFamily="34" charset="0"/>
                <a:cs typeface="Calibri" panose="020F0502020204030204" pitchFamily="34" charset="0"/>
              </a:rPr>
              <a:t> 1)</a:t>
            </a:r>
          </a:p>
          <a:p>
            <a:r>
              <a:rPr lang="en-CA" sz="2200" dirty="0">
                <a:latin typeface="Calibri" panose="020F0502020204030204" pitchFamily="34" charset="0"/>
                <a:cs typeface="Calibri" panose="020F0502020204030204" pitchFamily="34" charset="0"/>
              </a:rPr>
              <a:t>Performance Analyse (12 EC, </a:t>
            </a:r>
            <a:r>
              <a:rPr lang="en-CA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blok</a:t>
            </a:r>
            <a:r>
              <a:rPr lang="en-CA" sz="2200" dirty="0">
                <a:latin typeface="Calibri" panose="020F0502020204030204" pitchFamily="34" charset="0"/>
                <a:cs typeface="Calibri" panose="020F0502020204030204" pitchFamily="34" charset="0"/>
              </a:rPr>
              <a:t> 2 &amp; 3)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A9824881-1BFB-2241-990E-9FD47A0578B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19" b="16219"/>
          <a:stretch>
            <a:fillRect/>
          </a:stretch>
        </p:blipFill>
        <p:spPr>
          <a:xfrm rot="5400000">
            <a:off x="7024688" y="1690688"/>
            <a:ext cx="6858000" cy="3475037"/>
          </a:xfrm>
        </p:spPr>
      </p:pic>
    </p:spTree>
    <p:extLst>
      <p:ext uri="{BB962C8B-B14F-4D97-AF65-F5344CB8AC3E}">
        <p14:creationId xmlns:p14="http://schemas.microsoft.com/office/powerpoint/2010/main" val="1009573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004E92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9e4800e-550a-4664-b739-51f4091b61c8" xsi:nil="true"/>
    <lcf76f155ced4ddcb4097134ff3c332f xmlns="0ba0a66d-d0f9-47cd-8e3e-68bb350750de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D7C8B4FEBC20409B1FB0BCA65EDBC1" ma:contentTypeVersion="16" ma:contentTypeDescription="Een nieuw document maken." ma:contentTypeScope="" ma:versionID="eaaf1154512b68f9a4e8903910474b18">
  <xsd:schema xmlns:xsd="http://www.w3.org/2001/XMLSchema" xmlns:xs="http://www.w3.org/2001/XMLSchema" xmlns:p="http://schemas.microsoft.com/office/2006/metadata/properties" xmlns:ns2="0ba0a66d-d0f9-47cd-8e3e-68bb350750de" xmlns:ns3="b9e4800e-550a-4664-b739-51f4091b61c8" targetNamespace="http://schemas.microsoft.com/office/2006/metadata/properties" ma:root="true" ma:fieldsID="61bbd7217a488b9966e860de06df999a" ns2:_="" ns3:_="">
    <xsd:import namespace="0ba0a66d-d0f9-47cd-8e3e-68bb350750de"/>
    <xsd:import namespace="b9e4800e-550a-4664-b739-51f4091b61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a0a66d-d0f9-47cd-8e3e-68bb350750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99b6ca76-abda-4f5c-bf70-6374a71c10d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e4800e-550a-4664-b739-51f4091b61c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09a07e8-6055-4969-b643-2ba440b25212}" ma:internalName="TaxCatchAll" ma:showField="CatchAllData" ma:web="b9e4800e-550a-4664-b739-51f4091b61c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9DA0326-C6F9-40A3-894F-6061EE46E132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f2760952-b3bb-408f-ace6-eb1e07642b86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62260777-03a2-4acd-8b7f-b7cc27a56620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575715-0CE4-4001-BAC1-A431FDFFEECA}"/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934</Words>
  <Application>Microsoft Office PowerPoint</Application>
  <PresentationFormat>Widescreen</PresentationFormat>
  <Paragraphs>113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blank</vt:lpstr>
      <vt:lpstr>MA Theatre Studies     16:00</vt:lpstr>
      <vt:lpstr>Main Features of MA Theatre Studies</vt:lpstr>
      <vt:lpstr>Programme structure</vt:lpstr>
      <vt:lpstr>Study programme</vt:lpstr>
      <vt:lpstr>Electives</vt:lpstr>
      <vt:lpstr>MA thesis (Examples of dissertation titles from recent years)</vt:lpstr>
      <vt:lpstr>Core Teaching Faculty and Potential Thesis Supervisors </vt:lpstr>
      <vt:lpstr>Career prospects</vt:lpstr>
      <vt:lpstr>Admissions and pre-masters</vt:lpstr>
      <vt:lpstr>Deadlines</vt:lpstr>
      <vt:lpstr>Contact</vt:lpstr>
    </vt:vector>
  </TitlesOfParts>
  <Manager>Chevelie Vermaning</Manager>
  <Company>Universiteit van Amsterdam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Sruti Bala</cp:lastModifiedBy>
  <cp:revision>84</cp:revision>
  <dcterms:created xsi:type="dcterms:W3CDTF">2018-09-13T12:16:30Z</dcterms:created>
  <dcterms:modified xsi:type="dcterms:W3CDTF">2022-11-10T09:39:07Z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0x0101005ED7C8B4FEBC20409B1FB0BCA65EDBC1</vt:lpwstr>
  </property>
</Properties>
</file>