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2"/>
  </p:notesMasterIdLst>
  <p:handoutMasterIdLst>
    <p:handoutMasterId r:id="rId33"/>
  </p:handoutMasterIdLst>
  <p:sldIdLst>
    <p:sldId id="435" r:id="rId2"/>
    <p:sldId id="436" r:id="rId3"/>
    <p:sldId id="437" r:id="rId4"/>
    <p:sldId id="438" r:id="rId5"/>
    <p:sldId id="439" r:id="rId6"/>
    <p:sldId id="440" r:id="rId7"/>
    <p:sldId id="441" r:id="rId8"/>
    <p:sldId id="398" r:id="rId9"/>
    <p:sldId id="406" r:id="rId10"/>
    <p:sldId id="407" r:id="rId11"/>
    <p:sldId id="402" r:id="rId12"/>
    <p:sldId id="410" r:id="rId13"/>
    <p:sldId id="411" r:id="rId14"/>
    <p:sldId id="400" r:id="rId15"/>
    <p:sldId id="408" r:id="rId16"/>
    <p:sldId id="420" r:id="rId17"/>
    <p:sldId id="416" r:id="rId18"/>
    <p:sldId id="417" r:id="rId19"/>
    <p:sldId id="376" r:id="rId20"/>
    <p:sldId id="412" r:id="rId21"/>
    <p:sldId id="413" r:id="rId22"/>
    <p:sldId id="422" r:id="rId23"/>
    <p:sldId id="430" r:id="rId24"/>
    <p:sldId id="427" r:id="rId25"/>
    <p:sldId id="428" r:id="rId26"/>
    <p:sldId id="431" r:id="rId27"/>
    <p:sldId id="432" r:id="rId28"/>
    <p:sldId id="433" r:id="rId29"/>
    <p:sldId id="419" r:id="rId30"/>
    <p:sldId id="434" r:id="rId31"/>
  </p:sldIdLst>
  <p:sldSz cx="9144000" cy="6858000" type="screen4x3"/>
  <p:notesSz cx="6742113" cy="9872663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3300"/>
    <a:srgbClr val="008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8417" autoAdjust="0"/>
    <p:restoredTop sz="94678" autoAdjust="0"/>
  </p:normalViewPr>
  <p:slideViewPr>
    <p:cSldViewPr>
      <p:cViewPr varScale="1">
        <p:scale>
          <a:sx n="117" d="100"/>
          <a:sy n="117" d="100"/>
        </p:scale>
        <p:origin x="-145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5639300-79A2-4409-9E8F-843496245DC9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</dgm:pt>
    <dgm:pt modelId="{E1B1E1B6-832F-4C06-BBED-B7540B386FA5}">
      <dgm:prSet phldrT="[Tekst]" custT="1"/>
      <dgm:spPr/>
      <dgm:t>
        <a:bodyPr/>
        <a:lstStyle/>
        <a:p>
          <a:r>
            <a:rPr lang="nl-NL" sz="1800" b="1" dirty="0" smtClean="0"/>
            <a:t>Community </a:t>
          </a:r>
          <a:r>
            <a:rPr lang="nl-NL" sz="1800" b="1" dirty="0" err="1" smtClean="0"/>
            <a:t>Acceptance</a:t>
          </a:r>
          <a:r>
            <a:rPr lang="nl-NL" sz="1800" b="1" dirty="0" smtClean="0"/>
            <a:t> </a:t>
          </a:r>
          <a:r>
            <a:rPr lang="nl-NL" sz="1400" b="0" dirty="0" smtClean="0"/>
            <a:t>end users, </a:t>
          </a:r>
          <a:r>
            <a:rPr lang="nl-NL" sz="1400" b="0" dirty="0" err="1" smtClean="0"/>
            <a:t>local</a:t>
          </a:r>
          <a:r>
            <a:rPr lang="nl-NL" sz="1400" b="0" dirty="0" smtClean="0"/>
            <a:t> </a:t>
          </a:r>
          <a:r>
            <a:rPr lang="nl-NL" sz="1400" b="0" dirty="0" err="1" smtClean="0"/>
            <a:t>authorities</a:t>
          </a:r>
          <a:r>
            <a:rPr lang="nl-NL" sz="1400" b="0" dirty="0" smtClean="0"/>
            <a:t>, </a:t>
          </a:r>
          <a:r>
            <a:rPr lang="nl-NL" sz="1400" b="1" dirty="0" err="1" smtClean="0">
              <a:solidFill>
                <a:srgbClr val="008000"/>
              </a:solidFill>
            </a:rPr>
            <a:t>residents</a:t>
          </a:r>
          <a:r>
            <a:rPr lang="nl-NL" sz="1400" b="0" dirty="0" smtClean="0"/>
            <a:t> </a:t>
          </a:r>
          <a:r>
            <a:rPr lang="nl-NL" sz="1400" b="0" dirty="0" smtClean="0">
              <a:sym typeface="Wingdings" panose="05000000000000000000" pitchFamily="2" charset="2"/>
            </a:rPr>
            <a:t> </a:t>
          </a:r>
          <a:r>
            <a:rPr lang="nl-NL" sz="1400" b="0" dirty="0" smtClean="0"/>
            <a:t>project </a:t>
          </a:r>
          <a:r>
            <a:rPr lang="nl-NL" sz="1400" b="0" dirty="0" err="1" smtClean="0"/>
            <a:t>decision</a:t>
          </a:r>
          <a:r>
            <a:rPr lang="nl-NL" sz="1400" b="0" dirty="0" smtClean="0"/>
            <a:t> making on </a:t>
          </a:r>
          <a:r>
            <a:rPr lang="nl-NL" sz="1400" b="0" dirty="0" err="1" smtClean="0"/>
            <a:t>infrastructure</a:t>
          </a:r>
          <a:r>
            <a:rPr lang="nl-NL" sz="1400" b="0" dirty="0" smtClean="0"/>
            <a:t>,  </a:t>
          </a:r>
          <a:r>
            <a:rPr lang="nl-NL" sz="1400" b="0" dirty="0" err="1" smtClean="0"/>
            <a:t>investments</a:t>
          </a:r>
          <a:r>
            <a:rPr lang="nl-NL" sz="1400" b="0" dirty="0" smtClean="0"/>
            <a:t> </a:t>
          </a:r>
          <a:r>
            <a:rPr lang="nl-NL" sz="1400" b="0" dirty="0" err="1" smtClean="0"/>
            <a:t>and</a:t>
          </a:r>
          <a:r>
            <a:rPr lang="nl-NL" sz="1400" b="0" dirty="0" smtClean="0"/>
            <a:t> </a:t>
          </a:r>
          <a:r>
            <a:rPr lang="nl-NL" sz="1400" b="0" dirty="0" err="1" smtClean="0"/>
            <a:t>adapted</a:t>
          </a:r>
          <a:r>
            <a:rPr lang="nl-NL" sz="1400" b="0" dirty="0" smtClean="0"/>
            <a:t> </a:t>
          </a:r>
          <a:r>
            <a:rPr lang="nl-NL" sz="1400" b="0" dirty="0" err="1" smtClean="0"/>
            <a:t>consumption</a:t>
          </a:r>
          <a:r>
            <a:rPr lang="nl-NL" sz="1400" b="0" dirty="0" smtClean="0"/>
            <a:t>; </a:t>
          </a:r>
          <a:r>
            <a:rPr lang="nl-NL" sz="1400" b="0" dirty="0" err="1" smtClean="0">
              <a:sym typeface="Wingdings" panose="05000000000000000000" pitchFamily="2" charset="2"/>
            </a:rPr>
            <a:t>based</a:t>
          </a:r>
          <a:r>
            <a:rPr lang="nl-NL" sz="1400" b="0" dirty="0" smtClean="0">
              <a:sym typeface="Wingdings" panose="05000000000000000000" pitchFamily="2" charset="2"/>
            </a:rPr>
            <a:t> on </a:t>
          </a:r>
          <a:r>
            <a:rPr lang="nl-NL" sz="1400" b="1" dirty="0" smtClean="0">
              <a:solidFill>
                <a:srgbClr val="FF3300"/>
              </a:solidFill>
              <a:sym typeface="Wingdings" panose="05000000000000000000" pitchFamily="2" charset="2"/>
            </a:rPr>
            <a:t>trust,</a:t>
          </a:r>
          <a:r>
            <a:rPr lang="nl-NL" sz="1400" b="1" dirty="0" smtClean="0">
              <a:solidFill>
                <a:srgbClr val="FF3300"/>
              </a:solidFill>
            </a:rPr>
            <a:t> </a:t>
          </a:r>
          <a:r>
            <a:rPr lang="nl-NL" sz="1400" b="1" dirty="0" err="1" smtClean="0">
              <a:solidFill>
                <a:srgbClr val="FF3300"/>
              </a:solidFill>
            </a:rPr>
            <a:t>distributional</a:t>
          </a:r>
          <a:r>
            <a:rPr lang="nl-NL" sz="1400" b="1" dirty="0" smtClean="0">
              <a:solidFill>
                <a:srgbClr val="FF3300"/>
              </a:solidFill>
            </a:rPr>
            <a:t> </a:t>
          </a:r>
          <a:r>
            <a:rPr lang="nl-NL" sz="1400" b="1" dirty="0" err="1" smtClean="0">
              <a:solidFill>
                <a:srgbClr val="FF3300"/>
              </a:solidFill>
            </a:rPr>
            <a:t>justice</a:t>
          </a:r>
          <a:r>
            <a:rPr lang="nl-NL" sz="1400" b="1" dirty="0" smtClean="0">
              <a:solidFill>
                <a:srgbClr val="FF3300"/>
              </a:solidFill>
            </a:rPr>
            <a:t>, </a:t>
          </a:r>
          <a:r>
            <a:rPr lang="nl-NL" sz="1400" b="1" dirty="0" err="1" smtClean="0">
              <a:solidFill>
                <a:srgbClr val="FF3300"/>
              </a:solidFill>
            </a:rPr>
            <a:t>fairness</a:t>
          </a:r>
          <a:r>
            <a:rPr lang="nl-NL" sz="1400" b="1" dirty="0" smtClean="0">
              <a:solidFill>
                <a:srgbClr val="FF3300"/>
              </a:solidFill>
            </a:rPr>
            <a:t> of </a:t>
          </a:r>
          <a:r>
            <a:rPr lang="nl-NL" sz="1400" b="1" dirty="0" err="1" smtClean="0">
              <a:solidFill>
                <a:srgbClr val="FF3300"/>
              </a:solidFill>
            </a:rPr>
            <a:t>process</a:t>
          </a:r>
          <a:endParaRPr lang="nl-NL" sz="1400" b="1" dirty="0">
            <a:solidFill>
              <a:srgbClr val="FF3300"/>
            </a:solidFill>
          </a:endParaRPr>
        </a:p>
      </dgm:t>
    </dgm:pt>
    <dgm:pt modelId="{7A968BB5-398E-4E6A-8E87-0CF384A932EA}" type="parTrans" cxnId="{5CE0EF87-6240-4759-A1D9-7FA2392F286F}">
      <dgm:prSet/>
      <dgm:spPr/>
      <dgm:t>
        <a:bodyPr/>
        <a:lstStyle/>
        <a:p>
          <a:endParaRPr lang="nl-NL"/>
        </a:p>
      </dgm:t>
    </dgm:pt>
    <dgm:pt modelId="{BABF4FB6-A0E5-4941-BF50-F67784C0E924}" type="sibTrans" cxnId="{5CE0EF87-6240-4759-A1D9-7FA2392F286F}">
      <dgm:prSet/>
      <dgm:spPr/>
      <dgm:t>
        <a:bodyPr/>
        <a:lstStyle/>
        <a:p>
          <a:endParaRPr lang="nl-NL"/>
        </a:p>
      </dgm:t>
    </dgm:pt>
    <dgm:pt modelId="{C315BA05-2962-4F4A-A2AD-8AFA8D4B084F}">
      <dgm:prSet phldrT="[Tekst]" custT="1"/>
      <dgm:spPr/>
      <dgm:t>
        <a:bodyPr/>
        <a:lstStyle/>
        <a:p>
          <a:r>
            <a:rPr lang="nl-NL" sz="1800" b="1" dirty="0" smtClean="0"/>
            <a:t>Market </a:t>
          </a:r>
          <a:r>
            <a:rPr lang="nl-NL" sz="1800" b="1" dirty="0" err="1" smtClean="0"/>
            <a:t>Acceptance</a:t>
          </a:r>
          <a:r>
            <a:rPr lang="nl-NL" sz="1800" b="1" dirty="0" smtClean="0"/>
            <a:t> </a:t>
          </a:r>
          <a:r>
            <a:rPr lang="nl-NL" sz="1400" b="0" dirty="0" smtClean="0"/>
            <a:t>producers, </a:t>
          </a:r>
          <a:r>
            <a:rPr lang="nl-NL" sz="1400" b="0" dirty="0" err="1" smtClean="0"/>
            <a:t>distributors</a:t>
          </a:r>
          <a:r>
            <a:rPr lang="nl-NL" sz="1400" b="0" dirty="0" smtClean="0"/>
            <a:t>, </a:t>
          </a:r>
          <a:r>
            <a:rPr lang="nl-NL" sz="1400" b="1" dirty="0" err="1" smtClean="0">
              <a:solidFill>
                <a:srgbClr val="008000"/>
              </a:solidFill>
            </a:rPr>
            <a:t>consumers</a:t>
          </a:r>
          <a:r>
            <a:rPr lang="nl-NL" sz="1400" b="1" dirty="0" smtClean="0">
              <a:solidFill>
                <a:srgbClr val="008000"/>
              </a:solidFill>
            </a:rPr>
            <a:t>, </a:t>
          </a:r>
          <a:r>
            <a:rPr lang="nl-NL" sz="1400" b="0" dirty="0" smtClean="0"/>
            <a:t>intra-</a:t>
          </a:r>
          <a:r>
            <a:rPr lang="nl-NL" sz="1400" b="0" dirty="0" err="1" smtClean="0"/>
            <a:t>firm</a:t>
          </a:r>
          <a:r>
            <a:rPr lang="nl-NL" sz="1400" b="0" dirty="0" smtClean="0"/>
            <a:t>, financial actors </a:t>
          </a:r>
          <a:r>
            <a:rPr lang="nl-NL" sz="1400" b="0" dirty="0" smtClean="0">
              <a:sym typeface="Wingdings" panose="05000000000000000000" pitchFamily="2" charset="2"/>
            </a:rPr>
            <a:t> </a:t>
          </a:r>
          <a:r>
            <a:rPr lang="nl-NL" sz="1400" b="0" dirty="0" err="1" smtClean="0">
              <a:sym typeface="Wingdings" panose="05000000000000000000" pitchFamily="2" charset="2"/>
            </a:rPr>
            <a:t>investing</a:t>
          </a:r>
          <a:r>
            <a:rPr lang="nl-NL" sz="1400" b="0" dirty="0" smtClean="0">
              <a:sym typeface="Wingdings" panose="05000000000000000000" pitchFamily="2" charset="2"/>
            </a:rPr>
            <a:t> in </a:t>
          </a:r>
          <a:r>
            <a:rPr lang="nl-NL" sz="1400" b="0" dirty="0" smtClean="0"/>
            <a:t>RES-E </a:t>
          </a:r>
          <a:r>
            <a:rPr lang="nl-NL" sz="1400" b="0" dirty="0" err="1" smtClean="0"/>
            <a:t>and</a:t>
          </a:r>
          <a:r>
            <a:rPr lang="nl-NL" sz="1400" b="0" dirty="0" smtClean="0"/>
            <a:t> DG </a:t>
          </a:r>
          <a:r>
            <a:rPr lang="nl-NL" sz="1400" b="0" dirty="0" err="1" smtClean="0"/>
            <a:t>infrastructure</a:t>
          </a:r>
          <a:r>
            <a:rPr lang="nl-NL" sz="1400" b="0" dirty="0" smtClean="0"/>
            <a:t>, </a:t>
          </a:r>
          <a:r>
            <a:rPr lang="nl-NL" sz="1400" b="0" dirty="0" err="1" smtClean="0"/>
            <a:t>using</a:t>
          </a:r>
          <a:r>
            <a:rPr lang="nl-NL" sz="1400" b="0" dirty="0" smtClean="0"/>
            <a:t> RES </a:t>
          </a:r>
          <a:r>
            <a:rPr lang="nl-NL" sz="1400" b="0" dirty="0" err="1" smtClean="0"/>
            <a:t>generated</a:t>
          </a:r>
          <a:r>
            <a:rPr lang="nl-NL" sz="1400" b="0" dirty="0" smtClean="0"/>
            <a:t> power</a:t>
          </a:r>
          <a:endParaRPr lang="nl-NL" sz="1400" b="0" dirty="0"/>
        </a:p>
      </dgm:t>
    </dgm:pt>
    <dgm:pt modelId="{56F9DCEA-E85E-49C9-9E71-826F4FCF7E53}" type="parTrans" cxnId="{9D0107E8-75B7-4BB3-A7FB-DAFCF91E0696}">
      <dgm:prSet/>
      <dgm:spPr/>
      <dgm:t>
        <a:bodyPr/>
        <a:lstStyle/>
        <a:p>
          <a:endParaRPr lang="nl-NL"/>
        </a:p>
      </dgm:t>
    </dgm:pt>
    <dgm:pt modelId="{CEA3F292-EDC6-423F-8EAA-6F891FB61D9D}" type="sibTrans" cxnId="{9D0107E8-75B7-4BB3-A7FB-DAFCF91E0696}">
      <dgm:prSet/>
      <dgm:spPr/>
      <dgm:t>
        <a:bodyPr/>
        <a:lstStyle/>
        <a:p>
          <a:endParaRPr lang="nl-NL"/>
        </a:p>
      </dgm:t>
    </dgm:pt>
    <dgm:pt modelId="{2161BEA3-202F-41E0-8317-88E8701671E5}">
      <dgm:prSet phldrT="[Tekst]" custT="1"/>
      <dgm:spPr/>
      <dgm:t>
        <a:bodyPr/>
        <a:lstStyle/>
        <a:p>
          <a:r>
            <a:rPr lang="nl-NL" sz="1800" b="1" dirty="0" err="1" smtClean="0"/>
            <a:t>Socio-Political</a:t>
          </a:r>
          <a:r>
            <a:rPr lang="nl-NL" sz="1800" b="1" dirty="0" smtClean="0"/>
            <a:t> </a:t>
          </a:r>
          <a:r>
            <a:rPr lang="nl-NL" sz="1800" b="1" dirty="0" err="1" smtClean="0"/>
            <a:t>Acceptance</a:t>
          </a:r>
          <a:r>
            <a:rPr lang="nl-NL" sz="1800" b="1" dirty="0" smtClean="0"/>
            <a:t> </a:t>
          </a:r>
          <a:br>
            <a:rPr lang="nl-NL" sz="1800" b="1" dirty="0" smtClean="0"/>
          </a:br>
          <a:r>
            <a:rPr lang="nl-NL" sz="1400" b="0" dirty="0" smtClean="0"/>
            <a:t>regulators, policy actors, </a:t>
          </a:r>
          <a:r>
            <a:rPr lang="nl-NL" sz="1400" b="0" dirty="0" err="1" smtClean="0"/>
            <a:t>key</a:t>
          </a:r>
          <a:r>
            <a:rPr lang="nl-NL" sz="1400" b="0" dirty="0" smtClean="0"/>
            <a:t> stakeholders, </a:t>
          </a:r>
          <a:r>
            <a:rPr lang="nl-NL" sz="1400" b="1" dirty="0" smtClean="0">
              <a:solidFill>
                <a:srgbClr val="008000"/>
              </a:solidFill>
            </a:rPr>
            <a:t>public</a:t>
          </a:r>
          <a:r>
            <a:rPr lang="nl-NL" sz="1400" b="0" dirty="0" smtClean="0"/>
            <a:t> </a:t>
          </a:r>
          <a:br>
            <a:rPr lang="nl-NL" sz="1400" b="0" dirty="0" smtClean="0"/>
          </a:br>
          <a:r>
            <a:rPr lang="nl-NL" sz="1400" b="0" dirty="0" smtClean="0">
              <a:sym typeface="Wingdings" panose="05000000000000000000" pitchFamily="2" charset="2"/>
            </a:rPr>
            <a:t> </a:t>
          </a:r>
          <a:r>
            <a:rPr lang="nl-NL" sz="1400" b="0" dirty="0" err="1" smtClean="0">
              <a:sym typeface="Wingdings" panose="05000000000000000000" pitchFamily="2" charset="2"/>
            </a:rPr>
            <a:t>craft</a:t>
          </a:r>
          <a:r>
            <a:rPr lang="nl-NL" sz="1400" b="0" dirty="0" smtClean="0">
              <a:sym typeface="Wingdings" panose="05000000000000000000" pitchFamily="2" charset="2"/>
            </a:rPr>
            <a:t> </a:t>
          </a:r>
          <a:r>
            <a:rPr lang="nl-NL" sz="1400" b="0" dirty="0" err="1" smtClean="0">
              <a:sym typeface="Wingdings" panose="05000000000000000000" pitchFamily="2" charset="2"/>
            </a:rPr>
            <a:t>institutional</a:t>
          </a:r>
          <a:r>
            <a:rPr lang="nl-NL" sz="1400" b="0" dirty="0" smtClean="0">
              <a:sym typeface="Wingdings" panose="05000000000000000000" pitchFamily="2" charset="2"/>
            </a:rPr>
            <a:t> changes &amp; </a:t>
          </a:r>
          <a:r>
            <a:rPr lang="nl-NL" sz="1400" b="0" dirty="0" err="1" smtClean="0">
              <a:sym typeface="Wingdings" panose="05000000000000000000" pitchFamily="2" charset="2"/>
            </a:rPr>
            <a:t>effective</a:t>
          </a:r>
          <a:r>
            <a:rPr lang="nl-NL" sz="1400" b="0" dirty="0" smtClean="0">
              <a:sym typeface="Wingdings" panose="05000000000000000000" pitchFamily="2" charset="2"/>
            </a:rPr>
            <a:t> </a:t>
          </a:r>
          <a:r>
            <a:rPr lang="nl-NL" sz="1400" b="0" dirty="0" err="1" smtClean="0">
              <a:sym typeface="Wingdings" panose="05000000000000000000" pitchFamily="2" charset="2"/>
            </a:rPr>
            <a:t>policies</a:t>
          </a:r>
          <a:r>
            <a:rPr lang="nl-NL" sz="1400" b="0" dirty="0" smtClean="0">
              <a:sym typeface="Wingdings" panose="05000000000000000000" pitchFamily="2" charset="2"/>
            </a:rPr>
            <a:t> </a:t>
          </a:r>
          <a:r>
            <a:rPr lang="nl-NL" sz="1400" b="1" dirty="0" err="1" smtClean="0">
              <a:solidFill>
                <a:srgbClr val="FF3300"/>
              </a:solidFill>
              <a:sym typeface="Wingdings" panose="05000000000000000000" pitchFamily="2" charset="2"/>
            </a:rPr>
            <a:t>fostering</a:t>
          </a:r>
          <a:r>
            <a:rPr lang="nl-NL" sz="1400" b="0" dirty="0" smtClean="0">
              <a:solidFill>
                <a:srgbClr val="FF3300"/>
              </a:solidFill>
              <a:sym typeface="Wingdings" panose="05000000000000000000" pitchFamily="2" charset="2"/>
            </a:rPr>
            <a:t> </a:t>
          </a:r>
          <a:r>
            <a:rPr lang="nl-NL" sz="1400" b="0" dirty="0" smtClean="0">
              <a:sym typeface="Wingdings" panose="05000000000000000000" pitchFamily="2" charset="2"/>
            </a:rPr>
            <a:t>market &amp; </a:t>
          </a:r>
          <a:r>
            <a:rPr lang="nl-NL" sz="1400" b="1" dirty="0" smtClean="0">
              <a:solidFill>
                <a:srgbClr val="FF3300"/>
              </a:solidFill>
              <a:sym typeface="Wingdings" panose="05000000000000000000" pitchFamily="2" charset="2"/>
            </a:rPr>
            <a:t>community </a:t>
          </a:r>
          <a:r>
            <a:rPr lang="nl-NL" sz="1400" b="1" dirty="0" err="1" smtClean="0">
              <a:solidFill>
                <a:srgbClr val="FF3300"/>
              </a:solidFill>
              <a:sym typeface="Wingdings" panose="05000000000000000000" pitchFamily="2" charset="2"/>
            </a:rPr>
            <a:t>acceptance</a:t>
          </a:r>
          <a:endParaRPr lang="nl-NL" sz="1400" b="1" dirty="0">
            <a:solidFill>
              <a:srgbClr val="FF3300"/>
            </a:solidFill>
          </a:endParaRPr>
        </a:p>
      </dgm:t>
    </dgm:pt>
    <dgm:pt modelId="{4BEAE050-8A5C-42AB-95C6-25723B46A109}" type="parTrans" cxnId="{C9CEF8A8-55F5-47FE-940A-293F3837E32C}">
      <dgm:prSet/>
      <dgm:spPr/>
      <dgm:t>
        <a:bodyPr/>
        <a:lstStyle/>
        <a:p>
          <a:endParaRPr lang="nl-NL"/>
        </a:p>
      </dgm:t>
    </dgm:pt>
    <dgm:pt modelId="{A1D4344A-7700-4954-A1C0-C826511F3AE0}" type="sibTrans" cxnId="{C9CEF8A8-55F5-47FE-940A-293F3837E32C}">
      <dgm:prSet/>
      <dgm:spPr/>
      <dgm:t>
        <a:bodyPr/>
        <a:lstStyle/>
        <a:p>
          <a:endParaRPr lang="nl-NL"/>
        </a:p>
      </dgm:t>
    </dgm:pt>
    <dgm:pt modelId="{8950EE1A-C300-4FF7-94DD-2E800592EF39}" type="pres">
      <dgm:prSet presAssocID="{85639300-79A2-4409-9E8F-843496245DC9}" presName="compositeShape" presStyleCnt="0">
        <dgm:presLayoutVars>
          <dgm:dir/>
          <dgm:resizeHandles/>
        </dgm:presLayoutVars>
      </dgm:prSet>
      <dgm:spPr/>
    </dgm:pt>
    <dgm:pt modelId="{93178A57-C7EE-4C3C-ABEE-159848C1D321}" type="pres">
      <dgm:prSet presAssocID="{85639300-79A2-4409-9E8F-843496245DC9}" presName="pyramid" presStyleLbl="node1" presStyleIdx="0" presStyleCnt="1" custScaleX="123354"/>
      <dgm:spPr/>
    </dgm:pt>
    <dgm:pt modelId="{09655229-4D31-4C8B-BD1B-FB34698D834C}" type="pres">
      <dgm:prSet presAssocID="{85639300-79A2-4409-9E8F-843496245DC9}" presName="theList" presStyleCnt="0"/>
      <dgm:spPr/>
    </dgm:pt>
    <dgm:pt modelId="{CBBB145B-1F18-4FA0-A7CA-790F7BCC3D4B}" type="pres">
      <dgm:prSet presAssocID="{E1B1E1B6-832F-4C06-BBED-B7540B386FA5}" presName="aNode" presStyleLbl="fgAcc1" presStyleIdx="0" presStyleCnt="3" custScaleX="161644" custScaleY="99588" custLinFactY="24460" custLinFactNeighborX="14695" custLinFactNeighborY="100000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5666D06A-DBC8-4BE9-B8D2-DABEB4415208}" type="pres">
      <dgm:prSet presAssocID="{E1B1E1B6-832F-4C06-BBED-B7540B386FA5}" presName="aSpace" presStyleCnt="0"/>
      <dgm:spPr/>
    </dgm:pt>
    <dgm:pt modelId="{20B36FB7-1D04-432B-85AD-912B5783C044}" type="pres">
      <dgm:prSet presAssocID="{C315BA05-2962-4F4A-A2AD-8AFA8D4B084F}" presName="aNode" presStyleLbl="fgAcc1" presStyleIdx="1" presStyleCnt="3" custScaleX="160908" custLinFactY="21462" custLinFactNeighborX="-5878" custLinFactNeighborY="100000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4D328D0C-1A95-4D28-909E-5028FC1437EF}" type="pres">
      <dgm:prSet presAssocID="{C315BA05-2962-4F4A-A2AD-8AFA8D4B084F}" presName="aSpace" presStyleCnt="0"/>
      <dgm:spPr/>
    </dgm:pt>
    <dgm:pt modelId="{1FB8F3C1-5E75-40EC-9D94-EE50A7DAD646}" type="pres">
      <dgm:prSet presAssocID="{2161BEA3-202F-41E0-8317-88E8701671E5}" presName="aNode" presStyleLbl="fgAcc1" presStyleIdx="2" presStyleCnt="3" custScaleX="163113" custScaleY="97430" custLinFactY="27456" custLinFactNeighborX="-26452" custLinFactNeighborY="100000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953FFC4E-55A3-49EB-847D-3AE14D9C33C5}" type="pres">
      <dgm:prSet presAssocID="{2161BEA3-202F-41E0-8317-88E8701671E5}" presName="aSpace" presStyleCnt="0"/>
      <dgm:spPr/>
    </dgm:pt>
  </dgm:ptLst>
  <dgm:cxnLst>
    <dgm:cxn modelId="{5CE0EF87-6240-4759-A1D9-7FA2392F286F}" srcId="{85639300-79A2-4409-9E8F-843496245DC9}" destId="{E1B1E1B6-832F-4C06-BBED-B7540B386FA5}" srcOrd="0" destOrd="0" parTransId="{7A968BB5-398E-4E6A-8E87-0CF384A932EA}" sibTransId="{BABF4FB6-A0E5-4941-BF50-F67784C0E924}"/>
    <dgm:cxn modelId="{C9CEF8A8-55F5-47FE-940A-293F3837E32C}" srcId="{85639300-79A2-4409-9E8F-843496245DC9}" destId="{2161BEA3-202F-41E0-8317-88E8701671E5}" srcOrd="2" destOrd="0" parTransId="{4BEAE050-8A5C-42AB-95C6-25723B46A109}" sibTransId="{A1D4344A-7700-4954-A1C0-C826511F3AE0}"/>
    <dgm:cxn modelId="{443A9AAD-272D-4724-BDEA-C3B1196123C4}" type="presOf" srcId="{E1B1E1B6-832F-4C06-BBED-B7540B386FA5}" destId="{CBBB145B-1F18-4FA0-A7CA-790F7BCC3D4B}" srcOrd="0" destOrd="0" presId="urn:microsoft.com/office/officeart/2005/8/layout/pyramid2"/>
    <dgm:cxn modelId="{7D946C9D-7FFF-4568-A829-0C8062137854}" type="presOf" srcId="{85639300-79A2-4409-9E8F-843496245DC9}" destId="{8950EE1A-C300-4FF7-94DD-2E800592EF39}" srcOrd="0" destOrd="0" presId="urn:microsoft.com/office/officeart/2005/8/layout/pyramid2"/>
    <dgm:cxn modelId="{AC01EE3F-2A8B-40E6-BBC4-2A50A1727A98}" type="presOf" srcId="{2161BEA3-202F-41E0-8317-88E8701671E5}" destId="{1FB8F3C1-5E75-40EC-9D94-EE50A7DAD646}" srcOrd="0" destOrd="0" presId="urn:microsoft.com/office/officeart/2005/8/layout/pyramid2"/>
    <dgm:cxn modelId="{BDFEF3F2-7436-4E14-8770-C64B71B5FE37}" type="presOf" srcId="{C315BA05-2962-4F4A-A2AD-8AFA8D4B084F}" destId="{20B36FB7-1D04-432B-85AD-912B5783C044}" srcOrd="0" destOrd="0" presId="urn:microsoft.com/office/officeart/2005/8/layout/pyramid2"/>
    <dgm:cxn modelId="{9D0107E8-75B7-4BB3-A7FB-DAFCF91E0696}" srcId="{85639300-79A2-4409-9E8F-843496245DC9}" destId="{C315BA05-2962-4F4A-A2AD-8AFA8D4B084F}" srcOrd="1" destOrd="0" parTransId="{56F9DCEA-E85E-49C9-9E71-826F4FCF7E53}" sibTransId="{CEA3F292-EDC6-423F-8EAA-6F891FB61D9D}"/>
    <dgm:cxn modelId="{249E5010-140D-4AD1-9EBD-D3F832449992}" type="presParOf" srcId="{8950EE1A-C300-4FF7-94DD-2E800592EF39}" destId="{93178A57-C7EE-4C3C-ABEE-159848C1D321}" srcOrd="0" destOrd="0" presId="urn:microsoft.com/office/officeart/2005/8/layout/pyramid2"/>
    <dgm:cxn modelId="{BC267F03-E6C5-4897-9C46-0BC6DC50600E}" type="presParOf" srcId="{8950EE1A-C300-4FF7-94DD-2E800592EF39}" destId="{09655229-4D31-4C8B-BD1B-FB34698D834C}" srcOrd="1" destOrd="0" presId="urn:microsoft.com/office/officeart/2005/8/layout/pyramid2"/>
    <dgm:cxn modelId="{88E89A8B-F0CE-4DCC-9B25-73C2950F5EBD}" type="presParOf" srcId="{09655229-4D31-4C8B-BD1B-FB34698D834C}" destId="{CBBB145B-1F18-4FA0-A7CA-790F7BCC3D4B}" srcOrd="0" destOrd="0" presId="urn:microsoft.com/office/officeart/2005/8/layout/pyramid2"/>
    <dgm:cxn modelId="{BC745E35-DD57-4B64-9D45-87F78B59365D}" type="presParOf" srcId="{09655229-4D31-4C8B-BD1B-FB34698D834C}" destId="{5666D06A-DBC8-4BE9-B8D2-DABEB4415208}" srcOrd="1" destOrd="0" presId="urn:microsoft.com/office/officeart/2005/8/layout/pyramid2"/>
    <dgm:cxn modelId="{A68D6363-3BC5-4728-A3FB-DCE4A7E7648F}" type="presParOf" srcId="{09655229-4D31-4C8B-BD1B-FB34698D834C}" destId="{20B36FB7-1D04-432B-85AD-912B5783C044}" srcOrd="2" destOrd="0" presId="urn:microsoft.com/office/officeart/2005/8/layout/pyramid2"/>
    <dgm:cxn modelId="{7B6DF7A1-6514-4D21-B61B-D85B3603DC22}" type="presParOf" srcId="{09655229-4D31-4C8B-BD1B-FB34698D834C}" destId="{4D328D0C-1A95-4D28-909E-5028FC1437EF}" srcOrd="3" destOrd="0" presId="urn:microsoft.com/office/officeart/2005/8/layout/pyramid2"/>
    <dgm:cxn modelId="{8B7DA98E-3963-43EA-BE23-07FB6EBF5E10}" type="presParOf" srcId="{09655229-4D31-4C8B-BD1B-FB34698D834C}" destId="{1FB8F3C1-5E75-40EC-9D94-EE50A7DAD646}" srcOrd="4" destOrd="0" presId="urn:microsoft.com/office/officeart/2005/8/layout/pyramid2"/>
    <dgm:cxn modelId="{82322A73-114B-424C-A180-69655E185330}" type="presParOf" srcId="{09655229-4D31-4C8B-BD1B-FB34698D834C}" destId="{953FFC4E-55A3-49EB-847D-3AE14D9C33C5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178A57-C7EE-4C3C-ABEE-159848C1D321}">
      <dsp:nvSpPr>
        <dsp:cNvPr id="0" name=""/>
        <dsp:cNvSpPr/>
      </dsp:nvSpPr>
      <dsp:spPr>
        <a:xfrm>
          <a:off x="1369660" y="0"/>
          <a:ext cx="5367549" cy="4351338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BBB145B-1F18-4FA0-A7CA-790F7BCC3D4B}">
      <dsp:nvSpPr>
        <dsp:cNvPr id="0" name=""/>
        <dsp:cNvSpPr/>
      </dsp:nvSpPr>
      <dsp:spPr>
        <a:xfrm>
          <a:off x="3597304" y="820244"/>
          <a:ext cx="4571889" cy="103595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800" b="1" kern="1200" dirty="0" smtClean="0"/>
            <a:t>Community </a:t>
          </a:r>
          <a:r>
            <a:rPr lang="nl-NL" sz="1800" b="1" kern="1200" dirty="0" err="1" smtClean="0"/>
            <a:t>Acceptance</a:t>
          </a:r>
          <a:r>
            <a:rPr lang="nl-NL" sz="1800" b="1" kern="1200" dirty="0" smtClean="0"/>
            <a:t> </a:t>
          </a:r>
          <a:r>
            <a:rPr lang="nl-NL" sz="1400" b="0" kern="1200" dirty="0" smtClean="0"/>
            <a:t>end users, </a:t>
          </a:r>
          <a:r>
            <a:rPr lang="nl-NL" sz="1400" b="0" kern="1200" dirty="0" err="1" smtClean="0"/>
            <a:t>local</a:t>
          </a:r>
          <a:r>
            <a:rPr lang="nl-NL" sz="1400" b="0" kern="1200" dirty="0" smtClean="0"/>
            <a:t> </a:t>
          </a:r>
          <a:r>
            <a:rPr lang="nl-NL" sz="1400" b="0" kern="1200" dirty="0" err="1" smtClean="0"/>
            <a:t>authorities</a:t>
          </a:r>
          <a:r>
            <a:rPr lang="nl-NL" sz="1400" b="0" kern="1200" dirty="0" smtClean="0"/>
            <a:t>, </a:t>
          </a:r>
          <a:r>
            <a:rPr lang="nl-NL" sz="1400" b="1" kern="1200" dirty="0" err="1" smtClean="0">
              <a:solidFill>
                <a:srgbClr val="008000"/>
              </a:solidFill>
            </a:rPr>
            <a:t>residents</a:t>
          </a:r>
          <a:r>
            <a:rPr lang="nl-NL" sz="1400" b="0" kern="1200" dirty="0" smtClean="0"/>
            <a:t> </a:t>
          </a:r>
          <a:r>
            <a:rPr lang="nl-NL" sz="1400" b="0" kern="1200" dirty="0" smtClean="0">
              <a:sym typeface="Wingdings" panose="05000000000000000000" pitchFamily="2" charset="2"/>
            </a:rPr>
            <a:t> </a:t>
          </a:r>
          <a:r>
            <a:rPr lang="nl-NL" sz="1400" b="0" kern="1200" dirty="0" smtClean="0"/>
            <a:t>project </a:t>
          </a:r>
          <a:r>
            <a:rPr lang="nl-NL" sz="1400" b="0" kern="1200" dirty="0" err="1" smtClean="0"/>
            <a:t>decision</a:t>
          </a:r>
          <a:r>
            <a:rPr lang="nl-NL" sz="1400" b="0" kern="1200" dirty="0" smtClean="0"/>
            <a:t> making on </a:t>
          </a:r>
          <a:r>
            <a:rPr lang="nl-NL" sz="1400" b="0" kern="1200" dirty="0" err="1" smtClean="0"/>
            <a:t>infrastructure</a:t>
          </a:r>
          <a:r>
            <a:rPr lang="nl-NL" sz="1400" b="0" kern="1200" dirty="0" smtClean="0"/>
            <a:t>,  </a:t>
          </a:r>
          <a:r>
            <a:rPr lang="nl-NL" sz="1400" b="0" kern="1200" dirty="0" err="1" smtClean="0"/>
            <a:t>investments</a:t>
          </a:r>
          <a:r>
            <a:rPr lang="nl-NL" sz="1400" b="0" kern="1200" dirty="0" smtClean="0"/>
            <a:t> </a:t>
          </a:r>
          <a:r>
            <a:rPr lang="nl-NL" sz="1400" b="0" kern="1200" dirty="0" err="1" smtClean="0"/>
            <a:t>and</a:t>
          </a:r>
          <a:r>
            <a:rPr lang="nl-NL" sz="1400" b="0" kern="1200" dirty="0" smtClean="0"/>
            <a:t> </a:t>
          </a:r>
          <a:r>
            <a:rPr lang="nl-NL" sz="1400" b="0" kern="1200" dirty="0" err="1" smtClean="0"/>
            <a:t>adapted</a:t>
          </a:r>
          <a:r>
            <a:rPr lang="nl-NL" sz="1400" b="0" kern="1200" dirty="0" smtClean="0"/>
            <a:t> </a:t>
          </a:r>
          <a:r>
            <a:rPr lang="nl-NL" sz="1400" b="0" kern="1200" dirty="0" err="1" smtClean="0"/>
            <a:t>consumption</a:t>
          </a:r>
          <a:r>
            <a:rPr lang="nl-NL" sz="1400" b="0" kern="1200" dirty="0" smtClean="0"/>
            <a:t>; </a:t>
          </a:r>
          <a:r>
            <a:rPr lang="nl-NL" sz="1400" b="0" kern="1200" dirty="0" err="1" smtClean="0">
              <a:sym typeface="Wingdings" panose="05000000000000000000" pitchFamily="2" charset="2"/>
            </a:rPr>
            <a:t>based</a:t>
          </a:r>
          <a:r>
            <a:rPr lang="nl-NL" sz="1400" b="0" kern="1200" dirty="0" smtClean="0">
              <a:sym typeface="Wingdings" panose="05000000000000000000" pitchFamily="2" charset="2"/>
            </a:rPr>
            <a:t> on </a:t>
          </a:r>
          <a:r>
            <a:rPr lang="nl-NL" sz="1400" b="1" kern="1200" dirty="0" smtClean="0">
              <a:solidFill>
                <a:srgbClr val="FF3300"/>
              </a:solidFill>
              <a:sym typeface="Wingdings" panose="05000000000000000000" pitchFamily="2" charset="2"/>
            </a:rPr>
            <a:t>trust,</a:t>
          </a:r>
          <a:r>
            <a:rPr lang="nl-NL" sz="1400" b="1" kern="1200" dirty="0" smtClean="0">
              <a:solidFill>
                <a:srgbClr val="FF3300"/>
              </a:solidFill>
            </a:rPr>
            <a:t> </a:t>
          </a:r>
          <a:r>
            <a:rPr lang="nl-NL" sz="1400" b="1" kern="1200" dirty="0" err="1" smtClean="0">
              <a:solidFill>
                <a:srgbClr val="FF3300"/>
              </a:solidFill>
            </a:rPr>
            <a:t>distributional</a:t>
          </a:r>
          <a:r>
            <a:rPr lang="nl-NL" sz="1400" b="1" kern="1200" dirty="0" smtClean="0">
              <a:solidFill>
                <a:srgbClr val="FF3300"/>
              </a:solidFill>
            </a:rPr>
            <a:t> </a:t>
          </a:r>
          <a:r>
            <a:rPr lang="nl-NL" sz="1400" b="1" kern="1200" dirty="0" err="1" smtClean="0">
              <a:solidFill>
                <a:srgbClr val="FF3300"/>
              </a:solidFill>
            </a:rPr>
            <a:t>justice</a:t>
          </a:r>
          <a:r>
            <a:rPr lang="nl-NL" sz="1400" b="1" kern="1200" dirty="0" smtClean="0">
              <a:solidFill>
                <a:srgbClr val="FF3300"/>
              </a:solidFill>
            </a:rPr>
            <a:t>, </a:t>
          </a:r>
          <a:r>
            <a:rPr lang="nl-NL" sz="1400" b="1" kern="1200" dirty="0" err="1" smtClean="0">
              <a:solidFill>
                <a:srgbClr val="FF3300"/>
              </a:solidFill>
            </a:rPr>
            <a:t>fairness</a:t>
          </a:r>
          <a:r>
            <a:rPr lang="nl-NL" sz="1400" b="1" kern="1200" dirty="0" smtClean="0">
              <a:solidFill>
                <a:srgbClr val="FF3300"/>
              </a:solidFill>
            </a:rPr>
            <a:t> of </a:t>
          </a:r>
          <a:r>
            <a:rPr lang="nl-NL" sz="1400" b="1" kern="1200" dirty="0" err="1" smtClean="0">
              <a:solidFill>
                <a:srgbClr val="FF3300"/>
              </a:solidFill>
            </a:rPr>
            <a:t>process</a:t>
          </a:r>
          <a:endParaRPr lang="nl-NL" sz="1400" b="1" kern="1200" dirty="0">
            <a:solidFill>
              <a:srgbClr val="FF3300"/>
            </a:solidFill>
          </a:endParaRPr>
        </a:p>
      </dsp:txBody>
      <dsp:txXfrm>
        <a:off x="3647875" y="870815"/>
        <a:ext cx="4470747" cy="934813"/>
      </dsp:txXfrm>
    </dsp:sp>
    <dsp:sp modelId="{20B36FB7-1D04-432B-85AD-912B5783C044}">
      <dsp:nvSpPr>
        <dsp:cNvPr id="0" name=""/>
        <dsp:cNvSpPr/>
      </dsp:nvSpPr>
      <dsp:spPr>
        <a:xfrm>
          <a:off x="3025831" y="1955044"/>
          <a:ext cx="4551073" cy="104024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800" b="1" kern="1200" dirty="0" smtClean="0"/>
            <a:t>Market </a:t>
          </a:r>
          <a:r>
            <a:rPr lang="nl-NL" sz="1800" b="1" kern="1200" dirty="0" err="1" smtClean="0"/>
            <a:t>Acceptance</a:t>
          </a:r>
          <a:r>
            <a:rPr lang="nl-NL" sz="1800" b="1" kern="1200" dirty="0" smtClean="0"/>
            <a:t> </a:t>
          </a:r>
          <a:r>
            <a:rPr lang="nl-NL" sz="1400" b="0" kern="1200" dirty="0" smtClean="0"/>
            <a:t>producers, </a:t>
          </a:r>
          <a:r>
            <a:rPr lang="nl-NL" sz="1400" b="0" kern="1200" dirty="0" err="1" smtClean="0"/>
            <a:t>distributors</a:t>
          </a:r>
          <a:r>
            <a:rPr lang="nl-NL" sz="1400" b="0" kern="1200" dirty="0" smtClean="0"/>
            <a:t>, </a:t>
          </a:r>
          <a:r>
            <a:rPr lang="nl-NL" sz="1400" b="1" kern="1200" dirty="0" err="1" smtClean="0">
              <a:solidFill>
                <a:srgbClr val="008000"/>
              </a:solidFill>
            </a:rPr>
            <a:t>consumers</a:t>
          </a:r>
          <a:r>
            <a:rPr lang="nl-NL" sz="1400" b="1" kern="1200" dirty="0" smtClean="0">
              <a:solidFill>
                <a:srgbClr val="008000"/>
              </a:solidFill>
            </a:rPr>
            <a:t>, </a:t>
          </a:r>
          <a:r>
            <a:rPr lang="nl-NL" sz="1400" b="0" kern="1200" dirty="0" smtClean="0"/>
            <a:t>intra-</a:t>
          </a:r>
          <a:r>
            <a:rPr lang="nl-NL" sz="1400" b="0" kern="1200" dirty="0" err="1" smtClean="0"/>
            <a:t>firm</a:t>
          </a:r>
          <a:r>
            <a:rPr lang="nl-NL" sz="1400" b="0" kern="1200" dirty="0" smtClean="0"/>
            <a:t>, financial actors </a:t>
          </a:r>
          <a:r>
            <a:rPr lang="nl-NL" sz="1400" b="0" kern="1200" dirty="0" smtClean="0">
              <a:sym typeface="Wingdings" panose="05000000000000000000" pitchFamily="2" charset="2"/>
            </a:rPr>
            <a:t> </a:t>
          </a:r>
          <a:r>
            <a:rPr lang="nl-NL" sz="1400" b="0" kern="1200" dirty="0" err="1" smtClean="0">
              <a:sym typeface="Wingdings" panose="05000000000000000000" pitchFamily="2" charset="2"/>
            </a:rPr>
            <a:t>investing</a:t>
          </a:r>
          <a:r>
            <a:rPr lang="nl-NL" sz="1400" b="0" kern="1200" dirty="0" smtClean="0">
              <a:sym typeface="Wingdings" panose="05000000000000000000" pitchFamily="2" charset="2"/>
            </a:rPr>
            <a:t> in </a:t>
          </a:r>
          <a:r>
            <a:rPr lang="nl-NL" sz="1400" b="0" kern="1200" dirty="0" smtClean="0"/>
            <a:t>RES-E </a:t>
          </a:r>
          <a:r>
            <a:rPr lang="nl-NL" sz="1400" b="0" kern="1200" dirty="0" err="1" smtClean="0"/>
            <a:t>and</a:t>
          </a:r>
          <a:r>
            <a:rPr lang="nl-NL" sz="1400" b="0" kern="1200" dirty="0" smtClean="0"/>
            <a:t> DG </a:t>
          </a:r>
          <a:r>
            <a:rPr lang="nl-NL" sz="1400" b="0" kern="1200" dirty="0" err="1" smtClean="0"/>
            <a:t>infrastructure</a:t>
          </a:r>
          <a:r>
            <a:rPr lang="nl-NL" sz="1400" b="0" kern="1200" dirty="0" smtClean="0"/>
            <a:t>, </a:t>
          </a:r>
          <a:r>
            <a:rPr lang="nl-NL" sz="1400" b="0" kern="1200" dirty="0" err="1" smtClean="0"/>
            <a:t>using</a:t>
          </a:r>
          <a:r>
            <a:rPr lang="nl-NL" sz="1400" b="0" kern="1200" dirty="0" smtClean="0"/>
            <a:t> RES </a:t>
          </a:r>
          <a:r>
            <a:rPr lang="nl-NL" sz="1400" b="0" kern="1200" dirty="0" err="1" smtClean="0"/>
            <a:t>generated</a:t>
          </a:r>
          <a:r>
            <a:rPr lang="nl-NL" sz="1400" b="0" kern="1200" dirty="0" smtClean="0"/>
            <a:t> power</a:t>
          </a:r>
          <a:endParaRPr lang="nl-NL" sz="1400" b="0" kern="1200" dirty="0"/>
        </a:p>
      </dsp:txBody>
      <dsp:txXfrm>
        <a:off x="3076611" y="2005824"/>
        <a:ext cx="4449513" cy="938681"/>
      </dsp:txXfrm>
    </dsp:sp>
    <dsp:sp modelId="{1FB8F3C1-5E75-40EC-9D94-EE50A7DAD646}">
      <dsp:nvSpPr>
        <dsp:cNvPr id="0" name=""/>
        <dsp:cNvSpPr/>
      </dsp:nvSpPr>
      <dsp:spPr>
        <a:xfrm>
          <a:off x="2412740" y="3187668"/>
          <a:ext cx="4613438" cy="101350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800" b="1" kern="1200" dirty="0" err="1" smtClean="0"/>
            <a:t>Socio-Political</a:t>
          </a:r>
          <a:r>
            <a:rPr lang="nl-NL" sz="1800" b="1" kern="1200" dirty="0" smtClean="0"/>
            <a:t> </a:t>
          </a:r>
          <a:r>
            <a:rPr lang="nl-NL" sz="1800" b="1" kern="1200" dirty="0" err="1" smtClean="0"/>
            <a:t>Acceptance</a:t>
          </a:r>
          <a:r>
            <a:rPr lang="nl-NL" sz="1800" b="1" kern="1200" dirty="0" smtClean="0"/>
            <a:t> </a:t>
          </a:r>
          <a:br>
            <a:rPr lang="nl-NL" sz="1800" b="1" kern="1200" dirty="0" smtClean="0"/>
          </a:br>
          <a:r>
            <a:rPr lang="nl-NL" sz="1400" b="0" kern="1200" dirty="0" smtClean="0"/>
            <a:t>regulators, policy actors, </a:t>
          </a:r>
          <a:r>
            <a:rPr lang="nl-NL" sz="1400" b="0" kern="1200" dirty="0" err="1" smtClean="0"/>
            <a:t>key</a:t>
          </a:r>
          <a:r>
            <a:rPr lang="nl-NL" sz="1400" b="0" kern="1200" dirty="0" smtClean="0"/>
            <a:t> stakeholders, </a:t>
          </a:r>
          <a:r>
            <a:rPr lang="nl-NL" sz="1400" b="1" kern="1200" dirty="0" smtClean="0">
              <a:solidFill>
                <a:srgbClr val="008000"/>
              </a:solidFill>
            </a:rPr>
            <a:t>public</a:t>
          </a:r>
          <a:r>
            <a:rPr lang="nl-NL" sz="1400" b="0" kern="1200" dirty="0" smtClean="0"/>
            <a:t> </a:t>
          </a:r>
          <a:br>
            <a:rPr lang="nl-NL" sz="1400" b="0" kern="1200" dirty="0" smtClean="0"/>
          </a:br>
          <a:r>
            <a:rPr lang="nl-NL" sz="1400" b="0" kern="1200" dirty="0" smtClean="0">
              <a:sym typeface="Wingdings" panose="05000000000000000000" pitchFamily="2" charset="2"/>
            </a:rPr>
            <a:t> </a:t>
          </a:r>
          <a:r>
            <a:rPr lang="nl-NL" sz="1400" b="0" kern="1200" dirty="0" err="1" smtClean="0">
              <a:sym typeface="Wingdings" panose="05000000000000000000" pitchFamily="2" charset="2"/>
            </a:rPr>
            <a:t>craft</a:t>
          </a:r>
          <a:r>
            <a:rPr lang="nl-NL" sz="1400" b="0" kern="1200" dirty="0" smtClean="0">
              <a:sym typeface="Wingdings" panose="05000000000000000000" pitchFamily="2" charset="2"/>
            </a:rPr>
            <a:t> </a:t>
          </a:r>
          <a:r>
            <a:rPr lang="nl-NL" sz="1400" b="0" kern="1200" dirty="0" err="1" smtClean="0">
              <a:sym typeface="Wingdings" panose="05000000000000000000" pitchFamily="2" charset="2"/>
            </a:rPr>
            <a:t>institutional</a:t>
          </a:r>
          <a:r>
            <a:rPr lang="nl-NL" sz="1400" b="0" kern="1200" dirty="0" smtClean="0">
              <a:sym typeface="Wingdings" panose="05000000000000000000" pitchFamily="2" charset="2"/>
            </a:rPr>
            <a:t> changes &amp; </a:t>
          </a:r>
          <a:r>
            <a:rPr lang="nl-NL" sz="1400" b="0" kern="1200" dirty="0" err="1" smtClean="0">
              <a:sym typeface="Wingdings" panose="05000000000000000000" pitchFamily="2" charset="2"/>
            </a:rPr>
            <a:t>effective</a:t>
          </a:r>
          <a:r>
            <a:rPr lang="nl-NL" sz="1400" b="0" kern="1200" dirty="0" smtClean="0">
              <a:sym typeface="Wingdings" panose="05000000000000000000" pitchFamily="2" charset="2"/>
            </a:rPr>
            <a:t> </a:t>
          </a:r>
          <a:r>
            <a:rPr lang="nl-NL" sz="1400" b="0" kern="1200" dirty="0" err="1" smtClean="0">
              <a:sym typeface="Wingdings" panose="05000000000000000000" pitchFamily="2" charset="2"/>
            </a:rPr>
            <a:t>policies</a:t>
          </a:r>
          <a:r>
            <a:rPr lang="nl-NL" sz="1400" b="0" kern="1200" dirty="0" smtClean="0">
              <a:sym typeface="Wingdings" panose="05000000000000000000" pitchFamily="2" charset="2"/>
            </a:rPr>
            <a:t> </a:t>
          </a:r>
          <a:r>
            <a:rPr lang="nl-NL" sz="1400" b="1" kern="1200" dirty="0" err="1" smtClean="0">
              <a:solidFill>
                <a:srgbClr val="FF3300"/>
              </a:solidFill>
              <a:sym typeface="Wingdings" panose="05000000000000000000" pitchFamily="2" charset="2"/>
            </a:rPr>
            <a:t>fostering</a:t>
          </a:r>
          <a:r>
            <a:rPr lang="nl-NL" sz="1400" b="0" kern="1200" dirty="0" smtClean="0">
              <a:solidFill>
                <a:srgbClr val="FF3300"/>
              </a:solidFill>
              <a:sym typeface="Wingdings" panose="05000000000000000000" pitchFamily="2" charset="2"/>
            </a:rPr>
            <a:t> </a:t>
          </a:r>
          <a:r>
            <a:rPr lang="nl-NL" sz="1400" b="0" kern="1200" dirty="0" smtClean="0">
              <a:sym typeface="Wingdings" panose="05000000000000000000" pitchFamily="2" charset="2"/>
            </a:rPr>
            <a:t>market &amp; </a:t>
          </a:r>
          <a:r>
            <a:rPr lang="nl-NL" sz="1400" b="1" kern="1200" dirty="0" smtClean="0">
              <a:solidFill>
                <a:srgbClr val="FF3300"/>
              </a:solidFill>
              <a:sym typeface="Wingdings" panose="05000000000000000000" pitchFamily="2" charset="2"/>
            </a:rPr>
            <a:t>community </a:t>
          </a:r>
          <a:r>
            <a:rPr lang="nl-NL" sz="1400" b="1" kern="1200" dirty="0" err="1" smtClean="0">
              <a:solidFill>
                <a:srgbClr val="FF3300"/>
              </a:solidFill>
              <a:sym typeface="Wingdings" panose="05000000000000000000" pitchFamily="2" charset="2"/>
            </a:rPr>
            <a:t>acceptance</a:t>
          </a:r>
          <a:endParaRPr lang="nl-NL" sz="1400" b="1" kern="1200" dirty="0">
            <a:solidFill>
              <a:srgbClr val="FF3300"/>
            </a:solidFill>
          </a:endParaRPr>
        </a:p>
      </dsp:txBody>
      <dsp:txXfrm>
        <a:off x="2462215" y="3237143"/>
        <a:ext cx="4514488" cy="9145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2317" cy="4941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836" tIns="45418" rIns="90836" bIns="45418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anose="02020603050405020304" pitchFamily="18" charset="0"/>
              </a:defRPr>
            </a:lvl1pPr>
          </a:lstStyle>
          <a:p>
            <a:endParaRPr lang="en-US" altLang="nl-NL"/>
          </a:p>
        </p:txBody>
      </p:sp>
      <p:sp>
        <p:nvSpPr>
          <p:cNvPr id="1259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8222" y="0"/>
            <a:ext cx="2922317" cy="4941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836" tIns="45418" rIns="90836" bIns="45418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anose="02020603050405020304" pitchFamily="18" charset="0"/>
              </a:defRPr>
            </a:lvl1pPr>
          </a:lstStyle>
          <a:p>
            <a:endParaRPr lang="en-US" altLang="nl-NL"/>
          </a:p>
        </p:txBody>
      </p:sp>
      <p:sp>
        <p:nvSpPr>
          <p:cNvPr id="1259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6899"/>
            <a:ext cx="2922317" cy="494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836" tIns="45418" rIns="90836" bIns="45418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anose="02020603050405020304" pitchFamily="18" charset="0"/>
              </a:defRPr>
            </a:lvl1pPr>
          </a:lstStyle>
          <a:p>
            <a:endParaRPr lang="en-US" altLang="nl-NL"/>
          </a:p>
        </p:txBody>
      </p:sp>
      <p:sp>
        <p:nvSpPr>
          <p:cNvPr id="1259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8222" y="9376899"/>
            <a:ext cx="2922317" cy="494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836" tIns="45418" rIns="90836" bIns="4541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anose="02020603050405020304" pitchFamily="18" charset="0"/>
              </a:defRPr>
            </a:lvl1pPr>
          </a:lstStyle>
          <a:p>
            <a:fld id="{12042B7C-8D7B-471A-AC0B-FAF1F9F37BE7}" type="slidenum">
              <a:rPr lang="en-US" altLang="nl-NL"/>
              <a:pPr/>
              <a:t>‹#›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174873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2317" cy="494186"/>
          </a:xfrm>
          <a:prstGeom prst="rect">
            <a:avLst/>
          </a:prstGeom>
        </p:spPr>
        <p:txBody>
          <a:bodyPr vert="horz" lIns="90836" tIns="45418" rIns="90836" bIns="4541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8222" y="0"/>
            <a:ext cx="2922317" cy="494186"/>
          </a:xfrm>
          <a:prstGeom prst="rect">
            <a:avLst/>
          </a:prstGeom>
        </p:spPr>
        <p:txBody>
          <a:bodyPr vert="horz" lIns="90836" tIns="45418" rIns="90836" bIns="45418" rtlCol="0"/>
          <a:lstStyle>
            <a:lvl1pPr algn="r">
              <a:defRPr sz="1200"/>
            </a:lvl1pPr>
          </a:lstStyle>
          <a:p>
            <a:fld id="{03EC9E3E-72DD-4860-BA2F-4071C6A5ED07}" type="datetimeFigureOut">
              <a:rPr lang="en-US" smtClean="0"/>
              <a:t>3/29/2017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3288" y="739775"/>
            <a:ext cx="4935537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836" tIns="45418" rIns="90836" bIns="4541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897" y="4689239"/>
            <a:ext cx="5394320" cy="4442935"/>
          </a:xfrm>
          <a:prstGeom prst="rect">
            <a:avLst/>
          </a:prstGeom>
        </p:spPr>
        <p:txBody>
          <a:bodyPr vert="horz" lIns="90836" tIns="45418" rIns="90836" bIns="45418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6899"/>
            <a:ext cx="2922317" cy="494185"/>
          </a:xfrm>
          <a:prstGeom prst="rect">
            <a:avLst/>
          </a:prstGeom>
        </p:spPr>
        <p:txBody>
          <a:bodyPr vert="horz" lIns="90836" tIns="45418" rIns="90836" bIns="4541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8222" y="9376899"/>
            <a:ext cx="2922317" cy="494185"/>
          </a:xfrm>
          <a:prstGeom prst="rect">
            <a:avLst/>
          </a:prstGeom>
        </p:spPr>
        <p:txBody>
          <a:bodyPr vert="horz" lIns="90836" tIns="45418" rIns="90836" bIns="45418" rtlCol="0" anchor="b"/>
          <a:lstStyle>
            <a:lvl1pPr algn="r">
              <a:defRPr sz="1200"/>
            </a:lvl1pPr>
          </a:lstStyle>
          <a:p>
            <a:fld id="{67975F7E-22EB-44DB-A712-EAC31B3A1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5213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EF139D-BF2F-4F56-BA82-F4ED7BD4421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4704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EF139D-BF2F-4F56-BA82-F4ED7BD4421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8563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EF139D-BF2F-4F56-BA82-F4ED7BD4421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0762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371600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nl-NL" noProof="0" smtClean="0"/>
              <a:t>Click to edit Master title style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7010400" cy="1600200"/>
          </a:xfr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 sz="2800"/>
            </a:lvl1pPr>
          </a:lstStyle>
          <a:p>
            <a:pPr lvl="0"/>
            <a:r>
              <a:rPr lang="en-US" altLang="nl-NL" noProof="0" smtClean="0"/>
              <a:t>Click to edit Master subtitle style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nl-NL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nl-NL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A10698CF-AA5C-452B-B3B3-39639AE31A32}" type="slidenum">
              <a:rPr lang="en-US" altLang="nl-NL"/>
              <a:pPr/>
              <a:t>‹#›</a:t>
            </a:fld>
            <a:endParaRPr lang="en-US" altLang="nl-NL"/>
          </a:p>
        </p:txBody>
      </p:sp>
      <p:sp>
        <p:nvSpPr>
          <p:cNvPr id="11271" name="AutoShape 7"/>
          <p:cNvSpPr>
            <a:spLocks noChangeArrowheads="1"/>
          </p:cNvSpPr>
          <p:nvPr/>
        </p:nvSpPr>
        <p:spPr bwMode="auto">
          <a:xfrm>
            <a:off x="685800" y="2393950"/>
            <a:ext cx="7772400" cy="109538"/>
          </a:xfrm>
          <a:custGeom>
            <a:avLst/>
            <a:gdLst>
              <a:gd name="G0" fmla="+- 618 0 0"/>
              <a:gd name="T0" fmla="*/ 0 w 1000"/>
              <a:gd name="T1" fmla="*/ 0 h 1000"/>
              <a:gd name="T2" fmla="*/ 618 w 1000"/>
              <a:gd name="T3" fmla="*/ 0 h 1000"/>
              <a:gd name="T4" fmla="*/ 618 w 1000"/>
              <a:gd name="T5" fmla="*/ 1000 h 1000"/>
              <a:gd name="T6" fmla="*/ 0 w 1000"/>
              <a:gd name="T7" fmla="*/ 1000 h 1000"/>
              <a:gd name="T8" fmla="*/ 0 w 1000"/>
              <a:gd name="T9" fmla="*/ 0 h 1000"/>
              <a:gd name="T10" fmla="*/ 1000 w 1000"/>
              <a:gd name="T11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en-US" altLang="nl-NL" sz="24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EDDDF4-B3E5-4CD3-83D7-5DBD0A6F3E79}" type="slidenum">
              <a:rPr lang="en-US" altLang="nl-NL"/>
              <a:pPr/>
              <a:t>‹#›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25591666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57150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571500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087C7F-B78D-4500-994F-B3F03B91D5F2}" type="slidenum">
              <a:rPr lang="en-US" altLang="nl-NL"/>
              <a:pPr/>
              <a:t>‹#›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896243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FB1B29-B7E6-4005-90FF-73775B327B28}" type="slidenum">
              <a:rPr lang="en-US" altLang="nl-NL"/>
              <a:pPr/>
              <a:t>‹#›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21936664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81BC23-49A8-4C63-894B-9523DF7C079C}" type="slidenum">
              <a:rPr lang="en-US" altLang="nl-NL"/>
              <a:pPr/>
              <a:t>‹#›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1245892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8E20E7-3A50-4D7D-B93B-BA9698FC5CA3}" type="slidenum">
              <a:rPr lang="en-US" altLang="nl-NL"/>
              <a:pPr/>
              <a:t>‹#›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18290999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FB9CF4-025D-4698-8337-246C4E93B908}" type="slidenum">
              <a:rPr lang="en-US" altLang="nl-NL"/>
              <a:pPr/>
              <a:t>‹#›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3974601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D35AA0-47CC-446E-93CC-30631984D2A3}" type="slidenum">
              <a:rPr lang="en-US" altLang="nl-NL"/>
              <a:pPr/>
              <a:t>‹#›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136623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0A1D7D-EE4C-4459-9FB5-AE19E58EB98E}" type="slidenum">
              <a:rPr lang="en-US" altLang="nl-NL"/>
              <a:pPr/>
              <a:t>‹#›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28874540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7FF521-91C8-40DB-8950-2502DB15A5C7}" type="slidenum">
              <a:rPr lang="en-US" altLang="nl-NL"/>
              <a:pPr/>
              <a:t>‹#›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41840860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FBA812-54C5-445D-87A0-D60339BBDE19}" type="slidenum">
              <a:rPr lang="en-US" altLang="nl-NL"/>
              <a:pPr/>
              <a:t>‹#›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11317538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 smtClean="0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752600"/>
            <a:ext cx="80010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 smtClean="0"/>
              <a:t>Click to edit Master text styles</a:t>
            </a:r>
          </a:p>
          <a:p>
            <a:pPr lvl="1"/>
            <a:r>
              <a:rPr lang="en-US" altLang="nl-NL" smtClean="0"/>
              <a:t>Second level</a:t>
            </a:r>
          </a:p>
          <a:p>
            <a:pPr lvl="2"/>
            <a:r>
              <a:rPr lang="en-US" altLang="nl-NL" smtClean="0"/>
              <a:t>Third level</a:t>
            </a:r>
          </a:p>
          <a:p>
            <a:pPr lvl="3"/>
            <a:r>
              <a:rPr lang="en-US" altLang="nl-NL" smtClean="0"/>
              <a:t>Fourth level</a:t>
            </a:r>
          </a:p>
          <a:p>
            <a:pPr lvl="4"/>
            <a:r>
              <a:rPr lang="en-US" altLang="nl-NL" smtClean="0"/>
              <a:t>Fifth level</a:t>
            </a:r>
          </a:p>
        </p:txBody>
      </p:sp>
      <p:sp>
        <p:nvSpPr>
          <p:cNvPr id="10244" name="AutoShape 4"/>
          <p:cNvSpPr>
            <a:spLocks noChangeArrowheads="1"/>
          </p:cNvSpPr>
          <p:nvPr/>
        </p:nvSpPr>
        <p:spPr bwMode="auto">
          <a:xfrm>
            <a:off x="609600" y="1566863"/>
            <a:ext cx="7958138" cy="109537"/>
          </a:xfrm>
          <a:custGeom>
            <a:avLst/>
            <a:gdLst>
              <a:gd name="G0" fmla="+- 585 0 0"/>
              <a:gd name="T0" fmla="*/ 0 w 1000"/>
              <a:gd name="T1" fmla="*/ 0 h 1000"/>
              <a:gd name="T2" fmla="*/ 585 w 1000"/>
              <a:gd name="T3" fmla="*/ 0 h 1000"/>
              <a:gd name="T4" fmla="*/ 585 w 1000"/>
              <a:gd name="T5" fmla="*/ 1000 h 1000"/>
              <a:gd name="T6" fmla="*/ 0 w 1000"/>
              <a:gd name="T7" fmla="*/ 1000 h 1000"/>
              <a:gd name="T8" fmla="*/ 0 w 1000"/>
              <a:gd name="T9" fmla="*/ 0 h 1000"/>
              <a:gd name="T10" fmla="*/ 1000 w 1000"/>
              <a:gd name="T11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en-US" altLang="nl-NL" sz="2400">
              <a:latin typeface="Times New Roman" panose="02020603050405020304" pitchFamily="18" charset="0"/>
            </a:endParaRPr>
          </a:p>
        </p:txBody>
      </p:sp>
      <p:sp>
        <p:nvSpPr>
          <p:cNvPr id="10245" name="Line 5"/>
          <p:cNvSpPr>
            <a:spLocks noChangeShapeType="1"/>
          </p:cNvSpPr>
          <p:nvPr/>
        </p:nvSpPr>
        <p:spPr bwMode="auto">
          <a:xfrm flipV="1">
            <a:off x="609600" y="6172200"/>
            <a:ext cx="79248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19812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nl-NL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/>
            </a:lvl1pPr>
          </a:lstStyle>
          <a:p>
            <a:endParaRPr lang="en-US" altLang="nl-NL"/>
          </a:p>
        </p:txBody>
      </p:sp>
      <p:sp>
        <p:nvSpPr>
          <p:cNvPr id="1024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609F9F3D-D8D4-4B17-940B-273E37ACBC55}" type="slidenum">
              <a:rPr lang="en-US" altLang="nl-NL"/>
              <a:pPr/>
              <a:t>‹#›</a:t>
            </a:fld>
            <a:endParaRPr lang="en-US" alt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8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anose="020B0604030504040204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anose="020B0604030504040204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anose="020B0604030504040204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anose="020B060403050404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anose="020B060403050404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anose="020B060403050404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anose="020B060403050404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anose="020B0604030504040204" pitchFamily="34" charset="0"/>
        </a:defRPr>
      </a:lvl9pPr>
    </p:titleStyle>
    <p:bodyStyle>
      <a:lvl1pPr marL="469900" indent="-469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o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n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04925" indent="-3952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o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693863" indent="-38735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n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939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4.emf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researchgate.net/publication/312147351_Co-production_in_distributed_generation_Renewable_energy_and_creating_space_for_fitting_infrastructure_within_landscapes_-_Appendix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3568" y="764704"/>
            <a:ext cx="7772400" cy="1656184"/>
          </a:xfrm>
        </p:spPr>
        <p:txBody>
          <a:bodyPr/>
          <a:lstStyle/>
          <a:p>
            <a:pPr algn="ctr"/>
            <a:r>
              <a:rPr lang="en-US" sz="3200" b="1" dirty="0" smtClean="0"/>
              <a:t>Stakeholder Involvement </a:t>
            </a:r>
            <a:r>
              <a:rPr lang="en-US" sz="3200" b="1" dirty="0"/>
              <a:t>in </a:t>
            </a:r>
            <a:r>
              <a:rPr lang="en-US" sz="3200" b="1" dirty="0" smtClean="0"/>
              <a:t>“other sectors”</a:t>
            </a:r>
            <a:r>
              <a:rPr lang="en-US" sz="3600" b="1" dirty="0"/>
              <a:t/>
            </a:r>
            <a:br>
              <a:rPr lang="en-US" sz="3600" b="1" dirty="0"/>
            </a:br>
            <a:r>
              <a:rPr lang="en-US" sz="1800" b="1" dirty="0"/>
              <a:t>introduction to session </a:t>
            </a:r>
            <a:r>
              <a:rPr lang="en-US" sz="1800" b="1" dirty="0" smtClean="0"/>
              <a:t>7, </a:t>
            </a:r>
            <a:r>
              <a:rPr lang="en-US" sz="1800" b="1" smtClean="0"/>
              <a:t/>
            </a:r>
            <a:br>
              <a:rPr lang="en-US" sz="1800" b="1" smtClean="0"/>
            </a:br>
            <a:r>
              <a:rPr lang="en-US" sz="1800" b="1" smtClean="0"/>
              <a:t>19 </a:t>
            </a:r>
            <a:r>
              <a:rPr lang="en-US" sz="1800" b="1" dirty="0" smtClean="0"/>
              <a:t>January</a:t>
            </a:r>
            <a:r>
              <a:rPr lang="en-US" sz="1800" b="1" dirty="0"/>
              <a:t/>
            </a:r>
            <a:br>
              <a:rPr lang="en-US" sz="1800" b="1" dirty="0"/>
            </a:br>
            <a:endParaRPr lang="en-GB" altLang="nl-NL" sz="1800" b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5536" y="2276475"/>
            <a:ext cx="8640960" cy="4320877"/>
          </a:xfrm>
        </p:spPr>
        <p:txBody>
          <a:bodyPr/>
          <a:lstStyle/>
          <a:p>
            <a:pPr algn="ctr"/>
            <a:endParaRPr lang="en-US" altLang="nl-NL" sz="2400" b="1" dirty="0"/>
          </a:p>
          <a:p>
            <a:r>
              <a:rPr lang="nl-NL" altLang="nl-NL" sz="1600" b="1" dirty="0"/>
              <a:t>Maarten Wolsink</a:t>
            </a:r>
            <a:r>
              <a:rPr lang="en-US" sz="1600" b="1" dirty="0" smtClean="0"/>
              <a:t/>
            </a:r>
            <a:br>
              <a:rPr lang="en-US" sz="1600" b="1" dirty="0" smtClean="0"/>
            </a:br>
            <a:r>
              <a:rPr lang="en-US" sz="1600" b="1" dirty="0" smtClean="0"/>
              <a:t/>
            </a:r>
            <a:br>
              <a:rPr lang="en-US" sz="1600" b="1" dirty="0" smtClean="0"/>
            </a:br>
            <a:r>
              <a:rPr lang="en-US" sz="1600" b="1" dirty="0" smtClean="0"/>
              <a:t>NEA </a:t>
            </a:r>
            <a:r>
              <a:rPr lang="en-US" sz="1600" b="1" dirty="0"/>
              <a:t>Workshop </a:t>
            </a:r>
            <a:r>
              <a:rPr lang="en-US" sz="1600" b="1" dirty="0" smtClean="0"/>
              <a:t>on Stakeholder </a:t>
            </a:r>
            <a:r>
              <a:rPr lang="en-US" sz="1600" b="1" dirty="0" smtClean="0"/>
              <a:t/>
            </a:r>
            <a:br>
              <a:rPr lang="en-US" sz="1600" b="1" dirty="0" smtClean="0"/>
            </a:br>
            <a:r>
              <a:rPr lang="en-US" sz="1600" b="1" dirty="0" smtClean="0"/>
              <a:t>Involvement</a:t>
            </a:r>
            <a:r>
              <a:rPr lang="en-US" sz="1600" b="1" dirty="0" smtClean="0"/>
              <a:t/>
            </a:r>
            <a:br>
              <a:rPr lang="en-US" sz="1600" b="1" dirty="0" smtClean="0"/>
            </a:br>
            <a:r>
              <a:rPr lang="en-US" sz="1600" b="1" dirty="0" smtClean="0"/>
              <a:t>in </a:t>
            </a:r>
            <a:r>
              <a:rPr lang="en-US" sz="1600" b="1" dirty="0"/>
              <a:t>Nuclear Decision-Making</a:t>
            </a:r>
          </a:p>
          <a:p>
            <a:r>
              <a:rPr lang="en-US" sz="1600" b="1" dirty="0"/>
              <a:t>Paris, 17-19 January, 2017</a:t>
            </a:r>
            <a:r>
              <a:rPr lang="nl-NL" altLang="nl-NL" sz="1600" b="1" dirty="0" smtClean="0"/>
              <a:t/>
            </a:r>
            <a:br>
              <a:rPr lang="nl-NL" altLang="nl-NL" sz="1600" b="1" dirty="0" smtClean="0"/>
            </a:br>
            <a:r>
              <a:rPr lang="nl-NL" altLang="nl-NL" sz="1600" b="1" dirty="0" smtClean="0"/>
              <a:t/>
            </a:r>
            <a:br>
              <a:rPr lang="nl-NL" altLang="nl-NL" sz="1600" b="1" dirty="0" smtClean="0"/>
            </a:br>
            <a:endParaRPr lang="nl-NL" altLang="nl-NL" sz="1600" b="1" dirty="0"/>
          </a:p>
          <a:p>
            <a:endParaRPr lang="nl-NL" altLang="nl-NL" sz="1600" b="1" dirty="0" smtClean="0"/>
          </a:p>
          <a:p>
            <a:r>
              <a:rPr lang="nl-NL" altLang="nl-NL" sz="1600" b="1" dirty="0" smtClean="0"/>
              <a:t/>
            </a:r>
            <a:br>
              <a:rPr lang="nl-NL" altLang="nl-NL" sz="1600" b="1" dirty="0" smtClean="0"/>
            </a:br>
            <a:r>
              <a:rPr lang="nl-NL" altLang="nl-NL" sz="1600" b="1" dirty="0"/>
              <a:t/>
            </a:r>
            <a:br>
              <a:rPr lang="nl-NL" altLang="nl-NL" sz="1600" b="1" dirty="0"/>
            </a:br>
            <a:endParaRPr lang="nl-NL" altLang="nl-NL" sz="1600" b="1" dirty="0" smtClean="0"/>
          </a:p>
          <a:p>
            <a:r>
              <a:rPr lang="nl-NL" altLang="nl-NL" sz="1600" b="1" i="1" dirty="0" err="1" smtClean="0"/>
              <a:t>Department</a:t>
            </a:r>
            <a:r>
              <a:rPr lang="nl-NL" altLang="nl-NL" sz="1600" b="1" i="1" dirty="0" smtClean="0"/>
              <a:t> </a:t>
            </a:r>
            <a:r>
              <a:rPr lang="nl-NL" altLang="nl-NL" sz="1600" b="1" i="1" dirty="0"/>
              <a:t>of </a:t>
            </a:r>
            <a:r>
              <a:rPr lang="nl-NL" altLang="nl-NL" sz="1600" b="1" i="1" dirty="0" err="1"/>
              <a:t>Geography</a:t>
            </a:r>
            <a:r>
              <a:rPr lang="nl-NL" altLang="nl-NL" sz="1600" b="1" i="1" dirty="0"/>
              <a:t>, </a:t>
            </a:r>
            <a:br>
              <a:rPr lang="nl-NL" altLang="nl-NL" sz="1600" b="1" i="1" dirty="0"/>
            </a:br>
            <a:r>
              <a:rPr lang="nl-NL" altLang="nl-NL" sz="1600" b="1" i="1" dirty="0"/>
              <a:t>Planning &amp; International </a:t>
            </a:r>
            <a:br>
              <a:rPr lang="nl-NL" altLang="nl-NL" sz="1600" b="1" i="1" dirty="0"/>
            </a:br>
            <a:r>
              <a:rPr lang="nl-NL" altLang="nl-NL" sz="1600" b="1" i="1" dirty="0"/>
              <a:t>Development </a:t>
            </a:r>
            <a:r>
              <a:rPr lang="nl-NL" altLang="nl-NL" sz="1600" b="1" i="1" dirty="0" smtClean="0"/>
              <a:t>Studies				</a:t>
            </a:r>
            <a:r>
              <a:rPr lang="nl-NL" altLang="nl-NL" sz="1600" b="1" dirty="0" smtClean="0"/>
              <a:t>University </a:t>
            </a:r>
            <a:r>
              <a:rPr lang="nl-NL" altLang="nl-NL" sz="1600" b="1" dirty="0"/>
              <a:t>of </a:t>
            </a:r>
            <a:r>
              <a:rPr lang="nl-NL" altLang="nl-NL" sz="1600" b="1" dirty="0" smtClean="0"/>
              <a:t>Amsterdam</a:t>
            </a:r>
            <a:endParaRPr lang="en-GB" altLang="nl-NL" sz="1600" b="1" dirty="0"/>
          </a:p>
        </p:txBody>
      </p:sp>
      <p:pic>
        <p:nvPicPr>
          <p:cNvPr id="2052" name="Picture 4" descr="uvablo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2201" y="5146471"/>
            <a:ext cx="1016000" cy="99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2201" y="3068960"/>
            <a:ext cx="2251799" cy="108012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0492" y="3094454"/>
            <a:ext cx="1872207" cy="1054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5903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2"/>
          <p:cNvSpPr>
            <a:spLocks noGrp="1" noChangeArrowheads="1"/>
          </p:cNvSpPr>
          <p:nvPr>
            <p:ph type="title"/>
          </p:nvPr>
        </p:nvSpPr>
        <p:spPr>
          <a:xfrm>
            <a:off x="574675" y="304800"/>
            <a:ext cx="8001000" cy="1179513"/>
          </a:xfrm>
        </p:spPr>
        <p:txBody>
          <a:bodyPr/>
          <a:lstStyle/>
          <a:p>
            <a:r>
              <a:rPr lang="en-US" altLang="nl-NL" sz="2400"/>
              <a:t>‘Smart grid’: </a:t>
            </a:r>
            <a:r>
              <a:rPr lang="en-US" altLang="nl-NL" sz="2400">
                <a:sym typeface="Wingdings" panose="05000000000000000000" pitchFamily="2" charset="2"/>
              </a:rPr>
              <a:t>“…rescaling and distributed generation” … “integrated micro-grids that can monitor and heal itself” </a:t>
            </a:r>
            <a:br>
              <a:rPr lang="en-US" altLang="nl-NL" sz="2400">
                <a:sym typeface="Wingdings" panose="05000000000000000000" pitchFamily="2" charset="2"/>
              </a:rPr>
            </a:br>
            <a:r>
              <a:rPr lang="en-US" altLang="nl-NL" sz="1600">
                <a:solidFill>
                  <a:schemeClr val="hlink"/>
                </a:solidFill>
                <a:sym typeface="Wingdings" panose="05000000000000000000" pitchFamily="2" charset="2"/>
              </a:rPr>
              <a:t>Marris 2008, </a:t>
            </a:r>
            <a:r>
              <a:rPr lang="en-US" altLang="nl-NL" sz="1600" i="1">
                <a:solidFill>
                  <a:schemeClr val="hlink"/>
                </a:solidFill>
                <a:sym typeface="Wingdings" panose="05000000000000000000" pitchFamily="2" charset="2"/>
              </a:rPr>
              <a:t>Nature</a:t>
            </a:r>
            <a:r>
              <a:rPr lang="en-US" altLang="nl-NL" sz="1600">
                <a:solidFill>
                  <a:schemeClr val="hlink"/>
                </a:solidFill>
                <a:sym typeface="Wingdings" panose="05000000000000000000" pitchFamily="2" charset="2"/>
              </a:rPr>
              <a:t> 454, 570</a:t>
            </a:r>
            <a:r>
              <a:rPr lang="en-US" altLang="nl-NL" sz="1400"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167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nl-NL"/>
          </a:p>
        </p:txBody>
      </p:sp>
      <p:pic>
        <p:nvPicPr>
          <p:cNvPr id="167940" name="Picture 4" descr="SmartGri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00213"/>
            <a:ext cx="9144000" cy="5157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4880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7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333374"/>
            <a:ext cx="8001000" cy="1151409"/>
          </a:xfrm>
        </p:spPr>
        <p:txBody>
          <a:bodyPr/>
          <a:lstStyle/>
          <a:p>
            <a:r>
              <a:rPr lang="nl-NL" altLang="nl-NL" sz="2800" dirty="0" smtClean="0">
                <a:solidFill>
                  <a:schemeClr val="tx1"/>
                </a:solidFill>
              </a:rPr>
              <a:t>Power </a:t>
            </a:r>
            <a:r>
              <a:rPr lang="nl-NL" altLang="nl-NL" sz="2800" dirty="0" err="1" smtClean="0">
                <a:solidFill>
                  <a:schemeClr val="tx1"/>
                </a:solidFill>
              </a:rPr>
              <a:t>supply</a:t>
            </a:r>
            <a:r>
              <a:rPr lang="nl-NL" altLang="nl-NL" sz="2800" dirty="0" smtClean="0">
                <a:solidFill>
                  <a:schemeClr val="tx1"/>
                </a:solidFill>
              </a:rPr>
              <a:t> system is </a:t>
            </a:r>
            <a:r>
              <a:rPr lang="nl-NL" altLang="nl-NL" sz="2800" dirty="0" err="1" smtClean="0">
                <a:solidFill>
                  <a:schemeClr val="tx1"/>
                </a:solidFill>
              </a:rPr>
              <a:t>an</a:t>
            </a:r>
            <a:r>
              <a:rPr lang="nl-NL" altLang="nl-NL" sz="2800" dirty="0" smtClean="0">
                <a:solidFill>
                  <a:schemeClr val="tx1"/>
                </a:solidFill>
              </a:rPr>
              <a:t> STS</a:t>
            </a:r>
            <a:br>
              <a:rPr lang="nl-NL" altLang="nl-NL" sz="2800" dirty="0" smtClean="0">
                <a:solidFill>
                  <a:schemeClr val="tx1"/>
                </a:solidFill>
              </a:rPr>
            </a:br>
            <a:r>
              <a:rPr lang="nl-NL" altLang="nl-NL" sz="2800" dirty="0" smtClean="0">
                <a:solidFill>
                  <a:schemeClr val="tx1"/>
                </a:solidFill>
              </a:rPr>
              <a:t>“</a:t>
            </a:r>
            <a:r>
              <a:rPr lang="nl-NL" altLang="nl-NL" sz="2800" dirty="0" err="1" smtClean="0">
                <a:solidFill>
                  <a:schemeClr val="tx1"/>
                </a:solidFill>
              </a:rPr>
              <a:t>Socio</a:t>
            </a:r>
            <a:r>
              <a:rPr lang="nl-NL" altLang="nl-NL" sz="2800" dirty="0" smtClean="0">
                <a:solidFill>
                  <a:schemeClr val="tx1"/>
                </a:solidFill>
              </a:rPr>
              <a:t>-Technical System” </a:t>
            </a:r>
            <a:endParaRPr lang="en-US" altLang="nl-NL" sz="2800" dirty="0">
              <a:solidFill>
                <a:schemeClr val="tx1"/>
              </a:solidFill>
            </a:endParaRPr>
          </a:p>
        </p:txBody>
      </p:sp>
      <p:sp>
        <p:nvSpPr>
          <p:cNvPr id="154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752600"/>
            <a:ext cx="8784976" cy="4844752"/>
          </a:xfrm>
        </p:spPr>
        <p:txBody>
          <a:bodyPr/>
          <a:lstStyle/>
          <a:p>
            <a:pPr>
              <a:spcBef>
                <a:spcPts val="1800"/>
              </a:spcBef>
              <a:buFontTx/>
              <a:buChar char="•"/>
            </a:pPr>
            <a:r>
              <a:rPr lang="en-US" altLang="nl-NL" sz="2400" dirty="0" smtClean="0"/>
              <a:t>Instead of current centralized STS, many new elements with </a:t>
            </a:r>
            <a:r>
              <a:rPr lang="en-US" altLang="nl-NL" sz="2400" dirty="0" smtClean="0">
                <a:solidFill>
                  <a:srgbClr val="FF0000"/>
                </a:solidFill>
              </a:rPr>
              <a:t>socially fully different characteristics</a:t>
            </a:r>
            <a:br>
              <a:rPr lang="en-US" altLang="nl-NL" sz="2400" dirty="0" smtClean="0">
                <a:solidFill>
                  <a:srgbClr val="FF0000"/>
                </a:solidFill>
              </a:rPr>
            </a:br>
            <a:r>
              <a:rPr lang="en-US" altLang="nl-NL" sz="1400" i="1" dirty="0" smtClean="0">
                <a:solidFill>
                  <a:schemeClr val="hlink"/>
                </a:solidFill>
              </a:rPr>
              <a:t>Wolsink, 2012. Renewable </a:t>
            </a:r>
            <a:r>
              <a:rPr lang="en-US" altLang="nl-NL" sz="1400" i="1" dirty="0" err="1" smtClean="0">
                <a:solidFill>
                  <a:schemeClr val="hlink"/>
                </a:solidFill>
              </a:rPr>
              <a:t>Sust</a:t>
            </a:r>
            <a:r>
              <a:rPr lang="en-US" altLang="nl-NL" sz="1400" i="1" dirty="0" smtClean="0">
                <a:solidFill>
                  <a:schemeClr val="hlink"/>
                </a:solidFill>
              </a:rPr>
              <a:t> Energy </a:t>
            </a:r>
            <a:r>
              <a:rPr lang="en-US" altLang="nl-NL" sz="1400" i="1" dirty="0">
                <a:solidFill>
                  <a:schemeClr val="hlink"/>
                </a:solidFill>
              </a:rPr>
              <a:t>Rev </a:t>
            </a:r>
            <a:r>
              <a:rPr lang="en-US" sz="1400" i="1" dirty="0" smtClean="0">
                <a:solidFill>
                  <a:schemeClr val="hlink"/>
                </a:solidFill>
              </a:rPr>
              <a:t>16, </a:t>
            </a:r>
            <a:r>
              <a:rPr lang="en-US" sz="1400" i="1" dirty="0">
                <a:solidFill>
                  <a:schemeClr val="hlink"/>
                </a:solidFill>
              </a:rPr>
              <a:t>822-835. </a:t>
            </a:r>
          </a:p>
          <a:p>
            <a:pPr>
              <a:spcBef>
                <a:spcPts val="1800"/>
              </a:spcBef>
              <a:buFontTx/>
              <a:buChar char="•"/>
            </a:pPr>
            <a:r>
              <a:rPr lang="en-US" altLang="nl-NL" sz="2400" dirty="0" smtClean="0"/>
              <a:t>Renewables, much </a:t>
            </a:r>
            <a:r>
              <a:rPr lang="en-US" altLang="nl-NL" sz="2400" i="1" dirty="0" smtClean="0">
                <a:solidFill>
                  <a:srgbClr val="FF3300"/>
                </a:solidFill>
              </a:rPr>
              <a:t>“</a:t>
            </a:r>
            <a:r>
              <a:rPr lang="en-US" altLang="nl-NL" sz="2400" i="1" dirty="0">
                <a:solidFill>
                  <a:srgbClr val="FF3300"/>
                </a:solidFill>
              </a:rPr>
              <a:t>Distributed </a:t>
            </a:r>
            <a:r>
              <a:rPr lang="en-US" altLang="nl-NL" sz="2400" i="1" dirty="0" smtClean="0">
                <a:solidFill>
                  <a:srgbClr val="FF3300"/>
                </a:solidFill>
              </a:rPr>
              <a:t>Generation”</a:t>
            </a:r>
            <a:br>
              <a:rPr lang="en-US" altLang="nl-NL" sz="2400" i="1" dirty="0" smtClean="0">
                <a:solidFill>
                  <a:srgbClr val="FF3300"/>
                </a:solidFill>
              </a:rPr>
            </a:br>
            <a:r>
              <a:rPr lang="en-US" altLang="nl-NL" sz="2400" i="1" dirty="0" smtClean="0">
                <a:solidFill>
                  <a:srgbClr val="FF3300"/>
                </a:solidFill>
              </a:rPr>
              <a:t>• </a:t>
            </a:r>
            <a:r>
              <a:rPr lang="en-US" altLang="nl-NL" sz="2400" dirty="0" smtClean="0"/>
              <a:t>Micro/decentralized</a:t>
            </a:r>
            <a:br>
              <a:rPr lang="en-US" altLang="nl-NL" sz="2400" dirty="0" smtClean="0"/>
            </a:br>
            <a:r>
              <a:rPr lang="en-US" altLang="nl-NL" sz="2400" dirty="0" smtClean="0">
                <a:solidFill>
                  <a:srgbClr val="FF0000"/>
                </a:solidFill>
              </a:rPr>
              <a:t>• </a:t>
            </a:r>
            <a:r>
              <a:rPr lang="nl-NL" altLang="nl-NL" sz="2400" dirty="0" err="1" smtClean="0"/>
              <a:t>spatially</a:t>
            </a:r>
            <a:r>
              <a:rPr lang="nl-NL" altLang="nl-NL" sz="2400" dirty="0" smtClean="0"/>
              <a:t> </a:t>
            </a:r>
            <a:r>
              <a:rPr lang="nl-NL" altLang="nl-NL" sz="2400" dirty="0" err="1" smtClean="0"/>
              <a:t>dispersed</a:t>
            </a:r>
            <a:r>
              <a:rPr lang="nl-NL" altLang="nl-NL" sz="2400" dirty="0" smtClean="0"/>
              <a:t/>
            </a:r>
            <a:br>
              <a:rPr lang="nl-NL" altLang="nl-NL" sz="2400" dirty="0" smtClean="0"/>
            </a:br>
            <a:r>
              <a:rPr lang="nl-NL" altLang="nl-NL" sz="2400" dirty="0" smtClean="0">
                <a:solidFill>
                  <a:srgbClr val="FF0000"/>
                </a:solidFill>
              </a:rPr>
              <a:t>•</a:t>
            </a:r>
            <a:r>
              <a:rPr lang="nl-NL" altLang="nl-NL" sz="2400" dirty="0" smtClean="0"/>
              <a:t> </a:t>
            </a:r>
            <a:r>
              <a:rPr lang="nl-NL" altLang="nl-NL" sz="2400" dirty="0" err="1" smtClean="0"/>
              <a:t>variable</a:t>
            </a:r>
            <a:r>
              <a:rPr lang="nl-NL" altLang="nl-NL" sz="2400" dirty="0" smtClean="0"/>
              <a:t> </a:t>
            </a:r>
            <a:r>
              <a:rPr lang="nl-NL" altLang="nl-NL" sz="2400" dirty="0" err="1" smtClean="0"/>
              <a:t>supply</a:t>
            </a:r>
            <a:r>
              <a:rPr lang="nl-NL" altLang="nl-NL" sz="2400" dirty="0" smtClean="0"/>
              <a:t> (</a:t>
            </a:r>
            <a:r>
              <a:rPr lang="nl-NL" altLang="nl-NL" sz="2400" dirty="0" err="1" smtClean="0"/>
              <a:t>often</a:t>
            </a:r>
            <a:r>
              <a:rPr lang="nl-NL" altLang="nl-NL" sz="2400" dirty="0" smtClean="0"/>
              <a:t> </a:t>
            </a:r>
            <a:r>
              <a:rPr lang="nl-NL" altLang="nl-NL" sz="2400" dirty="0" err="1" smtClean="0"/>
              <a:t>directly</a:t>
            </a:r>
            <a:r>
              <a:rPr lang="nl-NL" altLang="nl-NL" sz="2400" dirty="0" smtClean="0"/>
              <a:t> </a:t>
            </a:r>
            <a:r>
              <a:rPr lang="nl-NL" altLang="nl-NL" sz="2400" dirty="0" err="1" smtClean="0"/>
              <a:t>to</a:t>
            </a:r>
            <a:r>
              <a:rPr lang="nl-NL" altLang="nl-NL" sz="2400" dirty="0" smtClean="0"/>
              <a:t> </a:t>
            </a:r>
            <a:r>
              <a:rPr lang="nl-NL" altLang="nl-NL" sz="2400" dirty="0" err="1" smtClean="0"/>
              <a:t>local</a:t>
            </a:r>
            <a:r>
              <a:rPr lang="nl-NL" altLang="nl-NL" sz="2400" dirty="0" smtClean="0"/>
              <a:t> </a:t>
            </a:r>
            <a:r>
              <a:rPr lang="nl-NL" altLang="nl-NL" sz="2400" dirty="0" err="1" smtClean="0"/>
              <a:t>demand</a:t>
            </a:r>
            <a:r>
              <a:rPr lang="nl-NL" altLang="nl-NL" sz="2400" dirty="0" smtClean="0"/>
              <a:t>)</a:t>
            </a:r>
            <a:endParaRPr lang="nl-NL" altLang="nl-NL" sz="2400" dirty="0"/>
          </a:p>
          <a:p>
            <a:pPr>
              <a:spcBef>
                <a:spcPts val="1800"/>
              </a:spcBef>
              <a:buFontTx/>
              <a:buChar char="•"/>
            </a:pPr>
            <a:r>
              <a:rPr lang="nl-NL" altLang="nl-NL" sz="2400" dirty="0" err="1"/>
              <a:t>Infrastructure</a:t>
            </a:r>
            <a:r>
              <a:rPr lang="nl-NL" altLang="nl-NL" sz="2400" dirty="0"/>
              <a:t> </a:t>
            </a:r>
            <a:r>
              <a:rPr lang="nl-NL" altLang="nl-NL" sz="2400" dirty="0" err="1"/>
              <a:t>for</a:t>
            </a:r>
            <a:r>
              <a:rPr lang="nl-NL" altLang="nl-NL" sz="2400" dirty="0"/>
              <a:t> “intelligent </a:t>
            </a:r>
            <a:r>
              <a:rPr lang="nl-NL" altLang="nl-NL" sz="2400" dirty="0" smtClean="0"/>
              <a:t>grid”</a:t>
            </a:r>
            <a:br>
              <a:rPr lang="nl-NL" altLang="nl-NL" sz="2400" dirty="0" smtClean="0"/>
            </a:br>
            <a:r>
              <a:rPr lang="en-US" altLang="nl-NL" sz="1400" i="1" dirty="0" smtClean="0">
                <a:solidFill>
                  <a:schemeClr val="hlink"/>
                </a:solidFill>
              </a:rPr>
              <a:t>Charles </a:t>
            </a:r>
            <a:r>
              <a:rPr lang="en-US" altLang="nl-NL" sz="1400" i="1" dirty="0">
                <a:solidFill>
                  <a:schemeClr val="hlink"/>
                </a:solidFill>
              </a:rPr>
              <a:t>D 2009 Science 324: 172-175 "Renewables test IQ of the grid"</a:t>
            </a:r>
            <a:r>
              <a:rPr lang="nl-NL" altLang="nl-NL" sz="1400" i="1" dirty="0">
                <a:solidFill>
                  <a:schemeClr val="hlink"/>
                </a:solidFill>
              </a:rPr>
              <a:t> </a:t>
            </a:r>
          </a:p>
          <a:p>
            <a:pPr>
              <a:spcBef>
                <a:spcPts val="1800"/>
              </a:spcBef>
              <a:buFontTx/>
              <a:buChar char="•"/>
            </a:pPr>
            <a:r>
              <a:rPr lang="nl-NL" altLang="nl-NL" sz="2400" dirty="0" err="1" smtClean="0"/>
              <a:t>Spatial</a:t>
            </a:r>
            <a:r>
              <a:rPr lang="nl-NL" altLang="nl-NL" sz="2400" dirty="0" smtClean="0"/>
              <a:t> </a:t>
            </a:r>
            <a:r>
              <a:rPr lang="nl-NL" altLang="nl-NL" sz="2400" dirty="0"/>
              <a:t>claims </a:t>
            </a:r>
            <a:r>
              <a:rPr lang="nl-NL" altLang="nl-NL" sz="2400" dirty="0" err="1" smtClean="0"/>
              <a:t>renewables</a:t>
            </a:r>
            <a:r>
              <a:rPr lang="nl-NL" altLang="nl-NL" sz="2400" dirty="0" smtClean="0"/>
              <a:t>’ </a:t>
            </a:r>
            <a:r>
              <a:rPr lang="nl-NL" altLang="nl-NL" sz="2400" dirty="0" err="1" smtClean="0"/>
              <a:t>infrastructure</a:t>
            </a:r>
            <a:r>
              <a:rPr lang="nl-NL" altLang="nl-NL" sz="2400" dirty="0" smtClean="0"/>
              <a:t> </a:t>
            </a:r>
            <a:r>
              <a:rPr lang="nl-NL" altLang="nl-NL" sz="2400" dirty="0"/>
              <a:t>"</a:t>
            </a:r>
            <a:r>
              <a:rPr lang="nl-NL" altLang="nl-NL" sz="2400" dirty="0" err="1"/>
              <a:t>huge</a:t>
            </a:r>
            <a:r>
              <a:rPr lang="nl-NL" altLang="nl-NL" sz="2400" dirty="0"/>
              <a:t>"</a:t>
            </a:r>
            <a:br>
              <a:rPr lang="nl-NL" altLang="nl-NL" sz="2400" dirty="0"/>
            </a:br>
            <a:r>
              <a:rPr lang="en-US" altLang="nl-NL" sz="1400" i="1" dirty="0">
                <a:solidFill>
                  <a:schemeClr val="hlink"/>
                </a:solidFill>
              </a:rPr>
              <a:t>MacKay DJC 2008. Sustainable Energy – without the hot air. UIT Cambridge</a:t>
            </a:r>
            <a:r>
              <a:rPr lang="en-US" altLang="nl-NL" sz="1400" i="1" dirty="0" smtClean="0">
                <a:solidFill>
                  <a:schemeClr val="hlink"/>
                </a:solidFill>
              </a:rPr>
              <a:t>.</a:t>
            </a:r>
            <a:r>
              <a:rPr lang="nl-NL" altLang="nl-NL" sz="2400" dirty="0"/>
              <a:t/>
            </a:r>
            <a:br>
              <a:rPr lang="nl-NL" altLang="nl-NL" sz="2400" dirty="0"/>
            </a:br>
            <a:r>
              <a:rPr lang="nl-NL" altLang="nl-NL" sz="2400" dirty="0"/>
              <a:t> </a:t>
            </a:r>
            <a:r>
              <a:rPr lang="en-US" altLang="nl-NL" sz="1600" i="1" dirty="0" smtClean="0">
                <a:solidFill>
                  <a:schemeClr val="hlink"/>
                </a:solidFill>
              </a:rPr>
              <a:t> </a:t>
            </a:r>
            <a:endParaRPr lang="nl-NL" altLang="nl-NL" sz="2400" dirty="0"/>
          </a:p>
        </p:txBody>
      </p:sp>
    </p:spTree>
    <p:extLst>
      <p:ext uri="{BB962C8B-B14F-4D97-AF65-F5344CB8AC3E}">
        <p14:creationId xmlns:p14="http://schemas.microsoft.com/office/powerpoint/2010/main" val="2195140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Distributed Generation</a:t>
            </a:r>
            <a:br>
              <a:rPr lang="nl-NL" dirty="0" smtClean="0"/>
            </a:br>
            <a:r>
              <a:rPr lang="nl-NL" sz="1400" dirty="0" smtClean="0">
                <a:solidFill>
                  <a:srgbClr val="0070C0"/>
                </a:solidFill>
              </a:rPr>
              <a:t>sample, taken </a:t>
            </a:r>
            <a:r>
              <a:rPr lang="nl-NL" sz="1400" dirty="0" err="1" smtClean="0">
                <a:solidFill>
                  <a:srgbClr val="0070C0"/>
                </a:solidFill>
              </a:rPr>
              <a:t>from</a:t>
            </a:r>
            <a:r>
              <a:rPr lang="nl-NL" sz="1400" dirty="0" smtClean="0">
                <a:solidFill>
                  <a:srgbClr val="0070C0"/>
                </a:solidFill>
              </a:rPr>
              <a:t> </a:t>
            </a:r>
            <a:r>
              <a:rPr lang="nl-NL" sz="1400" dirty="0" err="1" smtClean="0">
                <a:solidFill>
                  <a:srgbClr val="0070C0"/>
                </a:solidFill>
              </a:rPr>
              <a:t>Ackermann</a:t>
            </a:r>
            <a:r>
              <a:rPr lang="nl-NL" sz="1400" dirty="0" smtClean="0">
                <a:solidFill>
                  <a:srgbClr val="0070C0"/>
                </a:solidFill>
              </a:rPr>
              <a:t> et al., 2001; Wolsink, 2017 </a:t>
            </a:r>
            <a:endParaRPr lang="en-US" sz="1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6738" y="1752600"/>
            <a:ext cx="8001000" cy="4772744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sz="1400" dirty="0" smtClean="0"/>
              <a:t>Combined cycle gas T. 			35–400 MW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1400" dirty="0" smtClean="0"/>
              <a:t>Internal combustion engines 		5 kW–10 MW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1400" dirty="0" smtClean="0"/>
              <a:t>Combustion turbine			1–250 MW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1400" dirty="0" smtClean="0"/>
              <a:t>Micro-Turbines 				35 kW–1 MW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1400" i="1" dirty="0" smtClean="0">
                <a:solidFill>
                  <a:srgbClr val="FF0000"/>
                </a:solidFill>
              </a:rPr>
              <a:t>Renewable ( </a:t>
            </a:r>
            <a:r>
              <a:rPr lang="en-US" sz="1400" i="1" dirty="0" err="1" smtClean="0">
                <a:solidFill>
                  <a:srgbClr val="FF0000"/>
                </a:solidFill>
              </a:rPr>
              <a:t>favourable</a:t>
            </a:r>
            <a:r>
              <a:rPr lang="en-US" sz="1400" i="1" dirty="0" smtClean="0">
                <a:solidFill>
                  <a:srgbClr val="FF0000"/>
                </a:solidFill>
              </a:rPr>
              <a:t>, but ≠ ‘sustainable’)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1400" dirty="0" smtClean="0"/>
              <a:t>Biomass, e.g. gasification 		100 kW–20 MW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1400" dirty="0" smtClean="0"/>
              <a:t>Small hydro 				1–100 MW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pl-PL" sz="1400" dirty="0" smtClean="0"/>
              <a:t>Micro hydro </a:t>
            </a:r>
            <a:r>
              <a:rPr lang="nl-NL" sz="1400" dirty="0" smtClean="0"/>
              <a:t>				</a:t>
            </a:r>
            <a:r>
              <a:rPr lang="pl-PL" sz="1400" dirty="0" smtClean="0"/>
              <a:t>25 kW–1 MW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1400" dirty="0" smtClean="0"/>
              <a:t>Wind turbine 				200 Watt–3 MW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1400" dirty="0" smtClean="0"/>
              <a:t>Photovoltaic arrays 			20 Watt–100 kW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1400" dirty="0" smtClean="0"/>
              <a:t>Solar thermal, central receiver 		1–10 MW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1400" dirty="0" smtClean="0"/>
              <a:t>Solar thermal, Lutz system 		10–80 MW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1400" dirty="0" smtClean="0"/>
              <a:t>Fuel cells, </a:t>
            </a:r>
            <a:r>
              <a:rPr lang="en-US" sz="1400" dirty="0" err="1" smtClean="0"/>
              <a:t>phosacid</a:t>
            </a:r>
            <a:r>
              <a:rPr lang="en-US" sz="1400" dirty="0" smtClean="0"/>
              <a:t>, </a:t>
            </a:r>
            <a:r>
              <a:rPr lang="it-IT" sz="1400" dirty="0" smtClean="0"/>
              <a:t>molten carbonate</a:t>
            </a:r>
            <a:r>
              <a:rPr lang="en-US" sz="1400" dirty="0" smtClean="0"/>
              <a:t>	200 kW–2 MW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fr-FR" sz="1400" dirty="0" smtClean="0"/>
              <a:t>Fuel </a:t>
            </a:r>
            <a:r>
              <a:rPr lang="fr-FR" sz="1400" dirty="0" err="1" smtClean="0"/>
              <a:t>cells</a:t>
            </a:r>
            <a:r>
              <a:rPr lang="fr-FR" sz="1400" dirty="0" smtClean="0"/>
              <a:t>, proton exchange 		1 kW–250 kW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1400" dirty="0" smtClean="0"/>
              <a:t>Fuel cells, solid oxide 			250 kW–5 MW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1400" dirty="0" smtClean="0"/>
              <a:t>Geothermal 				5–100 MW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1400" dirty="0" smtClean="0"/>
              <a:t>Ocean deep water cooling</a:t>
            </a:r>
            <a:r>
              <a:rPr lang="en-US" sz="1400" dirty="0"/>
              <a:t>		</a:t>
            </a:r>
            <a:r>
              <a:rPr lang="en-US" sz="1400" dirty="0" smtClean="0"/>
              <a:t>10-200 </a:t>
            </a:r>
            <a:r>
              <a:rPr lang="en-US" sz="1400" dirty="0"/>
              <a:t>MW</a:t>
            </a:r>
            <a:endParaRPr lang="en-US" sz="14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en-US" sz="1400" dirty="0" err="1" smtClean="0"/>
              <a:t>Stirling</a:t>
            </a:r>
            <a:r>
              <a:rPr lang="en-US" sz="1400" dirty="0" smtClean="0"/>
              <a:t> engine  (micro CHP)		2–10 kW</a:t>
            </a:r>
          </a:p>
          <a:p>
            <a:pPr>
              <a:buFont typeface="Wingdings" panose="05000000000000000000" pitchFamily="2" charset="2"/>
              <a:buChar char="v"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368138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DG, </a:t>
            </a:r>
            <a:r>
              <a:rPr lang="nl-NL" dirty="0" err="1" smtClean="0"/>
              <a:t>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752600"/>
            <a:ext cx="8712968" cy="4700736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pl-PL" sz="1400" dirty="0"/>
              <a:t>Ocean energy </a:t>
            </a:r>
            <a:r>
              <a:rPr lang="nl-NL" sz="1400" dirty="0"/>
              <a:t>			</a:t>
            </a:r>
            <a:r>
              <a:rPr lang="nl-NL" sz="1400" dirty="0" smtClean="0"/>
              <a:t>	</a:t>
            </a:r>
            <a:r>
              <a:rPr lang="nl-NL" sz="1400" dirty="0"/>
              <a:t>	</a:t>
            </a:r>
            <a:br>
              <a:rPr lang="nl-NL" sz="1400" dirty="0"/>
            </a:br>
            <a:r>
              <a:rPr lang="nl-NL" sz="1400" dirty="0" smtClean="0"/>
              <a:t>	Waves</a:t>
            </a:r>
            <a:r>
              <a:rPr lang="nl-NL" sz="1400" dirty="0"/>
              <a:t>, </a:t>
            </a:r>
            <a:r>
              <a:rPr lang="nl-NL" sz="1400" dirty="0" err="1" smtClean="0"/>
              <a:t>Tidal</a:t>
            </a:r>
            <a:r>
              <a:rPr lang="nl-NL" sz="1400" dirty="0" smtClean="0"/>
              <a:t>				</a:t>
            </a:r>
            <a:r>
              <a:rPr lang="pl-PL" sz="1400" dirty="0" smtClean="0"/>
              <a:t>100 </a:t>
            </a:r>
            <a:r>
              <a:rPr lang="pl-PL" sz="1400" dirty="0"/>
              <a:t>kW–1 MW</a:t>
            </a:r>
            <a:r>
              <a:rPr lang="nl-NL" sz="1400" dirty="0" smtClean="0"/>
              <a:t/>
            </a:r>
            <a:br>
              <a:rPr lang="nl-NL" sz="1400" dirty="0" smtClean="0"/>
            </a:br>
            <a:r>
              <a:rPr lang="nl-NL" sz="1400" dirty="0" smtClean="0"/>
              <a:t>	Saline/</a:t>
            </a:r>
            <a:r>
              <a:rPr lang="nl-NL" sz="1400" dirty="0" err="1" smtClean="0"/>
              <a:t>Fresh</a:t>
            </a:r>
            <a:r>
              <a:rPr lang="nl-NL" sz="1400" dirty="0" smtClean="0"/>
              <a:t> (</a:t>
            </a:r>
            <a:r>
              <a:rPr lang="nl-NL" sz="1400" dirty="0" err="1" smtClean="0"/>
              <a:t>osmotic</a:t>
            </a:r>
            <a:r>
              <a:rPr lang="nl-NL" sz="1400" dirty="0" smtClean="0"/>
              <a:t>) </a:t>
            </a:r>
            <a:r>
              <a:rPr lang="nl-NL" sz="1400" dirty="0" err="1" smtClean="0"/>
              <a:t>pressure</a:t>
            </a:r>
            <a:r>
              <a:rPr lang="nl-NL" sz="1400" dirty="0" smtClean="0"/>
              <a:t>		100 kW-50 MW</a:t>
            </a:r>
            <a:endParaRPr lang="pl-PL" sz="1400" dirty="0"/>
          </a:p>
          <a:p>
            <a:pPr>
              <a:buFont typeface="Wingdings" panose="05000000000000000000" pitchFamily="2" charset="2"/>
              <a:buChar char="v"/>
            </a:pPr>
            <a:endParaRPr lang="nl-NL" sz="1400" dirty="0"/>
          </a:p>
          <a:p>
            <a:pPr>
              <a:buFont typeface="Wingdings" panose="05000000000000000000" pitchFamily="2" charset="2"/>
              <a:buChar char="v"/>
            </a:pPr>
            <a:r>
              <a:rPr lang="en-US" sz="1400" i="1" dirty="0" smtClean="0">
                <a:solidFill>
                  <a:srgbClr val="FF0000"/>
                </a:solidFill>
              </a:rPr>
              <a:t>Distributed  Storage and Transmission (of Renewable  generated energy )</a:t>
            </a:r>
            <a:endParaRPr lang="en-US" sz="1400" i="1" dirty="0">
              <a:solidFill>
                <a:srgbClr val="FF0000"/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nl-NL" sz="1400" dirty="0" smtClean="0"/>
              <a:t>Heat storage (</a:t>
            </a:r>
            <a:r>
              <a:rPr lang="nl-NL" sz="1400" dirty="0" err="1" smtClean="0"/>
              <a:t>electric</a:t>
            </a:r>
            <a:r>
              <a:rPr lang="nl-NL" sz="1400" dirty="0" smtClean="0"/>
              <a:t> boilers)			1-10 kW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sz="1400" dirty="0" smtClean="0"/>
              <a:t>Heat storage in buildings (</a:t>
            </a:r>
            <a:r>
              <a:rPr lang="nl-NL" sz="1400" dirty="0" err="1" smtClean="0"/>
              <a:t>solar</a:t>
            </a:r>
            <a:r>
              <a:rPr lang="nl-NL" sz="1400" dirty="0" smtClean="0"/>
              <a:t>, </a:t>
            </a:r>
            <a:r>
              <a:rPr lang="nl-NL" sz="1400" dirty="0" err="1" smtClean="0"/>
              <a:t>electr</a:t>
            </a:r>
            <a:r>
              <a:rPr lang="nl-NL" sz="1400" dirty="0" smtClean="0"/>
              <a:t>. heat pumps)  	10-500 kW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sz="1400" dirty="0" smtClean="0"/>
              <a:t>‘</a:t>
            </a:r>
            <a:r>
              <a:rPr lang="nl-NL" sz="1400" dirty="0" err="1" smtClean="0"/>
              <a:t>Cold</a:t>
            </a:r>
            <a:r>
              <a:rPr lang="nl-NL" sz="1400" dirty="0" smtClean="0"/>
              <a:t>’ storage (</a:t>
            </a:r>
            <a:r>
              <a:rPr lang="nl-NL" sz="1400" dirty="0" err="1" smtClean="0"/>
              <a:t>cooling</a:t>
            </a:r>
            <a:r>
              <a:rPr lang="nl-NL" sz="1400" dirty="0" smtClean="0"/>
              <a:t> systems)			1-100 kW</a:t>
            </a:r>
            <a:endParaRPr lang="en-US" sz="1400" dirty="0"/>
          </a:p>
          <a:p>
            <a:pPr>
              <a:buFont typeface="Wingdings" panose="05000000000000000000" pitchFamily="2" charset="2"/>
              <a:buChar char="v"/>
            </a:pPr>
            <a:r>
              <a:rPr lang="pl-PL" sz="1400" dirty="0"/>
              <a:t>Battery storage </a:t>
            </a:r>
            <a:r>
              <a:rPr lang="nl-NL" sz="1400" dirty="0"/>
              <a:t>			</a:t>
            </a:r>
            <a:r>
              <a:rPr lang="nl-NL" sz="1400" dirty="0" smtClean="0"/>
              <a:t>	</a:t>
            </a:r>
            <a:r>
              <a:rPr lang="pl-PL" sz="1400" dirty="0" smtClean="0"/>
              <a:t>500 </a:t>
            </a:r>
            <a:r>
              <a:rPr lang="pl-PL" sz="1400" dirty="0"/>
              <a:t>kW–5 </a:t>
            </a:r>
            <a:r>
              <a:rPr lang="pl-PL" sz="1400" dirty="0" smtClean="0"/>
              <a:t>MW</a:t>
            </a:r>
            <a:endParaRPr lang="nl-NL" sz="14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nl-NL" sz="1400" dirty="0" smtClean="0"/>
              <a:t>Electric </a:t>
            </a:r>
            <a:r>
              <a:rPr lang="nl-NL" sz="1400" dirty="0" err="1" smtClean="0"/>
              <a:t>vehicles</a:t>
            </a:r>
            <a:r>
              <a:rPr lang="nl-NL" sz="1400" dirty="0" smtClean="0"/>
              <a:t> (</a:t>
            </a:r>
            <a:r>
              <a:rPr lang="nl-NL" sz="1400" dirty="0" err="1" smtClean="0"/>
              <a:t>batteries</a:t>
            </a:r>
            <a:r>
              <a:rPr lang="nl-NL" sz="1400" dirty="0"/>
              <a:t>)</a:t>
            </a:r>
            <a:r>
              <a:rPr lang="nl-NL" sz="1400" dirty="0" smtClean="0"/>
              <a:t>			10-100 kW</a:t>
            </a:r>
            <a:endParaRPr lang="nl-NL" sz="1400" dirty="0"/>
          </a:p>
          <a:p>
            <a:pPr>
              <a:buFont typeface="Wingdings" panose="05000000000000000000" pitchFamily="2" charset="2"/>
              <a:buChar char="v"/>
            </a:pPr>
            <a:r>
              <a:rPr lang="nl-NL" sz="1400" dirty="0"/>
              <a:t>V2G </a:t>
            </a:r>
            <a:r>
              <a:rPr lang="nl-NL" sz="1400" dirty="0" smtClean="0"/>
              <a:t>(Vehicle-</a:t>
            </a:r>
            <a:r>
              <a:rPr lang="nl-NL" sz="1400" dirty="0" err="1" smtClean="0"/>
              <a:t>to</a:t>
            </a:r>
            <a:r>
              <a:rPr lang="nl-NL" sz="1400" dirty="0" smtClean="0"/>
              <a:t>-grid; </a:t>
            </a:r>
            <a:r>
              <a:rPr lang="nl-NL" sz="1400" dirty="0" err="1" smtClean="0"/>
              <a:t>uploading</a:t>
            </a:r>
            <a:r>
              <a:rPr lang="nl-NL" sz="1400" dirty="0" smtClean="0"/>
              <a:t>)</a:t>
            </a:r>
            <a:r>
              <a:rPr lang="nl-NL" sz="1400" dirty="0"/>
              <a:t>	</a:t>
            </a:r>
            <a:r>
              <a:rPr lang="nl-NL" sz="1400" dirty="0" smtClean="0"/>
              <a:t>		10-100 kW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sz="1400" dirty="0" err="1" smtClean="0"/>
              <a:t>MicroGrid</a:t>
            </a:r>
            <a:r>
              <a:rPr lang="nl-NL" sz="1400" dirty="0" smtClean="0"/>
              <a:t> (</a:t>
            </a:r>
            <a:r>
              <a:rPr lang="nl-NL" sz="1400" dirty="0" err="1" smtClean="0"/>
              <a:t>balancing</a:t>
            </a:r>
            <a:r>
              <a:rPr lang="nl-NL" sz="1400" dirty="0" smtClean="0"/>
              <a:t> </a:t>
            </a:r>
            <a:r>
              <a:rPr lang="nl-NL" sz="1400" dirty="0" err="1" smtClean="0"/>
              <a:t>supply-demand</a:t>
            </a:r>
            <a:r>
              <a:rPr lang="nl-NL" sz="1400" dirty="0" smtClean="0"/>
              <a:t> </a:t>
            </a:r>
            <a:r>
              <a:rPr lang="nl-NL" sz="1400" dirty="0" err="1" smtClean="0"/>
              <a:t>within</a:t>
            </a:r>
            <a:r>
              <a:rPr lang="nl-NL" sz="1400" dirty="0" smtClean="0"/>
              <a:t>)		1kW-100MW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sz="1400" dirty="0" err="1" smtClean="0"/>
              <a:t>SuperConducting</a:t>
            </a:r>
            <a:r>
              <a:rPr lang="nl-NL" sz="1400" dirty="0" smtClean="0"/>
              <a:t> Transmission </a:t>
            </a:r>
            <a:r>
              <a:rPr lang="nl-NL" sz="1400" dirty="0" err="1" smtClean="0"/>
              <a:t>lines</a:t>
            </a:r>
            <a:r>
              <a:rPr lang="nl-NL" sz="1400" dirty="0" smtClean="0"/>
              <a:t>		100-1000 kV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1400" i="1" dirty="0">
                <a:solidFill>
                  <a:srgbClr val="FF0000"/>
                </a:solidFill>
              </a:rPr>
              <a:t>Storage </a:t>
            </a:r>
            <a:r>
              <a:rPr lang="en-US" sz="1400" i="1" dirty="0" smtClean="0">
                <a:solidFill>
                  <a:srgbClr val="FF0000"/>
                </a:solidFill>
              </a:rPr>
              <a:t>in ‘non-heat’ consumption (of Renewable </a:t>
            </a:r>
            <a:r>
              <a:rPr lang="en-US" sz="1400" i="1" dirty="0">
                <a:solidFill>
                  <a:srgbClr val="FF0000"/>
                </a:solidFill>
              </a:rPr>
              <a:t>generated energy </a:t>
            </a:r>
            <a:r>
              <a:rPr lang="en-US" sz="1400" i="1" dirty="0" smtClean="0">
                <a:solidFill>
                  <a:srgbClr val="FF0000"/>
                </a:solidFill>
              </a:rPr>
              <a:t>)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sz="1400" dirty="0" smtClean="0"/>
              <a:t>Water </a:t>
            </a:r>
            <a:r>
              <a:rPr lang="nl-NL" sz="1400" dirty="0"/>
              <a:t>Supply systems		</a:t>
            </a:r>
            <a:r>
              <a:rPr lang="nl-NL" sz="1400" dirty="0" smtClean="0"/>
              <a:t>		10kW-1000 kW </a:t>
            </a:r>
            <a:endParaRPr lang="nl-NL" sz="1400" i="1" dirty="0" smtClean="0">
              <a:solidFill>
                <a:srgbClr val="0070C0"/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nl-NL" sz="1400" dirty="0" err="1" smtClean="0"/>
              <a:t>Desalinization</a:t>
            </a:r>
            <a:r>
              <a:rPr lang="nl-NL" sz="1400" dirty="0" smtClean="0"/>
              <a:t> reservoirs		 		10kW-500 kW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sz="1400" dirty="0" err="1" smtClean="0"/>
              <a:t>Pumped</a:t>
            </a:r>
            <a:r>
              <a:rPr lang="nl-NL" sz="1400" dirty="0" smtClean="0"/>
              <a:t> hydro					1-1000MW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sz="1400" dirty="0" smtClean="0"/>
              <a:t>Storage in CO</a:t>
            </a:r>
            <a:r>
              <a:rPr lang="nl-NL" sz="1400" baseline="-25000" dirty="0" smtClean="0"/>
              <a:t>2</a:t>
            </a:r>
            <a:r>
              <a:rPr lang="nl-NL" sz="1400" dirty="0" smtClean="0"/>
              <a:t> </a:t>
            </a:r>
            <a:r>
              <a:rPr lang="nl-NL" sz="1400" dirty="0" err="1" smtClean="0"/>
              <a:t>based</a:t>
            </a:r>
            <a:r>
              <a:rPr lang="nl-NL" sz="1400" dirty="0" smtClean="0"/>
              <a:t> </a:t>
            </a:r>
            <a:r>
              <a:rPr lang="nl-NL" sz="1400" dirty="0" err="1" smtClean="0"/>
              <a:t>fuels</a:t>
            </a:r>
            <a:r>
              <a:rPr lang="nl-NL" sz="1400" dirty="0" smtClean="0"/>
              <a:t>			10kW-1MW (??)</a:t>
            </a:r>
          </a:p>
          <a:p>
            <a:pPr marL="0" indent="0">
              <a:buNone/>
            </a:pPr>
            <a:endParaRPr lang="nl-NL" sz="1400" dirty="0"/>
          </a:p>
          <a:p>
            <a:pPr>
              <a:buFont typeface="Wingdings" panose="05000000000000000000" pitchFamily="2" charset="2"/>
              <a:buChar char="v"/>
            </a:pPr>
            <a:r>
              <a:rPr lang="nl-NL" sz="1400" dirty="0" err="1" smtClean="0"/>
              <a:t>And</a:t>
            </a:r>
            <a:r>
              <a:rPr lang="nl-NL" sz="1400" dirty="0" smtClean="0"/>
              <a:t> </a:t>
            </a:r>
            <a:r>
              <a:rPr lang="nl-NL" sz="1400" dirty="0" err="1" smtClean="0"/>
              <a:t>many</a:t>
            </a:r>
            <a:r>
              <a:rPr lang="nl-NL" sz="1400" dirty="0" smtClean="0"/>
              <a:t> more </a:t>
            </a:r>
            <a:r>
              <a:rPr lang="nl-NL" sz="1400" dirty="0" err="1" smtClean="0"/>
              <a:t>emerging</a:t>
            </a:r>
            <a:r>
              <a:rPr lang="nl-NL" sz="1200" dirty="0" smtClean="0"/>
              <a:t>……</a:t>
            </a:r>
            <a:endParaRPr lang="en-US" sz="12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4909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404664"/>
            <a:ext cx="8359775" cy="1152128"/>
          </a:xfrm>
        </p:spPr>
        <p:txBody>
          <a:bodyPr/>
          <a:lstStyle/>
          <a:p>
            <a:r>
              <a:rPr lang="en-US" altLang="nl-NL" sz="2400" dirty="0" smtClean="0"/>
              <a:t>Conceptualization of </a:t>
            </a:r>
            <a:br>
              <a:rPr lang="en-US" altLang="nl-NL" sz="2400" dirty="0" smtClean="0"/>
            </a:br>
            <a:r>
              <a:rPr lang="en-US" altLang="nl-NL" sz="2400" dirty="0" smtClean="0"/>
              <a:t>Social </a:t>
            </a:r>
            <a:r>
              <a:rPr lang="en-US" altLang="nl-NL" sz="2400" dirty="0"/>
              <a:t>acceptance </a:t>
            </a:r>
            <a:r>
              <a:rPr lang="en-US" altLang="nl-NL" sz="2400" dirty="0" smtClean="0"/>
              <a:t>of energy innovation</a:t>
            </a:r>
            <a:r>
              <a:rPr lang="en-US" altLang="nl-NL" sz="2400" dirty="0"/>
              <a:t/>
            </a:r>
            <a:br>
              <a:rPr lang="en-US" altLang="nl-NL" sz="2400" dirty="0"/>
            </a:br>
            <a:r>
              <a:rPr lang="en-US" altLang="nl-NL" sz="1400" dirty="0">
                <a:solidFill>
                  <a:schemeClr val="hlink"/>
                </a:solidFill>
              </a:rPr>
              <a:t>adapted from </a:t>
            </a:r>
            <a:r>
              <a:rPr lang="en-US" altLang="nl-NL" sz="1400" dirty="0" err="1" smtClean="0">
                <a:solidFill>
                  <a:schemeClr val="hlink"/>
                </a:solidFill>
              </a:rPr>
              <a:t>Wüstenhagen</a:t>
            </a:r>
            <a:r>
              <a:rPr lang="en-US" altLang="nl-NL" sz="1400" dirty="0" smtClean="0">
                <a:solidFill>
                  <a:schemeClr val="hlink"/>
                </a:solidFill>
              </a:rPr>
              <a:t> </a:t>
            </a:r>
            <a:r>
              <a:rPr lang="en-US" altLang="nl-NL" sz="1400" dirty="0">
                <a:solidFill>
                  <a:schemeClr val="hlink"/>
                </a:solidFill>
              </a:rPr>
              <a:t>et al </a:t>
            </a:r>
            <a:r>
              <a:rPr lang="en-US" altLang="nl-NL" sz="1400" dirty="0" smtClean="0">
                <a:solidFill>
                  <a:schemeClr val="hlink"/>
                </a:solidFill>
              </a:rPr>
              <a:t>2007, p.2386</a:t>
            </a:r>
            <a:endParaRPr lang="en-US" altLang="nl-NL" sz="1400" i="1" dirty="0">
              <a:solidFill>
                <a:schemeClr val="hlink"/>
              </a:solidFill>
            </a:endParaRPr>
          </a:p>
        </p:txBody>
      </p:sp>
      <p:sp>
        <p:nvSpPr>
          <p:cNvPr id="146435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nl-NL"/>
          </a:p>
        </p:txBody>
      </p:sp>
      <p:graphicFrame>
        <p:nvGraphicFramePr>
          <p:cNvPr id="5" name="Tijdelijke aanduiding voor inhoud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27964922"/>
              </p:ext>
            </p:extLst>
          </p:nvPr>
        </p:nvGraphicFramePr>
        <p:xfrm>
          <a:off x="-108520" y="1772816"/>
          <a:ext cx="91440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3" name="Curved Connector 2"/>
          <p:cNvCxnSpPr/>
          <p:nvPr/>
        </p:nvCxnSpPr>
        <p:spPr bwMode="auto">
          <a:xfrm rot="5400000" flipH="1" flipV="1">
            <a:off x="6192180" y="4473116"/>
            <a:ext cx="2160240" cy="936104"/>
          </a:xfrm>
          <a:prstGeom prst="curvedConnector3">
            <a:avLst>
              <a:gd name="adj1" fmla="val 1710"/>
            </a:avLst>
          </a:prstGeom>
          <a:ln w="57150">
            <a:headEnd type="none" w="med" len="med"/>
            <a:tailEnd type="arrow"/>
          </a:ln>
          <a:ex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1407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en-US" sz="3200" dirty="0" err="1" smtClean="0"/>
              <a:t>Some</a:t>
            </a:r>
            <a:r>
              <a:rPr lang="nl-NL" altLang="en-US" sz="3200" dirty="0" smtClean="0"/>
              <a:t> state-of-</a:t>
            </a:r>
            <a:r>
              <a:rPr lang="nl-NL" altLang="en-US" sz="3200" dirty="0" err="1" smtClean="0"/>
              <a:t>the</a:t>
            </a:r>
            <a:r>
              <a:rPr lang="nl-NL" altLang="en-US" sz="3200" dirty="0" smtClean="0"/>
              <a:t>-art </a:t>
            </a:r>
            <a:r>
              <a:rPr lang="nl-NL" altLang="en-US" sz="3200" dirty="0" err="1" smtClean="0"/>
              <a:t>fundamentals</a:t>
            </a:r>
            <a:r>
              <a:rPr lang="nl-NL" altLang="en-US" sz="3200" dirty="0" smtClean="0"/>
              <a:t/>
            </a:r>
            <a:br>
              <a:rPr lang="nl-NL" altLang="en-US" sz="3200" dirty="0" smtClean="0"/>
            </a:br>
            <a:r>
              <a:rPr lang="nl-NL" altLang="en-US" sz="2400" dirty="0" smtClean="0"/>
              <a:t>inconsistent </a:t>
            </a:r>
            <a:r>
              <a:rPr lang="nl-NL" altLang="en-US" sz="2400" dirty="0" err="1" smtClean="0"/>
              <a:t>with</a:t>
            </a:r>
            <a:r>
              <a:rPr lang="nl-NL" altLang="en-US" sz="2400" dirty="0" smtClean="0"/>
              <a:t> common sense </a:t>
            </a:r>
            <a:endParaRPr lang="en-US" altLang="en-US" sz="2400" dirty="0" smtClean="0"/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395536" y="1772816"/>
            <a:ext cx="8568952" cy="4535909"/>
          </a:xfrm>
        </p:spPr>
        <p:txBody>
          <a:bodyPr/>
          <a:lstStyle/>
          <a:p>
            <a:pPr eaLnBrk="1" hangingPunct="1">
              <a:spcBef>
                <a:spcPts val="1800"/>
              </a:spcBef>
              <a:buFont typeface="Wingdings" pitchFamily="2" charset="2"/>
              <a:buChar char="Ø"/>
            </a:pPr>
            <a:r>
              <a:rPr lang="nl-NL" altLang="en-US" sz="2000" i="1" u="sng" dirty="0" smtClean="0">
                <a:solidFill>
                  <a:schemeClr val="accent2"/>
                </a:solidFill>
              </a:rPr>
              <a:t>Social</a:t>
            </a:r>
            <a:r>
              <a:rPr lang="nl-NL" altLang="en-US" sz="2000" i="1" u="sng" dirty="0" smtClean="0"/>
              <a:t> </a:t>
            </a:r>
            <a:r>
              <a:rPr lang="nl-NL" altLang="en-US" sz="2000" dirty="0" err="1" smtClean="0"/>
              <a:t>Acceptance</a:t>
            </a:r>
            <a:r>
              <a:rPr lang="nl-NL" altLang="en-US" sz="2000" dirty="0" smtClean="0"/>
              <a:t>     </a:t>
            </a:r>
            <a:r>
              <a:rPr lang="nl-NL" altLang="en-US" sz="2000" b="1" dirty="0" smtClean="0"/>
              <a:t> </a:t>
            </a:r>
            <a:r>
              <a:rPr lang="nl-NL" altLang="en-US" sz="2000" b="1" dirty="0" smtClean="0">
                <a:solidFill>
                  <a:schemeClr val="accent2"/>
                </a:solidFill>
              </a:rPr>
              <a:t>≠</a:t>
            </a:r>
            <a:r>
              <a:rPr lang="nl-NL" altLang="en-US" sz="2000" b="1" dirty="0" smtClean="0"/>
              <a:t>    </a:t>
            </a:r>
            <a:r>
              <a:rPr lang="nl-NL" altLang="en-US" sz="2000" i="1" u="sng" dirty="0" smtClean="0">
                <a:solidFill>
                  <a:schemeClr val="accent2"/>
                </a:solidFill>
              </a:rPr>
              <a:t>Public</a:t>
            </a:r>
            <a:r>
              <a:rPr lang="nl-NL" altLang="en-US" sz="2000" i="1" u="sng" dirty="0" smtClean="0"/>
              <a:t> </a:t>
            </a:r>
            <a:r>
              <a:rPr lang="nl-NL" altLang="en-US" sz="2000" dirty="0" err="1" smtClean="0"/>
              <a:t>Acceptance</a:t>
            </a:r>
            <a:endParaRPr lang="nl-NL" altLang="en-US" sz="2000" dirty="0" smtClean="0"/>
          </a:p>
          <a:p>
            <a:pPr eaLnBrk="1" hangingPunct="1">
              <a:spcBef>
                <a:spcPts val="1800"/>
              </a:spcBef>
              <a:buFont typeface="Wingdings" pitchFamily="2" charset="2"/>
              <a:buChar char="Ø"/>
            </a:pPr>
            <a:r>
              <a:rPr lang="nl-NL" altLang="en-US" sz="2000" dirty="0" err="1" smtClean="0"/>
              <a:t>Acceptance</a:t>
            </a:r>
            <a:r>
              <a:rPr lang="nl-NL" altLang="en-US" sz="2000" i="1" u="sng" dirty="0" smtClean="0">
                <a:solidFill>
                  <a:schemeClr val="accent2"/>
                </a:solidFill>
              </a:rPr>
              <a:t> energy source   </a:t>
            </a:r>
            <a:r>
              <a:rPr lang="nl-NL" altLang="en-US" sz="2000" b="1" dirty="0" smtClean="0">
                <a:solidFill>
                  <a:schemeClr val="accent2"/>
                </a:solidFill>
              </a:rPr>
              <a:t>≠</a:t>
            </a:r>
            <a:r>
              <a:rPr lang="nl-NL" altLang="en-US" sz="2000" dirty="0" smtClean="0">
                <a:solidFill>
                  <a:schemeClr val="accent2"/>
                </a:solidFill>
              </a:rPr>
              <a:t> </a:t>
            </a:r>
            <a:r>
              <a:rPr lang="nl-NL" altLang="en-US" sz="2000" dirty="0" err="1" smtClean="0"/>
              <a:t>Acceptance</a:t>
            </a:r>
            <a:r>
              <a:rPr lang="nl-NL" altLang="en-US" sz="2000" dirty="0" smtClean="0"/>
              <a:t> </a:t>
            </a:r>
            <a:r>
              <a:rPr lang="nl-NL" altLang="en-US" sz="2000" i="1" u="sng" dirty="0" err="1" smtClean="0">
                <a:solidFill>
                  <a:schemeClr val="accent2"/>
                </a:solidFill>
              </a:rPr>
              <a:t>projects</a:t>
            </a:r>
            <a:endParaRPr lang="nl-NL" altLang="en-US" sz="2000" i="1" u="sng" dirty="0" smtClean="0"/>
          </a:p>
          <a:p>
            <a:pPr eaLnBrk="1" hangingPunct="1">
              <a:spcBef>
                <a:spcPts val="1800"/>
              </a:spcBef>
              <a:buFont typeface="Wingdings" pitchFamily="2" charset="2"/>
              <a:buChar char="Ø"/>
            </a:pPr>
            <a:r>
              <a:rPr lang="nl-NL" altLang="en-US" sz="2000" dirty="0" smtClean="0">
                <a:solidFill>
                  <a:schemeClr val="accent2"/>
                </a:solidFill>
              </a:rPr>
              <a:t>Barriers </a:t>
            </a:r>
            <a:r>
              <a:rPr lang="nl-NL" altLang="en-US" sz="2000" dirty="0" err="1" smtClean="0"/>
              <a:t>to</a:t>
            </a:r>
            <a:r>
              <a:rPr lang="nl-NL" altLang="en-US" sz="2000" dirty="0" smtClean="0"/>
              <a:t> </a:t>
            </a:r>
            <a:r>
              <a:rPr lang="nl-NL" altLang="en-US" sz="2000" dirty="0" err="1" smtClean="0"/>
              <a:t>deployment</a:t>
            </a:r>
            <a:r>
              <a:rPr lang="nl-NL" altLang="en-US" sz="2000" dirty="0" smtClean="0"/>
              <a:t> </a:t>
            </a:r>
            <a:r>
              <a:rPr lang="nl-NL" altLang="en-US" sz="2000" b="1" dirty="0" smtClean="0">
                <a:solidFill>
                  <a:srgbClr val="FF3300"/>
                </a:solidFill>
              </a:rPr>
              <a:t>NOT</a:t>
            </a:r>
            <a:r>
              <a:rPr lang="nl-NL" altLang="en-US" sz="2000" dirty="0" smtClean="0"/>
              <a:t> </a:t>
            </a:r>
            <a:r>
              <a:rPr lang="nl-NL" altLang="en-US" sz="2000" dirty="0" err="1" smtClean="0"/>
              <a:t>primarily</a:t>
            </a:r>
            <a:r>
              <a:rPr lang="nl-NL" altLang="en-US" sz="2000" dirty="0" smtClean="0"/>
              <a:t> </a:t>
            </a:r>
            <a:r>
              <a:rPr lang="nl-NL" altLang="en-US" sz="2000" dirty="0" err="1" smtClean="0"/>
              <a:t>local</a:t>
            </a:r>
            <a:r>
              <a:rPr lang="nl-NL" altLang="en-US" sz="2000" dirty="0" smtClean="0"/>
              <a:t> </a:t>
            </a:r>
            <a:r>
              <a:rPr lang="nl-NL" altLang="en-US" sz="2000" dirty="0" err="1" smtClean="0"/>
              <a:t>opposition</a:t>
            </a:r>
            <a:r>
              <a:rPr lang="nl-NL" altLang="en-US" sz="2000" dirty="0" smtClean="0"/>
              <a:t/>
            </a:r>
            <a:br>
              <a:rPr lang="nl-NL" altLang="en-US" sz="2000" dirty="0" smtClean="0"/>
            </a:br>
            <a:r>
              <a:rPr lang="nl-NL" altLang="en-US" sz="2000" dirty="0" smtClean="0"/>
              <a:t>				       (</a:t>
            </a:r>
            <a:r>
              <a:rPr lang="nl-NL" altLang="en-US" sz="2000" dirty="0" smtClean="0">
                <a:solidFill>
                  <a:schemeClr val="accent2"/>
                </a:solidFill>
              </a:rPr>
              <a:t>community </a:t>
            </a:r>
            <a:r>
              <a:rPr lang="nl-NL" altLang="en-US" sz="2000" dirty="0" err="1" smtClean="0">
                <a:solidFill>
                  <a:schemeClr val="accent2"/>
                </a:solidFill>
              </a:rPr>
              <a:t>acceptance</a:t>
            </a:r>
            <a:r>
              <a:rPr lang="nl-NL" altLang="en-US" sz="2000" dirty="0" smtClean="0"/>
              <a:t>)</a:t>
            </a:r>
          </a:p>
          <a:p>
            <a:pPr>
              <a:spcBef>
                <a:spcPts val="1800"/>
              </a:spcBef>
              <a:buFont typeface="Wingdings" pitchFamily="2" charset="2"/>
              <a:buChar char="Ø"/>
            </a:pPr>
            <a:r>
              <a:rPr lang="nl-NL" altLang="en-US" sz="2000" dirty="0" smtClean="0"/>
              <a:t>‘Information deficit model’ (public is ignorant; attitudes </a:t>
            </a:r>
            <a:r>
              <a:rPr lang="nl-NL" altLang="en-US" sz="2000" dirty="0" err="1" smtClean="0"/>
              <a:t>can</a:t>
            </a:r>
            <a:r>
              <a:rPr lang="nl-NL" altLang="en-US" sz="2000" dirty="0" smtClean="0"/>
              <a:t> </a:t>
            </a:r>
            <a:r>
              <a:rPr lang="nl-NL" altLang="en-US" sz="2000" dirty="0" err="1" smtClean="0"/>
              <a:t>be</a:t>
            </a:r>
            <a:r>
              <a:rPr lang="nl-NL" altLang="en-US" sz="2000" dirty="0" smtClean="0"/>
              <a:t> </a:t>
            </a:r>
            <a:r>
              <a:rPr lang="nl-NL" altLang="en-US" sz="2000" dirty="0" err="1" smtClean="0"/>
              <a:t>changed</a:t>
            </a:r>
            <a:r>
              <a:rPr lang="nl-NL" altLang="en-US" sz="2000" dirty="0" smtClean="0"/>
              <a:t> </a:t>
            </a:r>
            <a:r>
              <a:rPr lang="nl-NL" altLang="en-US" sz="2000" dirty="0" err="1" smtClean="0"/>
              <a:t>by</a:t>
            </a:r>
            <a:r>
              <a:rPr lang="nl-NL" altLang="en-US" sz="2000" dirty="0" smtClean="0"/>
              <a:t> </a:t>
            </a:r>
            <a:r>
              <a:rPr lang="nl-NL" altLang="en-US" sz="2000" dirty="0" err="1" smtClean="0"/>
              <a:t>campaigns</a:t>
            </a:r>
            <a:r>
              <a:rPr lang="nl-NL" altLang="en-US" sz="2000" dirty="0" smtClean="0"/>
              <a:t>; ‘</a:t>
            </a:r>
            <a:r>
              <a:rPr lang="nl-NL" altLang="en-US" sz="2000" dirty="0" err="1" smtClean="0"/>
              <a:t>education</a:t>
            </a:r>
            <a:r>
              <a:rPr lang="nl-NL" altLang="en-US" sz="2000" dirty="0" smtClean="0"/>
              <a:t>’ or ‘</a:t>
            </a:r>
            <a:r>
              <a:rPr lang="nl-NL" altLang="en-US" sz="2000" dirty="0" err="1" smtClean="0"/>
              <a:t>therapy</a:t>
            </a:r>
            <a:r>
              <a:rPr lang="nl-NL" altLang="en-US" sz="2000" dirty="0" smtClean="0"/>
              <a:t>’ is ‘</a:t>
            </a:r>
            <a:r>
              <a:rPr lang="nl-NL" altLang="en-US" sz="2000" dirty="0" err="1" smtClean="0"/>
              <a:t>engangement</a:t>
            </a:r>
            <a:r>
              <a:rPr lang="nl-NL" altLang="en-US" sz="2000" dirty="0" smtClean="0"/>
              <a:t>’) </a:t>
            </a:r>
            <a:r>
              <a:rPr lang="nl-NL" altLang="en-US" sz="2000" dirty="0" err="1" smtClean="0">
                <a:solidFill>
                  <a:srgbClr val="FF0000"/>
                </a:solidFill>
              </a:rPr>
              <a:t>absolutely</a:t>
            </a:r>
            <a:r>
              <a:rPr lang="nl-NL" altLang="en-US" sz="2000" dirty="0" smtClean="0">
                <a:solidFill>
                  <a:srgbClr val="FF0000"/>
                </a:solidFill>
              </a:rPr>
              <a:t> </a:t>
            </a:r>
            <a:r>
              <a:rPr lang="nl-NL" altLang="en-US" sz="2000" dirty="0" err="1">
                <a:solidFill>
                  <a:srgbClr val="FF0000"/>
                </a:solidFill>
              </a:rPr>
              <a:t>invalid</a:t>
            </a:r>
            <a:r>
              <a:rPr lang="nl-NL" altLang="en-US" sz="2000" dirty="0">
                <a:solidFill>
                  <a:srgbClr val="FF0000"/>
                </a:solidFill>
              </a:rPr>
              <a:t> </a:t>
            </a:r>
            <a:endParaRPr lang="nl-NL" altLang="en-US" sz="2000" i="1" u="sng" dirty="0" smtClean="0">
              <a:solidFill>
                <a:srgbClr val="FF0000"/>
              </a:solidFill>
            </a:endParaRPr>
          </a:p>
          <a:p>
            <a:pPr eaLnBrk="1" hangingPunct="1">
              <a:spcBef>
                <a:spcPts val="1800"/>
              </a:spcBef>
              <a:buFont typeface="Wingdings" pitchFamily="2" charset="2"/>
              <a:buChar char="Ø"/>
            </a:pPr>
            <a:r>
              <a:rPr lang="nl-NL" altLang="en-US" sz="2000" dirty="0" smtClean="0"/>
              <a:t>High </a:t>
            </a:r>
            <a:r>
              <a:rPr lang="nl-NL" altLang="en-US" sz="2000" dirty="0" err="1" smtClean="0"/>
              <a:t>deployment</a:t>
            </a:r>
            <a:r>
              <a:rPr lang="nl-NL" altLang="en-US" sz="2000" dirty="0" smtClean="0"/>
              <a:t> </a:t>
            </a:r>
            <a:r>
              <a:rPr lang="nl-NL" altLang="en-US" sz="2000" dirty="0" err="1" smtClean="0"/>
              <a:t>rates</a:t>
            </a:r>
            <a:r>
              <a:rPr lang="nl-NL" altLang="en-US" sz="2000" dirty="0" smtClean="0"/>
              <a:t> </a:t>
            </a:r>
            <a:r>
              <a:rPr lang="nl-NL" altLang="en-US" sz="2000" dirty="0" err="1" smtClean="0"/>
              <a:t>dependant</a:t>
            </a:r>
            <a:r>
              <a:rPr lang="nl-NL" altLang="en-US" sz="2000" dirty="0" smtClean="0"/>
              <a:t> on </a:t>
            </a:r>
            <a:r>
              <a:rPr lang="nl-NL" altLang="en-US" sz="2000" dirty="0" err="1" smtClean="0">
                <a:solidFill>
                  <a:srgbClr val="FF0000"/>
                </a:solidFill>
              </a:rPr>
              <a:t>institutionalization</a:t>
            </a:r>
            <a:r>
              <a:rPr lang="nl-NL" altLang="en-US" sz="2000" dirty="0" smtClean="0"/>
              <a:t> (question of </a:t>
            </a:r>
            <a:r>
              <a:rPr lang="nl-NL" altLang="en-US" sz="2000" dirty="0" err="1" smtClean="0"/>
              <a:t>socio-politcal</a:t>
            </a:r>
            <a:r>
              <a:rPr lang="nl-NL" altLang="en-US" sz="2000" dirty="0" smtClean="0"/>
              <a:t> </a:t>
            </a:r>
            <a:r>
              <a:rPr lang="nl-NL" altLang="en-US" sz="2000" dirty="0" err="1" smtClean="0"/>
              <a:t>acceptance</a:t>
            </a:r>
            <a:r>
              <a:rPr lang="nl-NL" altLang="en-US" sz="2000" dirty="0" smtClean="0"/>
              <a:t>)</a:t>
            </a:r>
            <a:br>
              <a:rPr lang="nl-NL" altLang="en-US" sz="2000" dirty="0" smtClean="0"/>
            </a:br>
            <a:r>
              <a:rPr lang="nl-NL" altLang="en-US" sz="2000" dirty="0" smtClean="0"/>
              <a:t>of stakeholder </a:t>
            </a:r>
            <a:r>
              <a:rPr lang="nl-NL" altLang="en-US" sz="2000" dirty="0" err="1" smtClean="0"/>
              <a:t>and</a:t>
            </a:r>
            <a:r>
              <a:rPr lang="nl-NL" altLang="en-US" sz="2000" dirty="0" smtClean="0"/>
              <a:t> public </a:t>
            </a:r>
            <a:r>
              <a:rPr lang="nl-NL" altLang="en-US" sz="2000" dirty="0" err="1" smtClean="0">
                <a:solidFill>
                  <a:srgbClr val="FF0000"/>
                </a:solidFill>
              </a:rPr>
              <a:t>participation</a:t>
            </a:r>
            <a:r>
              <a:rPr lang="nl-NL" altLang="en-US" sz="2000" dirty="0" smtClean="0"/>
              <a:t> (in community </a:t>
            </a:r>
            <a:r>
              <a:rPr lang="nl-NL" altLang="en-US" sz="2000" dirty="0" err="1" smtClean="0"/>
              <a:t>acceptance</a:t>
            </a:r>
            <a:r>
              <a:rPr lang="nl-NL" altLang="en-US" sz="2000" dirty="0" smtClean="0"/>
              <a:t> </a:t>
            </a:r>
            <a:r>
              <a:rPr lang="nl-NL" altLang="en-US" sz="2000" dirty="0" err="1" smtClean="0"/>
              <a:t>and</a:t>
            </a:r>
            <a:r>
              <a:rPr lang="nl-NL" altLang="en-US" sz="2000" dirty="0" smtClean="0"/>
              <a:t> in market </a:t>
            </a:r>
            <a:r>
              <a:rPr lang="nl-NL" altLang="en-US" sz="2000" dirty="0" err="1" smtClean="0"/>
              <a:t>acceptance</a:t>
            </a:r>
            <a:r>
              <a:rPr lang="nl-NL" altLang="en-US" sz="2000" dirty="0" smtClean="0"/>
              <a:t>)</a:t>
            </a:r>
            <a:br>
              <a:rPr lang="nl-NL" altLang="en-US" sz="2000" dirty="0" smtClean="0"/>
            </a:br>
            <a:r>
              <a:rPr lang="nl-NL" altLang="en-US" sz="2000" dirty="0" smtClean="0"/>
              <a:t/>
            </a:r>
            <a:br>
              <a:rPr lang="nl-NL" altLang="en-US" sz="2000" dirty="0" smtClean="0"/>
            </a:br>
            <a:r>
              <a:rPr lang="nl-NL" altLang="en-US" sz="2000" dirty="0" smtClean="0"/>
              <a:t/>
            </a:r>
            <a:br>
              <a:rPr lang="nl-NL" altLang="en-US" sz="2000" dirty="0" smtClean="0"/>
            </a:br>
            <a:endParaRPr lang="nl-NL" altLang="en-US" sz="2000" i="1" dirty="0"/>
          </a:p>
          <a:p>
            <a:pPr eaLnBrk="1" hangingPunct="1">
              <a:buFont typeface="Wingdings" pitchFamily="2" charset="2"/>
              <a:buChar char="Ø"/>
            </a:pPr>
            <a:endParaRPr lang="en-US" altLang="en-US" sz="2000" i="1" dirty="0" smtClean="0"/>
          </a:p>
        </p:txBody>
      </p:sp>
    </p:spTree>
    <p:extLst>
      <p:ext uri="{BB962C8B-B14F-4D97-AF65-F5344CB8AC3E}">
        <p14:creationId xmlns:p14="http://schemas.microsoft.com/office/powerpoint/2010/main" val="2943877263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304800"/>
            <a:ext cx="8108131" cy="1216025"/>
          </a:xfrm>
        </p:spPr>
        <p:txBody>
          <a:bodyPr/>
          <a:lstStyle/>
          <a:p>
            <a:pPr>
              <a:defRPr/>
            </a:pPr>
            <a:r>
              <a:rPr lang="en-US" sz="2400" dirty="0" smtClean="0"/>
              <a:t>Attempts to avoid engagement: </a:t>
            </a:r>
            <a:br>
              <a:rPr lang="en-US" sz="2400" dirty="0" smtClean="0"/>
            </a:br>
            <a:r>
              <a:rPr lang="en-US" sz="2400" dirty="0" smtClean="0">
                <a:sym typeface="Wingdings" panose="05000000000000000000" pitchFamily="2" charset="2"/>
              </a:rPr>
              <a:t> </a:t>
            </a:r>
            <a:r>
              <a:rPr lang="en-US" sz="2400" dirty="0" smtClean="0"/>
              <a:t>frustration among </a:t>
            </a:r>
            <a:r>
              <a:rPr lang="en-US" sz="2400" dirty="0"/>
              <a:t>developers and </a:t>
            </a:r>
            <a:r>
              <a:rPr lang="en-US" sz="2400" dirty="0" smtClean="0"/>
              <a:t>authorities;</a:t>
            </a:r>
            <a:br>
              <a:rPr lang="en-US" sz="2400" dirty="0" smtClean="0"/>
            </a:br>
            <a:r>
              <a:rPr lang="en-US" sz="2400" dirty="0" smtClean="0">
                <a:sym typeface="Wingdings" panose="05000000000000000000" pitchFamily="2" charset="2"/>
              </a:rPr>
              <a:t> </a:t>
            </a:r>
            <a:r>
              <a:rPr lang="en-US" sz="2400" dirty="0" smtClean="0"/>
              <a:t>accusations: selfishness, </a:t>
            </a:r>
            <a:r>
              <a:rPr lang="en-US" sz="2400" cap="small" dirty="0" smtClean="0"/>
              <a:t>Nimby’s, </a:t>
            </a:r>
            <a:r>
              <a:rPr lang="en-US" sz="2400" dirty="0" smtClean="0"/>
              <a:t>ignorance</a:t>
            </a:r>
          </a:p>
        </p:txBody>
      </p:sp>
      <p:pic>
        <p:nvPicPr>
          <p:cNvPr id="22531" name="Picture 4" descr="BWEA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1520" y="2276872"/>
            <a:ext cx="8713093" cy="43924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592054" y="1844824"/>
            <a:ext cx="830042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striking </a:t>
            </a:r>
            <a:r>
              <a:rPr lang="en-US" sz="2000" dirty="0" smtClean="0"/>
              <a:t>example: BWEA’s </a:t>
            </a:r>
            <a:r>
              <a:rPr lang="en-US" sz="2000" dirty="0"/>
              <a:t>website (2007) </a:t>
            </a:r>
          </a:p>
        </p:txBody>
      </p:sp>
    </p:spTree>
    <p:extLst>
      <p:ext uri="{BB962C8B-B14F-4D97-AF65-F5344CB8AC3E}">
        <p14:creationId xmlns:p14="http://schemas.microsoft.com/office/powerpoint/2010/main" val="375520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i="1" dirty="0" smtClean="0"/>
              <a:t>Attitude object: </a:t>
            </a:r>
            <a:r>
              <a:rPr lang="en-GB" sz="2400" dirty="0" smtClean="0"/>
              <a:t> Power Supply with substantial amount of RES (e.g. wind, solar, tidal) </a:t>
            </a:r>
            <a:endParaRPr lang="nl-NL" sz="2400" dirty="0" smtClean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566738" y="1628775"/>
            <a:ext cx="3924300" cy="4968875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en-GB" sz="2000" b="1" dirty="0" smtClean="0"/>
              <a:t>Essential characteristics</a:t>
            </a:r>
          </a:p>
          <a:p>
            <a:pPr marL="0" indent="0">
              <a:buFont typeface="Arial" charset="0"/>
              <a:buChar char="•"/>
            </a:pPr>
            <a:r>
              <a:rPr lang="en-GB" sz="2000" dirty="0" smtClean="0"/>
              <a:t>'Environmentally benign, renewable</a:t>
            </a:r>
            <a:br>
              <a:rPr lang="en-GB" sz="2000" dirty="0" smtClean="0"/>
            </a:br>
            <a:endParaRPr lang="en-GB" sz="2000" dirty="0" smtClean="0"/>
          </a:p>
          <a:p>
            <a:pPr marL="0" indent="0">
              <a:buFont typeface="Arial" charset="0"/>
              <a:buChar char="•"/>
            </a:pPr>
            <a:r>
              <a:rPr lang="en-GB" sz="2000" dirty="0" smtClean="0"/>
              <a:t>Supply Characteristics</a:t>
            </a:r>
            <a:br>
              <a:rPr lang="en-GB" sz="2000" dirty="0" smtClean="0"/>
            </a:br>
            <a:r>
              <a:rPr lang="en-GB" sz="2000" dirty="0" smtClean="0"/>
              <a:t/>
            </a:r>
            <a:br>
              <a:rPr lang="en-GB" sz="2000" dirty="0" smtClean="0"/>
            </a:br>
            <a:endParaRPr lang="en-GB" sz="2000" dirty="0" smtClean="0"/>
          </a:p>
          <a:p>
            <a:pPr marL="0" indent="0">
              <a:buFont typeface="Arial" charset="0"/>
              <a:buChar char="•"/>
            </a:pPr>
            <a:r>
              <a:rPr lang="en-GB" sz="2000" dirty="0" smtClean="0"/>
              <a:t>Visibility</a:t>
            </a:r>
            <a:br>
              <a:rPr lang="en-GB" sz="2000" dirty="0" smtClean="0"/>
            </a:br>
            <a:endParaRPr lang="en-GB" sz="2000" dirty="0" smtClean="0"/>
          </a:p>
          <a:p>
            <a:pPr marL="0" indent="0">
              <a:buFont typeface="Arial" charset="0"/>
              <a:buChar char="•"/>
            </a:pPr>
            <a:r>
              <a:rPr lang="en-GB" sz="2000" dirty="0" smtClean="0"/>
              <a:t>Economics</a:t>
            </a:r>
            <a:br>
              <a:rPr lang="en-GB" sz="2000" dirty="0" smtClean="0"/>
            </a:br>
            <a:r>
              <a:rPr lang="en-GB" sz="2000" dirty="0" smtClean="0"/>
              <a:t/>
            </a:r>
            <a:br>
              <a:rPr lang="en-GB" sz="2000" dirty="0" smtClean="0"/>
            </a:br>
            <a:endParaRPr lang="en-GB" sz="2000" dirty="0" smtClean="0"/>
          </a:p>
          <a:p>
            <a:pPr marL="0" indent="0">
              <a:buFont typeface="Arial" charset="0"/>
              <a:buChar char="•"/>
            </a:pPr>
            <a:r>
              <a:rPr lang="en-GB" sz="2000" dirty="0" smtClean="0"/>
              <a:t>Structure energy sector</a:t>
            </a:r>
          </a:p>
          <a:p>
            <a:pPr marL="0" indent="0">
              <a:buFont typeface="Arial" charset="0"/>
              <a:buChar char="•"/>
            </a:pPr>
            <a:endParaRPr lang="en-GB" sz="2000" dirty="0" smtClean="0"/>
          </a:p>
          <a:p>
            <a:pPr marL="0" indent="0">
              <a:buFont typeface="Wingdings" pitchFamily="2" charset="2"/>
              <a:buNone/>
            </a:pPr>
            <a:endParaRPr lang="nl-NL" sz="2000" dirty="0" smtClean="0"/>
          </a:p>
        </p:txBody>
      </p:sp>
      <p:sp>
        <p:nvSpPr>
          <p:cNvPr id="4100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355976" y="1628775"/>
            <a:ext cx="4464496" cy="5040313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en-GB" sz="2000" b="1" dirty="0" smtClean="0"/>
              <a:t>Associated Attributes</a:t>
            </a:r>
          </a:p>
          <a:p>
            <a:pPr marL="0" indent="0">
              <a:buFont typeface="Wingdings" pitchFamily="2" charset="2"/>
              <a:buNone/>
            </a:pPr>
            <a:r>
              <a:rPr lang="en-GB" sz="2000" dirty="0" smtClean="0"/>
              <a:t>Alternative to fossil </a:t>
            </a:r>
            <a:br>
              <a:rPr lang="en-GB" sz="2000" dirty="0" smtClean="0"/>
            </a:br>
            <a:r>
              <a:rPr lang="en-GB" sz="2000" dirty="0" smtClean="0"/>
              <a:t>Alternative to nuclear</a:t>
            </a:r>
            <a:br>
              <a:rPr lang="en-GB" sz="2000" dirty="0" smtClean="0"/>
            </a:br>
            <a:r>
              <a:rPr lang="en-GB" sz="2000" dirty="0" smtClean="0"/>
              <a:t>Source can't run out</a:t>
            </a:r>
          </a:p>
          <a:p>
            <a:pPr marL="0" indent="0">
              <a:buFont typeface="Wingdings" pitchFamily="2" charset="2"/>
              <a:buNone/>
            </a:pPr>
            <a:r>
              <a:rPr lang="en-GB" sz="2000" dirty="0" smtClean="0"/>
              <a:t>Variability; Reliability;</a:t>
            </a:r>
            <a:br>
              <a:rPr lang="en-GB" sz="2000" dirty="0" smtClean="0"/>
            </a:br>
            <a:r>
              <a:rPr lang="en-GB" sz="2000" dirty="0" smtClean="0"/>
              <a:t>Capacity credit;</a:t>
            </a:r>
            <a:br>
              <a:rPr lang="en-GB" sz="2000" dirty="0" smtClean="0"/>
            </a:br>
            <a:r>
              <a:rPr lang="en-GB" sz="2000" dirty="0" smtClean="0"/>
              <a:t>Domestic source</a:t>
            </a:r>
          </a:p>
          <a:p>
            <a:pPr marL="0" indent="0">
              <a:buFont typeface="Wingdings" pitchFamily="2" charset="2"/>
              <a:buNone/>
            </a:pPr>
            <a:r>
              <a:rPr lang="en-GB" sz="2000" dirty="0" smtClean="0"/>
              <a:t>Landscape impact turbines</a:t>
            </a:r>
            <a:br>
              <a:rPr lang="en-GB" sz="2000" dirty="0" smtClean="0"/>
            </a:br>
            <a:r>
              <a:rPr lang="en-GB" sz="2000" dirty="0" smtClean="0"/>
              <a:t>Nature/wildlife; birds</a:t>
            </a:r>
          </a:p>
          <a:p>
            <a:pPr marL="0" indent="0">
              <a:buFont typeface="Wingdings" pitchFamily="2" charset="2"/>
              <a:buNone/>
            </a:pPr>
            <a:r>
              <a:rPr lang="en-GB" sz="2000" dirty="0" smtClean="0"/>
              <a:t>Price (</a:t>
            </a:r>
            <a:r>
              <a:rPr lang="en-GB" sz="2000" dirty="0" smtClean="0">
                <a:sym typeface="Wingdings" pitchFamily="2" charset="2"/>
              </a:rPr>
              <a:t> </a:t>
            </a:r>
            <a:r>
              <a:rPr lang="en-GB" sz="2000" dirty="0" smtClean="0"/>
              <a:t> alternatives)</a:t>
            </a:r>
            <a:br>
              <a:rPr lang="en-GB" sz="2000" dirty="0" smtClean="0"/>
            </a:br>
            <a:r>
              <a:rPr lang="en-GB" sz="2000" dirty="0" smtClean="0"/>
              <a:t>Related to supply </a:t>
            </a:r>
            <a:r>
              <a:rPr lang="en-GB" sz="2000" dirty="0" err="1" smtClean="0"/>
              <a:t>charact</a:t>
            </a:r>
            <a:r>
              <a:rPr lang="en-GB" sz="2000" dirty="0" smtClean="0"/>
              <a:t>.</a:t>
            </a:r>
            <a:br>
              <a:rPr lang="en-GB" sz="2000" dirty="0" smtClean="0"/>
            </a:br>
            <a:r>
              <a:rPr lang="en-GB" sz="2000" dirty="0" smtClean="0"/>
              <a:t>Impact industry, employment</a:t>
            </a:r>
          </a:p>
          <a:p>
            <a:pPr marL="0" indent="0">
              <a:buFont typeface="Wingdings" pitchFamily="2" charset="2"/>
              <a:buNone/>
            </a:pPr>
            <a:r>
              <a:rPr lang="en-GB" sz="2000" dirty="0" smtClean="0"/>
              <a:t>Distributed; Decentralised </a:t>
            </a:r>
            <a:br>
              <a:rPr lang="en-GB" sz="2000" dirty="0" smtClean="0"/>
            </a:br>
            <a:r>
              <a:rPr lang="en-GB" sz="2000" dirty="0" smtClean="0"/>
              <a:t>Small scale; Entrance new  parties</a:t>
            </a:r>
            <a:endParaRPr lang="nl-NL" sz="2000" dirty="0" smtClean="0"/>
          </a:p>
        </p:txBody>
      </p:sp>
      <p:cxnSp>
        <p:nvCxnSpPr>
          <p:cNvPr id="7" name="Rechte verbindingslijn 6"/>
          <p:cNvCxnSpPr/>
          <p:nvPr/>
        </p:nvCxnSpPr>
        <p:spPr bwMode="auto">
          <a:xfrm>
            <a:off x="4355976" y="2204864"/>
            <a:ext cx="0" cy="64807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Rechte verbindingslijn 8"/>
          <p:cNvCxnSpPr/>
          <p:nvPr/>
        </p:nvCxnSpPr>
        <p:spPr bwMode="auto">
          <a:xfrm flipH="1">
            <a:off x="4355976" y="4725144"/>
            <a:ext cx="1690" cy="7920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Rechte verbindingslijn 9"/>
          <p:cNvCxnSpPr/>
          <p:nvPr/>
        </p:nvCxnSpPr>
        <p:spPr bwMode="auto">
          <a:xfrm flipH="1">
            <a:off x="4355976" y="5733256"/>
            <a:ext cx="1690" cy="7920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Rechte verbindingslijn 14"/>
          <p:cNvCxnSpPr/>
          <p:nvPr/>
        </p:nvCxnSpPr>
        <p:spPr bwMode="auto">
          <a:xfrm>
            <a:off x="4357666" y="3140968"/>
            <a:ext cx="879" cy="72008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Rechte verbindingslijn 15"/>
          <p:cNvCxnSpPr/>
          <p:nvPr/>
        </p:nvCxnSpPr>
        <p:spPr bwMode="auto">
          <a:xfrm>
            <a:off x="4358545" y="4077072"/>
            <a:ext cx="0" cy="45966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387283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820738"/>
          </a:xfrm>
        </p:spPr>
        <p:txBody>
          <a:bodyPr/>
          <a:lstStyle/>
          <a:p>
            <a:r>
              <a:rPr lang="en-GB" sz="2400" b="1" i="1" dirty="0" smtClean="0"/>
              <a:t>Attitude object: </a:t>
            </a:r>
            <a:r>
              <a:rPr lang="en-GB" sz="2400" b="1" dirty="0" smtClean="0"/>
              <a:t> RES project (wind, solar etc.) </a:t>
            </a:r>
            <a:endParaRPr lang="nl-NL" sz="2400" dirty="0" smtClean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566738" y="1628775"/>
            <a:ext cx="3924300" cy="4968875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en-GB" sz="2000" b="1" dirty="0" smtClean="0"/>
              <a:t>Essential characteristics</a:t>
            </a:r>
          </a:p>
          <a:p>
            <a:pPr marL="0" indent="0">
              <a:buFont typeface="Arial" charset="0"/>
              <a:buChar char="•"/>
            </a:pPr>
            <a:r>
              <a:rPr lang="en-GB" sz="2000" dirty="0"/>
              <a:t>Location and site</a:t>
            </a: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GB" sz="2000" dirty="0" smtClean="0"/>
              <a:t/>
            </a:r>
            <a:br>
              <a:rPr lang="en-GB" sz="2000" dirty="0" smtClean="0"/>
            </a:br>
            <a:endParaRPr lang="en-GB" sz="2000" dirty="0" smtClean="0"/>
          </a:p>
          <a:p>
            <a:pPr marL="0" indent="0">
              <a:buFont typeface="Arial" charset="0"/>
              <a:buChar char="•"/>
            </a:pPr>
            <a:r>
              <a:rPr lang="en-GB" sz="2000" dirty="0" smtClean="0"/>
              <a:t>‘Project Owner’: Initiator – Investor – Manager</a:t>
            </a:r>
            <a:br>
              <a:rPr lang="en-GB" sz="2000" dirty="0" smtClean="0"/>
            </a:br>
            <a:r>
              <a:rPr lang="en-GB" sz="2000" dirty="0" smtClean="0"/>
              <a:t/>
            </a:r>
            <a:br>
              <a:rPr lang="en-GB" sz="2000" dirty="0" smtClean="0"/>
            </a:br>
            <a:endParaRPr lang="en-GB" sz="2000" dirty="0" smtClean="0"/>
          </a:p>
          <a:p>
            <a:pPr marL="0" indent="0">
              <a:buFont typeface="Arial" charset="0"/>
              <a:buChar char="•"/>
            </a:pPr>
            <a:r>
              <a:rPr lang="en-GB" sz="2000" dirty="0" smtClean="0"/>
              <a:t>Wind/solar/tidal … power</a:t>
            </a:r>
            <a:br>
              <a:rPr lang="en-GB" sz="2000" dirty="0" smtClean="0"/>
            </a:br>
            <a:endParaRPr lang="en-GB" sz="2000" dirty="0" smtClean="0"/>
          </a:p>
          <a:p>
            <a:pPr marL="0" indent="0">
              <a:buFont typeface="Arial" charset="0"/>
              <a:buChar char="•"/>
            </a:pPr>
            <a:r>
              <a:rPr lang="en-GB" sz="2000" dirty="0" smtClean="0"/>
              <a:t>Decision making process</a:t>
            </a:r>
            <a:br>
              <a:rPr lang="en-GB" sz="2000" dirty="0" smtClean="0"/>
            </a:br>
            <a:endParaRPr lang="en-GB" sz="2000" dirty="0" smtClean="0"/>
          </a:p>
          <a:p>
            <a:pPr marL="0" indent="0">
              <a:buFont typeface="Wingdings" pitchFamily="2" charset="2"/>
              <a:buNone/>
            </a:pPr>
            <a:endParaRPr lang="nl-NL" sz="2000" dirty="0" smtClean="0"/>
          </a:p>
        </p:txBody>
      </p:sp>
      <p:sp>
        <p:nvSpPr>
          <p:cNvPr id="512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499992" y="1628775"/>
            <a:ext cx="4536504" cy="5040313"/>
          </a:xfrm>
        </p:spPr>
        <p:txBody>
          <a:bodyPr/>
          <a:lstStyle/>
          <a:p>
            <a:pPr marL="0" indent="0">
              <a:buNone/>
            </a:pPr>
            <a:r>
              <a:rPr lang="en-GB" sz="2000" b="1" dirty="0" smtClean="0"/>
              <a:t>Associated Attributes</a:t>
            </a:r>
          </a:p>
          <a:p>
            <a:pPr marL="0" indent="0">
              <a:buNone/>
            </a:pPr>
            <a:r>
              <a:rPr lang="en-GB" sz="2000" dirty="0" smtClean="0"/>
              <a:t>Landscape identity; Annoyance; Nature/wildlife; Design;</a:t>
            </a:r>
            <a:r>
              <a:rPr lang="en-GB" sz="2000" dirty="0"/>
              <a:t> </a:t>
            </a:r>
            <a:r>
              <a:rPr lang="en-GB" sz="2000" dirty="0" smtClean="0"/>
              <a:t>Competing </a:t>
            </a:r>
            <a:r>
              <a:rPr lang="en-GB" sz="2000" dirty="0"/>
              <a:t>spatial </a:t>
            </a:r>
            <a:r>
              <a:rPr lang="en-GB" sz="2000" dirty="0" smtClean="0"/>
              <a:t>functions</a:t>
            </a:r>
          </a:p>
          <a:p>
            <a:pPr marL="0" indent="0">
              <a:buNone/>
            </a:pPr>
            <a:r>
              <a:rPr lang="en-GB" sz="2000" dirty="0" smtClean="0"/>
              <a:t>Community </a:t>
            </a:r>
            <a:r>
              <a:rPr lang="en-GB" sz="2000" dirty="0"/>
              <a:t>in/outsider initiative Part of microgrid; Benefits local </a:t>
            </a:r>
            <a:r>
              <a:rPr lang="en-GB" sz="2000" dirty="0" smtClean="0"/>
              <a:t>economy; Shareholders; Community identity; Demand; </a:t>
            </a:r>
          </a:p>
          <a:p>
            <a:pPr marL="0" indent="0">
              <a:buNone/>
            </a:pPr>
            <a:r>
              <a:rPr lang="en-GB" sz="2000" dirty="0" smtClean="0"/>
              <a:t>Visibility; Clean – renewable; Supply characteristics</a:t>
            </a:r>
            <a:r>
              <a:rPr lang="en-GB" sz="2000" dirty="0"/>
              <a:t> </a:t>
            </a:r>
            <a:endParaRPr lang="en-GB" sz="2000" dirty="0" smtClean="0"/>
          </a:p>
          <a:p>
            <a:pPr marL="0" indent="0">
              <a:buNone/>
            </a:pPr>
            <a:r>
              <a:rPr lang="en-GB" sz="2000" dirty="0" smtClean="0"/>
              <a:t>Open </a:t>
            </a:r>
            <a:r>
              <a:rPr lang="en-GB" sz="2000" dirty="0"/>
              <a:t>/ </a:t>
            </a:r>
            <a:r>
              <a:rPr lang="en-GB" sz="2000" dirty="0" smtClean="0"/>
              <a:t>closed; Community involvement; Public/stakeholder</a:t>
            </a:r>
            <a:br>
              <a:rPr lang="en-GB" sz="2000" dirty="0" smtClean="0"/>
            </a:br>
            <a:r>
              <a:rPr lang="en-GB" sz="2000" dirty="0" smtClean="0"/>
              <a:t>participation; </a:t>
            </a:r>
            <a:br>
              <a:rPr lang="en-GB" sz="2000" dirty="0" smtClean="0"/>
            </a:br>
            <a:r>
              <a:rPr lang="en-GB" sz="2000" dirty="0" smtClean="0"/>
              <a:t>Justice/Fairness: Distributive –Recognition - Procedure</a:t>
            </a:r>
          </a:p>
          <a:p>
            <a:pPr marL="0" indent="0">
              <a:buNone/>
            </a:pPr>
            <a:endParaRPr lang="en-GB" sz="2000" dirty="0" smtClean="0"/>
          </a:p>
          <a:p>
            <a:pPr marL="0" indent="0">
              <a:buNone/>
            </a:pPr>
            <a:endParaRPr lang="en-GB" sz="2000" b="1" dirty="0" smtClean="0"/>
          </a:p>
          <a:p>
            <a:pPr marL="0" indent="0">
              <a:buFont typeface="Wingdings" pitchFamily="2" charset="2"/>
              <a:buNone/>
            </a:pPr>
            <a:endParaRPr lang="en-GB" sz="2000" b="1" dirty="0" smtClean="0"/>
          </a:p>
          <a:p>
            <a:pPr marL="0" indent="0">
              <a:buFont typeface="Wingdings" pitchFamily="2" charset="2"/>
              <a:buNone/>
            </a:pPr>
            <a:endParaRPr lang="nl-NL" sz="2000" dirty="0" smtClean="0"/>
          </a:p>
        </p:txBody>
      </p:sp>
      <p:cxnSp>
        <p:nvCxnSpPr>
          <p:cNvPr id="8" name="Rechte verbindingslijn 7"/>
          <p:cNvCxnSpPr/>
          <p:nvPr/>
        </p:nvCxnSpPr>
        <p:spPr bwMode="auto">
          <a:xfrm>
            <a:off x="4491038" y="2204864"/>
            <a:ext cx="0" cy="64807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Rechte verbindingslijn 8"/>
          <p:cNvCxnSpPr/>
          <p:nvPr/>
        </p:nvCxnSpPr>
        <p:spPr bwMode="auto">
          <a:xfrm>
            <a:off x="4499992" y="4365104"/>
            <a:ext cx="0" cy="50405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Rechte verbindingslijn 9"/>
          <p:cNvCxnSpPr/>
          <p:nvPr/>
        </p:nvCxnSpPr>
        <p:spPr bwMode="auto">
          <a:xfrm>
            <a:off x="4495515" y="5085184"/>
            <a:ext cx="0" cy="129614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Rechte verbindingslijn 10"/>
          <p:cNvCxnSpPr>
            <a:endCxn id="3" idx="3"/>
          </p:cNvCxnSpPr>
          <p:nvPr/>
        </p:nvCxnSpPr>
        <p:spPr bwMode="auto">
          <a:xfrm>
            <a:off x="4491038" y="3157736"/>
            <a:ext cx="0" cy="95547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278861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2"/>
          <p:cNvSpPr>
            <a:spLocks noGrp="1" noChangeArrowheads="1"/>
          </p:cNvSpPr>
          <p:nvPr>
            <p:ph type="title"/>
          </p:nvPr>
        </p:nvSpPr>
        <p:spPr>
          <a:xfrm>
            <a:off x="574675" y="116632"/>
            <a:ext cx="8001000" cy="1440159"/>
          </a:xfrm>
        </p:spPr>
        <p:txBody>
          <a:bodyPr/>
          <a:lstStyle/>
          <a:p>
            <a:r>
              <a:rPr lang="nl-NL" altLang="nl-NL" sz="2400" dirty="0" err="1" smtClean="0"/>
              <a:t>Involvement</a:t>
            </a:r>
            <a:r>
              <a:rPr lang="nl-NL" altLang="nl-NL" sz="2400" dirty="0" smtClean="0"/>
              <a:t> </a:t>
            </a:r>
            <a:r>
              <a:rPr lang="nl-NL" altLang="nl-NL" sz="2400" dirty="0" err="1" smtClean="0"/>
              <a:t>communities</a:t>
            </a:r>
            <a:r>
              <a:rPr lang="nl-NL" altLang="nl-NL" sz="2400" dirty="0" smtClean="0"/>
              <a:t> (</a:t>
            </a:r>
            <a:r>
              <a:rPr lang="nl-NL" altLang="nl-NL" sz="2400" dirty="0" err="1" smtClean="0"/>
              <a:t>examples</a:t>
            </a:r>
            <a:r>
              <a:rPr lang="nl-NL" altLang="nl-NL" sz="2400" dirty="0" smtClean="0"/>
              <a:t>)</a:t>
            </a:r>
            <a:br>
              <a:rPr lang="nl-NL" altLang="nl-NL" sz="2400" dirty="0" smtClean="0"/>
            </a:br>
            <a:r>
              <a:rPr lang="nl-NL" altLang="nl-NL" sz="2400" dirty="0" smtClean="0"/>
              <a:t>more </a:t>
            </a:r>
            <a:r>
              <a:rPr lang="nl-NL" altLang="nl-NL" sz="2400" dirty="0" err="1" smtClean="0"/>
              <a:t>participation</a:t>
            </a:r>
            <a:r>
              <a:rPr lang="nl-NL" altLang="nl-NL" sz="2400" dirty="0" smtClean="0"/>
              <a:t> </a:t>
            </a:r>
            <a:r>
              <a:rPr lang="nl-NL" altLang="nl-NL" sz="2400" dirty="0" smtClean="0">
                <a:sym typeface="Wingdings" panose="05000000000000000000" pitchFamily="2" charset="2"/>
              </a:rPr>
              <a:t> </a:t>
            </a:r>
            <a:r>
              <a:rPr lang="nl-NL" altLang="nl-NL" sz="2400" dirty="0" err="1" smtClean="0">
                <a:sym typeface="Wingdings" panose="05000000000000000000" pitchFamily="2" charset="2"/>
              </a:rPr>
              <a:t>higher</a:t>
            </a:r>
            <a:r>
              <a:rPr lang="nl-NL" altLang="nl-NL" sz="2400" dirty="0" smtClean="0">
                <a:sym typeface="Wingdings" panose="05000000000000000000" pitchFamily="2" charset="2"/>
              </a:rPr>
              <a:t> </a:t>
            </a:r>
            <a:r>
              <a:rPr lang="nl-NL" altLang="nl-NL" sz="2400" dirty="0" err="1" smtClean="0">
                <a:sym typeface="Wingdings" panose="05000000000000000000" pitchFamily="2" charset="2"/>
              </a:rPr>
              <a:t>likelihood</a:t>
            </a:r>
            <a:r>
              <a:rPr lang="nl-NL" altLang="nl-NL" sz="2400" dirty="0" smtClean="0">
                <a:sym typeface="Wingdings" panose="05000000000000000000" pitchFamily="2" charset="2"/>
              </a:rPr>
              <a:t> of </a:t>
            </a:r>
            <a:r>
              <a:rPr lang="nl-NL" altLang="nl-NL" sz="2400" dirty="0" err="1" smtClean="0">
                <a:sym typeface="Wingdings" panose="05000000000000000000" pitchFamily="2" charset="2"/>
              </a:rPr>
              <a:t>success</a:t>
            </a:r>
            <a:r>
              <a:rPr lang="nl-NL" altLang="nl-NL" sz="2400" dirty="0" smtClean="0">
                <a:sym typeface="Wingdings" panose="05000000000000000000" pitchFamily="2" charset="2"/>
              </a:rPr>
              <a:t>, </a:t>
            </a:r>
            <a:r>
              <a:rPr lang="nl-NL" altLang="nl-NL" sz="2400" dirty="0" err="1" smtClean="0">
                <a:sym typeface="Wingdings" panose="05000000000000000000" pitchFamily="2" charset="2"/>
              </a:rPr>
              <a:t>distance</a:t>
            </a:r>
            <a:r>
              <a:rPr lang="nl-NL" altLang="nl-NL" sz="2400" dirty="0" smtClean="0">
                <a:sym typeface="Wingdings" panose="05000000000000000000" pitchFamily="2" charset="2"/>
              </a:rPr>
              <a:t> &amp; </a:t>
            </a:r>
            <a:r>
              <a:rPr lang="nl-NL" altLang="nl-NL" sz="2400" dirty="0" err="1" smtClean="0">
                <a:sym typeface="Wingdings" panose="05000000000000000000" pitchFamily="2" charset="2"/>
              </a:rPr>
              <a:t>closed</a:t>
            </a:r>
            <a:r>
              <a:rPr lang="nl-NL" altLang="nl-NL" sz="2400" dirty="0" smtClean="0">
                <a:sym typeface="Wingdings" panose="05000000000000000000" pitchFamily="2" charset="2"/>
              </a:rPr>
              <a:t> </a:t>
            </a:r>
            <a:r>
              <a:rPr lang="nl-NL" altLang="nl-NL" sz="2400" dirty="0" err="1" smtClean="0">
                <a:sym typeface="Wingdings" panose="05000000000000000000" pitchFamily="2" charset="2"/>
              </a:rPr>
              <a:t>tends</a:t>
            </a:r>
            <a:r>
              <a:rPr lang="nl-NL" altLang="nl-NL" sz="2400" dirty="0" smtClean="0">
                <a:sym typeface="Wingdings" panose="05000000000000000000" pitchFamily="2" charset="2"/>
              </a:rPr>
              <a:t> </a:t>
            </a:r>
            <a:r>
              <a:rPr lang="nl-NL" altLang="nl-NL" sz="2400" dirty="0" err="1" smtClean="0">
                <a:sym typeface="Wingdings" panose="05000000000000000000" pitchFamily="2" charset="2"/>
              </a:rPr>
              <a:t>to</a:t>
            </a:r>
            <a:r>
              <a:rPr lang="nl-NL" altLang="nl-NL" sz="2400" dirty="0" smtClean="0">
                <a:sym typeface="Wingdings" panose="05000000000000000000" pitchFamily="2" charset="2"/>
              </a:rPr>
              <a:t> </a:t>
            </a:r>
            <a:r>
              <a:rPr lang="nl-NL" altLang="nl-NL" sz="2400" dirty="0" err="1" smtClean="0">
                <a:sym typeface="Wingdings" panose="05000000000000000000" pitchFamily="2" charset="2"/>
              </a:rPr>
              <a:t>generate</a:t>
            </a:r>
            <a:r>
              <a:rPr lang="nl-NL" altLang="nl-NL" sz="2400" dirty="0" smtClean="0">
                <a:sym typeface="Wingdings" panose="05000000000000000000" pitchFamily="2" charset="2"/>
              </a:rPr>
              <a:t> distrust </a:t>
            </a:r>
            <a:r>
              <a:rPr lang="nl-NL" altLang="nl-NL" sz="2400" dirty="0" smtClean="0"/>
              <a:t>  </a:t>
            </a:r>
            <a:r>
              <a:rPr lang="nl-NL" altLang="nl-NL" sz="2400" dirty="0"/>
              <a:t/>
            </a:r>
            <a:br>
              <a:rPr lang="nl-NL" altLang="nl-NL" sz="2400" dirty="0"/>
            </a:br>
            <a:r>
              <a:rPr lang="nl-NL" altLang="nl-NL" sz="1400" dirty="0" err="1" smtClean="0">
                <a:solidFill>
                  <a:schemeClr val="hlink"/>
                </a:solidFill>
              </a:rPr>
              <a:t>adapted</a:t>
            </a:r>
            <a:r>
              <a:rPr lang="nl-NL" altLang="nl-NL" sz="1400" dirty="0" smtClean="0">
                <a:solidFill>
                  <a:schemeClr val="hlink"/>
                </a:solidFill>
              </a:rPr>
              <a:t>, </a:t>
            </a:r>
            <a:r>
              <a:rPr lang="nl-NL" altLang="nl-NL" sz="1400" dirty="0" err="1" smtClean="0">
                <a:solidFill>
                  <a:schemeClr val="hlink"/>
                </a:solidFill>
              </a:rPr>
              <a:t>from</a:t>
            </a:r>
            <a:r>
              <a:rPr lang="nl-NL" altLang="nl-NL" sz="1400" dirty="0" smtClean="0">
                <a:solidFill>
                  <a:schemeClr val="hlink"/>
                </a:solidFill>
              </a:rPr>
              <a:t> Walker, </a:t>
            </a:r>
            <a:r>
              <a:rPr lang="nl-NL" altLang="nl-NL" sz="1400" dirty="0" err="1">
                <a:solidFill>
                  <a:schemeClr val="hlink"/>
                </a:solidFill>
              </a:rPr>
              <a:t>Devine</a:t>
            </a:r>
            <a:r>
              <a:rPr lang="nl-NL" altLang="nl-NL" sz="1400" dirty="0">
                <a:solidFill>
                  <a:schemeClr val="hlink"/>
                </a:solidFill>
              </a:rPr>
              <a:t>-Wright 2008 </a:t>
            </a:r>
            <a:r>
              <a:rPr lang="nl-NL" altLang="nl-NL" sz="1400" i="1" dirty="0">
                <a:solidFill>
                  <a:schemeClr val="hlink"/>
                </a:solidFill>
              </a:rPr>
              <a:t>Energy Policy</a:t>
            </a:r>
            <a:r>
              <a:rPr lang="nl-NL" altLang="nl-NL" sz="1400" dirty="0">
                <a:solidFill>
                  <a:schemeClr val="hlink"/>
                </a:solidFill>
              </a:rPr>
              <a:t> 36, 497</a:t>
            </a:r>
          </a:p>
        </p:txBody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nl-NL" altLang="nl-NL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28800"/>
            <a:ext cx="9144000" cy="5229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“Stakeholder </a:t>
            </a:r>
            <a:r>
              <a:rPr lang="en-US" sz="2800" dirty="0"/>
              <a:t>involvement </a:t>
            </a:r>
            <a:r>
              <a:rPr lang="en-US" sz="2800" i="1" dirty="0"/>
              <a:t>in other </a:t>
            </a:r>
            <a:r>
              <a:rPr lang="en-US" sz="2800" i="1" dirty="0" smtClean="0"/>
              <a:t>sectors</a:t>
            </a:r>
            <a:r>
              <a:rPr lang="en-US" sz="2800" dirty="0" smtClean="0"/>
              <a:t>”</a:t>
            </a:r>
            <a:br>
              <a:rPr lang="en-US" sz="2800" dirty="0" smtClean="0"/>
            </a:br>
            <a:r>
              <a:rPr lang="en-US" sz="2800" dirty="0" smtClean="0"/>
              <a:t>Session with 3 talks: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752600"/>
            <a:ext cx="8496944" cy="4844752"/>
          </a:xfrm>
        </p:spPr>
        <p:txBody>
          <a:bodyPr/>
          <a:lstStyle/>
          <a:p>
            <a:pPr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nl-NL" sz="2400" dirty="0" smtClean="0"/>
              <a:t>HV Transmission </a:t>
            </a:r>
            <a:r>
              <a:rPr lang="nl-NL" sz="2400" dirty="0" err="1" smtClean="0"/>
              <a:t>lines</a:t>
            </a:r>
            <a:endParaRPr lang="nl-NL" sz="2400" dirty="0" smtClean="0"/>
          </a:p>
          <a:p>
            <a:pPr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nl-NL" sz="2400" dirty="0" smtClean="0"/>
              <a:t>CCS; Carbon-</a:t>
            </a:r>
            <a:r>
              <a:rPr lang="nl-NL" sz="2400" dirty="0" err="1" smtClean="0"/>
              <a:t>Capture</a:t>
            </a:r>
            <a:r>
              <a:rPr lang="nl-NL" sz="2400" dirty="0" smtClean="0"/>
              <a:t>-</a:t>
            </a:r>
            <a:r>
              <a:rPr lang="nl-NL" sz="2400" dirty="0" err="1" smtClean="0"/>
              <a:t>Sequestration</a:t>
            </a:r>
            <a:r>
              <a:rPr lang="nl-NL" sz="2400" dirty="0"/>
              <a:t>/</a:t>
            </a:r>
            <a:r>
              <a:rPr lang="nl-NL" sz="2400" dirty="0" smtClean="0"/>
              <a:t>Storage)</a:t>
            </a:r>
          </a:p>
          <a:p>
            <a:pPr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en-US" sz="2400" dirty="0" smtClean="0"/>
              <a:t>‘Common misconceptions’, reviewing all energy infrastructure</a:t>
            </a:r>
            <a:br>
              <a:rPr lang="en-US" sz="2400" dirty="0" smtClean="0"/>
            </a:br>
            <a:endParaRPr lang="en-US" sz="2400" dirty="0" smtClean="0"/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</a:t>
            </a:r>
            <a:r>
              <a:rPr lang="en-US" sz="2400" dirty="0" smtClean="0">
                <a:solidFill>
                  <a:srgbClr val="FF0000"/>
                </a:solidFill>
              </a:rPr>
              <a:t>Starter: conclusion #1 on misconceptions:</a:t>
            </a:r>
            <a:endParaRPr lang="en-US" sz="2400" dirty="0">
              <a:solidFill>
                <a:srgbClr val="FF000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 smtClean="0"/>
              <a:t>Looking at other power supply infrastructures is </a:t>
            </a:r>
            <a:r>
              <a:rPr lang="en-US" sz="2800" i="1" dirty="0" smtClean="0"/>
              <a:t>not</a:t>
            </a:r>
            <a:r>
              <a:rPr lang="en-US" sz="2800" dirty="0" smtClean="0"/>
              <a:t> looking at </a:t>
            </a:r>
            <a:r>
              <a:rPr lang="en-US" sz="2800" i="1" dirty="0" smtClean="0"/>
              <a:t>‘other sectors’</a:t>
            </a:r>
            <a:r>
              <a:rPr lang="en-US" sz="2400" i="1" dirty="0" smtClean="0"/>
              <a:t/>
            </a:r>
            <a:br>
              <a:rPr lang="en-US" sz="2400" i="1" dirty="0" smtClean="0"/>
            </a:br>
            <a:r>
              <a:rPr lang="en-US" sz="2400" dirty="0" smtClean="0"/>
              <a:t> </a:t>
            </a:r>
            <a:r>
              <a:rPr lang="en-US" sz="2400" dirty="0"/>
              <a:t>	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77778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8001000" cy="963960"/>
          </a:xfrm>
        </p:spPr>
        <p:txBody>
          <a:bodyPr/>
          <a:lstStyle/>
          <a:p>
            <a:r>
              <a:rPr lang="nl-NL" sz="2400" dirty="0" err="1" smtClean="0"/>
              <a:t>Centralized</a:t>
            </a:r>
            <a:r>
              <a:rPr lang="nl-NL" sz="2400" dirty="0" smtClean="0"/>
              <a:t> ‘</a:t>
            </a:r>
            <a:r>
              <a:rPr lang="nl-NL" sz="2400" dirty="0" err="1" smtClean="0"/>
              <a:t>utility-solar</a:t>
            </a:r>
            <a:r>
              <a:rPr lang="nl-NL" sz="2400" dirty="0" smtClean="0"/>
              <a:t>’ </a:t>
            </a:r>
            <a:br>
              <a:rPr lang="nl-NL" sz="2400" dirty="0" smtClean="0"/>
            </a:br>
            <a:r>
              <a:rPr lang="nl-NL" sz="2400" dirty="0" smtClean="0"/>
              <a:t>Les Mées, </a:t>
            </a:r>
            <a:r>
              <a:rPr lang="nl-NL" sz="2400" dirty="0" err="1" smtClean="0"/>
              <a:t>Alpes</a:t>
            </a:r>
            <a:r>
              <a:rPr lang="nl-NL" sz="2400" dirty="0" smtClean="0"/>
              <a:t>-Haute Provence (F)</a:t>
            </a:r>
            <a:endParaRPr lang="en-US" sz="24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772816"/>
            <a:ext cx="8568952" cy="4988768"/>
          </a:xfrm>
        </p:spPr>
      </p:pic>
    </p:spTree>
    <p:extLst>
      <p:ext uri="{BB962C8B-B14F-4D97-AF65-F5344CB8AC3E}">
        <p14:creationId xmlns:p14="http://schemas.microsoft.com/office/powerpoint/2010/main" val="3267954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800" dirty="0"/>
              <a:t>Centrale Villageoise </a:t>
            </a:r>
            <a:r>
              <a:rPr lang="fr-FR" sz="2800" dirty="0" err="1" smtClean="0"/>
              <a:t>Rosans</a:t>
            </a:r>
            <a:r>
              <a:rPr lang="fr-FR" sz="2800" dirty="0" smtClean="0"/>
              <a:t> </a:t>
            </a:r>
            <a:br>
              <a:rPr lang="fr-FR" sz="2800" dirty="0" smtClean="0"/>
            </a:br>
            <a:r>
              <a:rPr lang="fr-FR" sz="2800" dirty="0" smtClean="0"/>
              <a:t>Hautes-Alpes (F)</a:t>
            </a:r>
            <a:endParaRPr lang="en-US" sz="28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749" y="1844824"/>
            <a:ext cx="9144000" cy="3026077"/>
          </a:xfrm>
        </p:spPr>
      </p:pic>
      <p:sp>
        <p:nvSpPr>
          <p:cNvPr id="5" name="Rectangle 4"/>
          <p:cNvSpPr/>
          <p:nvPr/>
        </p:nvSpPr>
        <p:spPr>
          <a:xfrm>
            <a:off x="323528" y="4986303"/>
            <a:ext cx="84969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dirty="0" err="1" smtClean="0"/>
              <a:t>Individual</a:t>
            </a:r>
            <a:r>
              <a:rPr lang="fr-FR" sz="2400" dirty="0" smtClean="0"/>
              <a:t> </a:t>
            </a:r>
            <a:r>
              <a:rPr lang="fr-FR" sz="2400" dirty="0" err="1" smtClean="0"/>
              <a:t>co-operative</a:t>
            </a:r>
            <a:r>
              <a:rPr lang="fr-FR" sz="2400" dirty="0" smtClean="0"/>
              <a:t> </a:t>
            </a:r>
            <a:r>
              <a:rPr lang="fr-FR" sz="2400" dirty="0" err="1" smtClean="0"/>
              <a:t>investors</a:t>
            </a:r>
            <a:r>
              <a:rPr lang="fr-FR" sz="2400" dirty="0" smtClean="0"/>
              <a:t>, </a:t>
            </a:r>
            <a:r>
              <a:rPr lang="fr-FR" sz="2400" dirty="0" err="1" smtClean="0"/>
              <a:t>municipality</a:t>
            </a:r>
            <a:r>
              <a:rPr lang="fr-FR" sz="2400" dirty="0" smtClean="0"/>
              <a:t>, Parque </a:t>
            </a:r>
            <a:r>
              <a:rPr lang="fr-FR" sz="2400" dirty="0" err="1" smtClean="0"/>
              <a:t>Regional</a:t>
            </a:r>
            <a:r>
              <a:rPr lang="fr-FR" sz="2400" dirty="0" smtClean="0"/>
              <a:t> des Baronnies-Provençale,</a:t>
            </a:r>
            <a:br>
              <a:rPr lang="fr-FR" sz="2400" dirty="0" smtClean="0"/>
            </a:br>
            <a:r>
              <a:rPr lang="fr-FR" sz="2400" dirty="0" err="1" smtClean="0"/>
              <a:t>Rosans</a:t>
            </a:r>
            <a:r>
              <a:rPr lang="fr-FR" sz="2400" dirty="0" smtClean="0"/>
              <a:t> </a:t>
            </a:r>
            <a:r>
              <a:rPr lang="fr-FR" sz="2400" dirty="0"/>
              <a:t>(+8 </a:t>
            </a:r>
            <a:r>
              <a:rPr lang="fr-FR" sz="2400" dirty="0" err="1"/>
              <a:t>other</a:t>
            </a:r>
            <a:r>
              <a:rPr lang="fr-FR" sz="2400" dirty="0"/>
              <a:t> </a:t>
            </a:r>
            <a:r>
              <a:rPr lang="fr-FR" sz="2400" dirty="0" err="1"/>
              <a:t>communities</a:t>
            </a:r>
            <a:r>
              <a:rPr lang="fr-FR" sz="2400" dirty="0"/>
              <a:t>) </a:t>
            </a:r>
            <a:r>
              <a:rPr lang="fr-FR" sz="2400" dirty="0" smtClean="0"/>
              <a:t/>
            </a:r>
            <a:br>
              <a:rPr lang="fr-FR" sz="2400" dirty="0" smtClean="0"/>
            </a:br>
            <a:r>
              <a:rPr lang="fr-FR" sz="2400" dirty="0" smtClean="0"/>
              <a:t>392,4 </a:t>
            </a:r>
            <a:r>
              <a:rPr lang="fr-FR" sz="2400" dirty="0"/>
              <a:t>m² </a:t>
            </a:r>
            <a:r>
              <a:rPr lang="fr-FR" sz="2400" dirty="0" err="1" smtClean="0"/>
              <a:t>solar</a:t>
            </a:r>
            <a:r>
              <a:rPr lang="fr-FR" sz="2400" dirty="0" smtClean="0"/>
              <a:t> panels </a:t>
            </a:r>
            <a:r>
              <a:rPr lang="fr-FR" sz="2400" dirty="0" err="1" smtClean="0"/>
              <a:t>rooftops</a:t>
            </a:r>
            <a:r>
              <a:rPr lang="fr-FR" sz="2400" dirty="0" smtClean="0"/>
              <a:t> </a:t>
            </a:r>
            <a:r>
              <a:rPr lang="fr-FR" sz="2400" dirty="0"/>
              <a:t>on 9 </a:t>
            </a:r>
            <a:r>
              <a:rPr lang="fr-FR" sz="2400" dirty="0" smtClean="0"/>
              <a:t>buildings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67782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74675" y="260350"/>
            <a:ext cx="8001000" cy="1152525"/>
          </a:xfrm>
        </p:spPr>
        <p:txBody>
          <a:bodyPr/>
          <a:lstStyle/>
          <a:p>
            <a:r>
              <a:rPr lang="en-US" altLang="en-US" sz="2500" smtClean="0"/>
              <a:t>‘Afsluitdijk’ near-shore Wind Power development IPWA 2003</a:t>
            </a:r>
            <a:endParaRPr lang="en-GB" altLang="en-US" sz="2500" smtClean="0"/>
          </a:p>
        </p:txBody>
      </p:sp>
      <p:sp>
        <p:nvSpPr>
          <p:cNvPr id="2242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66738" y="1752600"/>
            <a:ext cx="8001000" cy="4484688"/>
          </a:xfrm>
        </p:spPr>
        <p:txBody>
          <a:bodyPr/>
          <a:lstStyle/>
          <a:p>
            <a:pPr marL="342900" indent="-342900">
              <a:buFont typeface="Wingdings" pitchFamily="2" charset="2"/>
              <a:buChar char="§"/>
            </a:pPr>
            <a:r>
              <a:rPr lang="en-US" altLang="en-US" sz="2200" dirty="0" smtClean="0"/>
              <a:t>278 MW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altLang="en-US" sz="2200" dirty="0" smtClean="0"/>
              <a:t>2 provinces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altLang="en-US" sz="2200" dirty="0" smtClean="0"/>
              <a:t>4 municipalities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altLang="en-US" sz="2200" dirty="0" err="1" smtClean="0"/>
              <a:t>Nuon</a:t>
            </a:r>
            <a:r>
              <a:rPr lang="en-US" altLang="en-US" sz="2200" dirty="0" smtClean="0"/>
              <a:t> (E-company; currently part of </a:t>
            </a:r>
            <a:r>
              <a:rPr lang="en-US" altLang="en-US" sz="2200" dirty="0" err="1" smtClean="0"/>
              <a:t>Vattenfall</a:t>
            </a:r>
            <a:r>
              <a:rPr lang="en-US" altLang="en-US" sz="2200" dirty="0" smtClean="0"/>
              <a:t>)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altLang="en-US" sz="2200" dirty="0" smtClean="0"/>
              <a:t>National government: ministries of </a:t>
            </a:r>
            <a:br>
              <a:rPr lang="en-US" altLang="en-US" sz="2200" dirty="0" smtClean="0"/>
            </a:br>
            <a:r>
              <a:rPr lang="en-US" altLang="en-US" sz="2200" dirty="0" smtClean="0"/>
              <a:t>* Economic Affairs</a:t>
            </a:r>
            <a:br>
              <a:rPr lang="en-US" altLang="en-US" sz="2200" dirty="0" smtClean="0"/>
            </a:br>
            <a:r>
              <a:rPr lang="en-US" altLang="en-US" sz="2200" dirty="0" smtClean="0"/>
              <a:t>* Housing, Spatial Planning &amp; Environment</a:t>
            </a:r>
            <a:br>
              <a:rPr lang="en-US" altLang="en-US" sz="2200" dirty="0" smtClean="0"/>
            </a:br>
            <a:r>
              <a:rPr lang="en-US" altLang="en-US" sz="2200" dirty="0" smtClean="0"/>
              <a:t>* Agriculture and Nature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altLang="en-US" sz="2200" b="1" dirty="0" smtClean="0"/>
              <a:t>No further societal stakeholders,</a:t>
            </a:r>
            <a:r>
              <a:rPr lang="en-US" altLang="en-US" sz="2200" dirty="0" smtClean="0"/>
              <a:t/>
            </a:r>
            <a:br>
              <a:rPr lang="en-US" altLang="en-US" sz="2200" dirty="0" smtClean="0"/>
            </a:br>
            <a:r>
              <a:rPr lang="en-US" altLang="en-US" sz="2200" dirty="0" smtClean="0"/>
              <a:t>only an external advisory committee </a:t>
            </a:r>
            <a:br>
              <a:rPr lang="en-US" altLang="en-US" sz="2200" dirty="0" smtClean="0"/>
            </a:br>
            <a:r>
              <a:rPr lang="en-US" altLang="en-US" sz="2200" dirty="0" smtClean="0"/>
              <a:t>typical example of ‘placation’</a:t>
            </a:r>
            <a:endParaRPr lang="en-GB" alt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1798082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574675" y="614363"/>
            <a:ext cx="8001000" cy="906462"/>
          </a:xfrm>
        </p:spPr>
        <p:txBody>
          <a:bodyPr/>
          <a:lstStyle/>
          <a:p>
            <a:r>
              <a:rPr lang="en-US" altLang="en-US" sz="2200" smtClean="0"/>
              <a:t>Foundation </a:t>
            </a:r>
            <a:r>
              <a:rPr lang="en-US" altLang="en-US" sz="2200" smtClean="0">
                <a:solidFill>
                  <a:srgbClr val="FF3300"/>
                </a:solidFill>
              </a:rPr>
              <a:t>Wadden Union </a:t>
            </a:r>
            <a:r>
              <a:rPr lang="en-US" altLang="en-US" sz="2200" smtClean="0"/>
              <a:t>as opposition against infrastructure; Occasion: diking project in 1964</a:t>
            </a:r>
          </a:p>
        </p:txBody>
      </p:sp>
      <p:sp>
        <p:nvSpPr>
          <p:cNvPr id="222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smtClean="0"/>
          </a:p>
        </p:txBody>
      </p:sp>
      <p:pic>
        <p:nvPicPr>
          <p:cNvPr id="13316" name="Picture 4" descr="Figure 1_Netherlands part Wadden are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773238"/>
            <a:ext cx="7848600" cy="482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76594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2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2211" grpId="0" build="p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574675" y="349250"/>
            <a:ext cx="8001000" cy="992188"/>
          </a:xfrm>
        </p:spPr>
        <p:txBody>
          <a:bodyPr/>
          <a:lstStyle/>
          <a:p>
            <a:r>
              <a:rPr lang="en-US" altLang="en-US" sz="2400" dirty="0" smtClean="0"/>
              <a:t>Acceptability locations: </a:t>
            </a:r>
            <a:br>
              <a:rPr lang="en-US" altLang="en-US" sz="2400" dirty="0" smtClean="0"/>
            </a:br>
            <a:r>
              <a:rPr lang="en-US" altLang="en-US" sz="2400" dirty="0" smtClean="0"/>
              <a:t>as perceived by members ‘</a:t>
            </a:r>
            <a:r>
              <a:rPr lang="en-US" altLang="en-US" sz="2400" dirty="0" err="1" smtClean="0"/>
              <a:t>Wadden</a:t>
            </a:r>
            <a:r>
              <a:rPr lang="en-US" altLang="en-US" sz="2400" dirty="0" smtClean="0"/>
              <a:t> Union’</a:t>
            </a:r>
            <a:br>
              <a:rPr lang="en-US" altLang="en-US" sz="2400" dirty="0" smtClean="0"/>
            </a:br>
            <a:r>
              <a:rPr lang="en-US" altLang="en-US" sz="1400" dirty="0" smtClean="0">
                <a:solidFill>
                  <a:schemeClr val="hlink"/>
                </a:solidFill>
              </a:rPr>
              <a:t>Wolsink 2010, </a:t>
            </a:r>
            <a:r>
              <a:rPr lang="en-US" altLang="en-US" sz="1400" i="1" dirty="0" smtClean="0">
                <a:solidFill>
                  <a:schemeClr val="hlink"/>
                </a:solidFill>
              </a:rPr>
              <a:t>Land Use Policy</a:t>
            </a:r>
            <a:r>
              <a:rPr lang="en-US" altLang="en-US" sz="1400" dirty="0" smtClean="0">
                <a:solidFill>
                  <a:schemeClr val="hlink"/>
                </a:solidFill>
              </a:rPr>
              <a:t> 27 (2) 195</a:t>
            </a:r>
            <a:endParaRPr lang="en-GB" altLang="en-US" sz="1400" dirty="0" smtClean="0">
              <a:solidFill>
                <a:schemeClr val="hlink"/>
              </a:solidFill>
            </a:endParaRPr>
          </a:p>
        </p:txBody>
      </p:sp>
      <p:graphicFrame>
        <p:nvGraphicFramePr>
          <p:cNvPr id="19459" name="Object 1027"/>
          <p:cNvGraphicFramePr>
            <a:graphicFrameLocks noGrp="1" noChangeAspect="1"/>
          </p:cNvGraphicFramePr>
          <p:nvPr>
            <p:ph type="body" idx="1"/>
          </p:nvPr>
        </p:nvGraphicFramePr>
        <p:xfrm>
          <a:off x="0" y="1628775"/>
          <a:ext cx="9144000" cy="5229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0" name="Chart" r:id="rId3" imgW="7086961" imgH="3877157" progId="Excel.Chart.8">
                  <p:embed/>
                </p:oleObj>
              </mc:Choice>
              <mc:Fallback>
                <p:oleObj name="Chart" r:id="rId3" imgW="7086961" imgH="3877157" progId="Excel.Char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628775"/>
                        <a:ext cx="9144000" cy="5229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Oval 1"/>
          <p:cNvSpPr/>
          <p:nvPr/>
        </p:nvSpPr>
        <p:spPr bwMode="auto">
          <a:xfrm>
            <a:off x="179512" y="4653136"/>
            <a:ext cx="1944216" cy="792088"/>
          </a:xfrm>
          <a:prstGeom prst="ellipse">
            <a:avLst/>
          </a:prstGeom>
          <a:noFill/>
          <a:ln w="28575" cap="flat" cmpd="sng" algn="ctr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6947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026"/>
          <p:cNvSpPr>
            <a:spLocks noGrp="1" noChangeArrowheads="1"/>
          </p:cNvSpPr>
          <p:nvPr>
            <p:ph type="title"/>
          </p:nvPr>
        </p:nvSpPr>
        <p:spPr>
          <a:xfrm>
            <a:off x="574675" y="349250"/>
            <a:ext cx="8001000" cy="698500"/>
          </a:xfrm>
        </p:spPr>
        <p:txBody>
          <a:bodyPr/>
          <a:lstStyle/>
          <a:p>
            <a:r>
              <a:rPr lang="en-US" altLang="en-US" sz="2400" dirty="0" smtClean="0"/>
              <a:t>Acceptability locations: </a:t>
            </a:r>
            <a:br>
              <a:rPr lang="en-US" altLang="en-US" sz="2400" dirty="0" smtClean="0"/>
            </a:br>
            <a:r>
              <a:rPr lang="en-US" altLang="en-US" sz="2400" dirty="0" smtClean="0"/>
              <a:t>as perceived by members ‘</a:t>
            </a:r>
            <a:r>
              <a:rPr lang="en-US" altLang="en-US" sz="2400" dirty="0" err="1" smtClean="0"/>
              <a:t>Wadden</a:t>
            </a:r>
            <a:r>
              <a:rPr lang="en-US" altLang="en-US" sz="2400" dirty="0" smtClean="0"/>
              <a:t> Union’</a:t>
            </a:r>
            <a:endParaRPr lang="en-GB" altLang="en-US" sz="24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00808"/>
            <a:ext cx="9144000" cy="5157192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 bwMode="auto">
          <a:xfrm>
            <a:off x="14165" y="3140968"/>
            <a:ext cx="1944216" cy="792088"/>
          </a:xfrm>
          <a:prstGeom prst="ellipse">
            <a:avLst/>
          </a:prstGeom>
          <a:noFill/>
          <a:ln w="28575" cap="flat" cmpd="sng" algn="ctr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2347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839200" cy="579438"/>
          </a:xfrm>
        </p:spPr>
        <p:txBody>
          <a:bodyPr/>
          <a:lstStyle/>
          <a:p>
            <a:r>
              <a:rPr lang="nl-NL" altLang="en-US" sz="2500" dirty="0" smtClean="0"/>
              <a:t>‘</a:t>
            </a:r>
            <a:r>
              <a:rPr lang="nl-NL" altLang="en-US" sz="2500" dirty="0" err="1" smtClean="0"/>
              <a:t>Decision</a:t>
            </a:r>
            <a:r>
              <a:rPr lang="nl-NL" altLang="en-US" sz="2500" dirty="0" smtClean="0"/>
              <a:t>’ </a:t>
            </a:r>
            <a:r>
              <a:rPr lang="nl-NL" altLang="en-US" sz="2500" dirty="0" err="1" smtClean="0"/>
              <a:t>by</a:t>
            </a:r>
            <a:r>
              <a:rPr lang="nl-NL" altLang="en-US" sz="2500" dirty="0" smtClean="0"/>
              <a:t> Government </a:t>
            </a:r>
            <a:r>
              <a:rPr lang="nl-NL" altLang="en-US" sz="2500" dirty="0" err="1" smtClean="0"/>
              <a:t>and</a:t>
            </a:r>
            <a:r>
              <a:rPr lang="nl-NL" altLang="en-US" sz="2500" dirty="0" smtClean="0"/>
              <a:t> project </a:t>
            </a:r>
            <a:r>
              <a:rPr lang="nl-NL" altLang="en-US" sz="2500" dirty="0" err="1" smtClean="0"/>
              <a:t>developer</a:t>
            </a:r>
            <a:endParaRPr lang="en-US" altLang="en-US" sz="2500" dirty="0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nl-NL" altLang="en-US" smtClean="0">
              <a:cs typeface="Times New Roman" pitchFamily="18" charset="0"/>
            </a:endParaRPr>
          </a:p>
        </p:txBody>
      </p:sp>
      <p:pic>
        <p:nvPicPr>
          <p:cNvPr id="18436" name="Picture 4" descr="Wadd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143000"/>
            <a:ext cx="8839200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59813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04800"/>
            <a:ext cx="8108131" cy="1216025"/>
          </a:xfrm>
        </p:spPr>
        <p:txBody>
          <a:bodyPr/>
          <a:lstStyle/>
          <a:p>
            <a:r>
              <a:rPr lang="nl-NL" sz="2800" dirty="0" err="1" smtClean="0"/>
              <a:t>Main</a:t>
            </a:r>
            <a:r>
              <a:rPr lang="nl-NL" sz="2800" dirty="0" smtClean="0"/>
              <a:t> </a:t>
            </a:r>
            <a:r>
              <a:rPr lang="nl-NL" sz="2800" dirty="0" err="1" smtClean="0"/>
              <a:t>trend:stakeholder</a:t>
            </a:r>
            <a:r>
              <a:rPr lang="nl-NL" sz="2800" dirty="0" smtClean="0"/>
              <a:t> </a:t>
            </a:r>
            <a:r>
              <a:rPr lang="nl-NL" sz="2800" dirty="0" err="1" smtClean="0"/>
              <a:t>participation</a:t>
            </a:r>
            <a:r>
              <a:rPr lang="nl-NL" sz="2800" dirty="0"/>
              <a:t> </a:t>
            </a:r>
            <a:r>
              <a:rPr lang="nl-NL" sz="2800" dirty="0" err="1"/>
              <a:t>can</a:t>
            </a:r>
            <a:r>
              <a:rPr lang="nl-NL" sz="2800" dirty="0"/>
              <a:t> </a:t>
            </a:r>
            <a:r>
              <a:rPr lang="nl-NL" sz="2800" dirty="0" err="1"/>
              <a:t>not</a:t>
            </a:r>
            <a:r>
              <a:rPr lang="nl-NL" sz="2800" dirty="0"/>
              <a:t> </a:t>
            </a:r>
            <a:r>
              <a:rPr lang="nl-NL" sz="2800" dirty="0" err="1" smtClean="0"/>
              <a:t>be</a:t>
            </a:r>
            <a:r>
              <a:rPr lang="nl-NL" sz="2800" dirty="0" smtClean="0"/>
              <a:t> </a:t>
            </a:r>
            <a:r>
              <a:rPr lang="nl-NL" sz="2800" dirty="0" err="1" smtClean="0"/>
              <a:t>uncommitted</a:t>
            </a:r>
            <a:r>
              <a:rPr lang="nl-NL" sz="2800" dirty="0" smtClean="0"/>
              <a:t> : </a:t>
            </a:r>
            <a:r>
              <a:rPr lang="nl-NL" sz="2800" dirty="0" err="1" smtClean="0">
                <a:solidFill>
                  <a:srgbClr val="FF0000"/>
                </a:solidFill>
              </a:rPr>
              <a:t>there</a:t>
            </a:r>
            <a:r>
              <a:rPr lang="nl-NL" sz="2800" dirty="0" smtClean="0">
                <a:solidFill>
                  <a:srgbClr val="FF0000"/>
                </a:solidFill>
              </a:rPr>
              <a:t> is no free lunch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752600"/>
            <a:ext cx="8784976" cy="4844752"/>
          </a:xfrm>
        </p:spPr>
        <p:txBody>
          <a:bodyPr/>
          <a:lstStyle/>
          <a:p>
            <a:pPr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nl-NL" altLang="en-US" sz="2400" dirty="0" err="1" smtClean="0"/>
              <a:t>Any</a:t>
            </a:r>
            <a:r>
              <a:rPr lang="nl-NL" altLang="en-US" sz="2400" dirty="0" smtClean="0"/>
              <a:t> </a:t>
            </a:r>
            <a:r>
              <a:rPr lang="nl-NL" altLang="en-US" sz="2400" dirty="0" err="1" smtClean="0"/>
              <a:t>decision</a:t>
            </a:r>
            <a:r>
              <a:rPr lang="nl-NL" altLang="en-US" sz="2400" dirty="0" smtClean="0"/>
              <a:t> on energy </a:t>
            </a:r>
            <a:r>
              <a:rPr lang="nl-NL" altLang="en-US" sz="2400" dirty="0" err="1" smtClean="0"/>
              <a:t>infrastructure</a:t>
            </a:r>
            <a:r>
              <a:rPr lang="nl-NL" altLang="en-US" sz="2400" dirty="0" smtClean="0"/>
              <a:t> is </a:t>
            </a:r>
            <a:r>
              <a:rPr lang="nl-NL" altLang="en-US" sz="2400" b="1" dirty="0" err="1" smtClean="0"/>
              <a:t>always</a:t>
            </a:r>
            <a:r>
              <a:rPr lang="nl-NL" altLang="en-US" sz="2400" dirty="0" smtClean="0"/>
              <a:t> </a:t>
            </a:r>
            <a:r>
              <a:rPr lang="nl-NL" altLang="en-US" sz="2400" dirty="0" err="1" smtClean="0"/>
              <a:t>about</a:t>
            </a:r>
            <a:r>
              <a:rPr lang="nl-NL" altLang="en-US" sz="2400" dirty="0" smtClean="0"/>
              <a:t> a </a:t>
            </a:r>
            <a:r>
              <a:rPr lang="nl-NL" altLang="en-US" sz="2400" dirty="0" err="1" smtClean="0"/>
              <a:t>choice</a:t>
            </a:r>
            <a:r>
              <a:rPr lang="nl-NL" altLang="en-US" sz="2400" dirty="0" smtClean="0"/>
              <a:t> </a:t>
            </a:r>
            <a:r>
              <a:rPr lang="nl-NL" altLang="en-US" sz="2400" dirty="0" err="1" smtClean="0"/>
              <a:t>between</a:t>
            </a:r>
            <a:r>
              <a:rPr lang="nl-NL" altLang="en-US" sz="2400" dirty="0" smtClean="0"/>
              <a:t> </a:t>
            </a:r>
            <a:r>
              <a:rPr lang="nl-NL" altLang="en-US" sz="2400" dirty="0" err="1" smtClean="0"/>
              <a:t>alternatives</a:t>
            </a:r>
            <a:r>
              <a:rPr lang="nl-NL" altLang="en-US" sz="2400" dirty="0" smtClean="0"/>
              <a:t/>
            </a:r>
            <a:br>
              <a:rPr lang="nl-NL" altLang="en-US" sz="2400" dirty="0" smtClean="0"/>
            </a:br>
            <a:r>
              <a:rPr lang="nl-NL" altLang="en-US" sz="2400" dirty="0" smtClean="0">
                <a:sym typeface="Wingdings" panose="05000000000000000000" pitchFamily="2" charset="2"/>
              </a:rPr>
              <a:t> </a:t>
            </a:r>
            <a:r>
              <a:rPr lang="nl-NL" altLang="en-US" sz="2400" dirty="0" err="1" smtClean="0">
                <a:sym typeface="Wingdings" panose="05000000000000000000" pitchFamily="2" charset="2"/>
              </a:rPr>
              <a:t>any</a:t>
            </a:r>
            <a:r>
              <a:rPr lang="nl-NL" altLang="en-US" sz="2400" dirty="0" smtClean="0">
                <a:sym typeface="Wingdings" panose="05000000000000000000" pitchFamily="2" charset="2"/>
              </a:rPr>
              <a:t> </a:t>
            </a:r>
            <a:r>
              <a:rPr lang="nl-NL" altLang="en-US" sz="2400" dirty="0" err="1" smtClean="0">
                <a:sym typeface="Wingdings" panose="05000000000000000000" pitchFamily="2" charset="2"/>
              </a:rPr>
              <a:t>project’s</a:t>
            </a:r>
            <a:r>
              <a:rPr lang="nl-NL" altLang="en-US" sz="2400" dirty="0" smtClean="0">
                <a:sym typeface="Wingdings" panose="05000000000000000000" pitchFamily="2" charset="2"/>
              </a:rPr>
              <a:t> ‘public </a:t>
            </a:r>
            <a:r>
              <a:rPr lang="nl-NL" altLang="en-US" sz="2400" dirty="0" err="1" smtClean="0">
                <a:sym typeface="Wingdings" panose="05000000000000000000" pitchFamily="2" charset="2"/>
              </a:rPr>
              <a:t>good</a:t>
            </a:r>
            <a:r>
              <a:rPr lang="nl-NL" altLang="en-US" sz="2400" dirty="0" smtClean="0">
                <a:sym typeface="Wingdings" panose="05000000000000000000" pitchFamily="2" charset="2"/>
              </a:rPr>
              <a:t>’ is </a:t>
            </a:r>
            <a:r>
              <a:rPr lang="nl-NL" altLang="en-US" sz="2400" dirty="0" err="1" smtClean="0">
                <a:sym typeface="Wingdings" panose="05000000000000000000" pitchFamily="2" charset="2"/>
              </a:rPr>
              <a:t>always</a:t>
            </a:r>
            <a:r>
              <a:rPr lang="nl-NL" altLang="en-US" sz="2400" dirty="0" smtClean="0">
                <a:sym typeface="Wingdings" panose="05000000000000000000" pitchFamily="2" charset="2"/>
              </a:rPr>
              <a:t> </a:t>
            </a:r>
            <a:r>
              <a:rPr lang="nl-NL" altLang="en-US" sz="2400" dirty="0" err="1" smtClean="0">
                <a:sym typeface="Wingdings" panose="05000000000000000000" pitchFamily="2" charset="2"/>
              </a:rPr>
              <a:t>challenged</a:t>
            </a:r>
            <a:endParaRPr lang="nl-NL" altLang="en-US" sz="2400" dirty="0" smtClean="0"/>
          </a:p>
          <a:p>
            <a:pPr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nl-NL" altLang="en-US" sz="2400" dirty="0" smtClean="0"/>
              <a:t>It is more </a:t>
            </a:r>
            <a:r>
              <a:rPr lang="nl-NL" altLang="en-US" sz="2400" dirty="0" err="1" smtClean="0"/>
              <a:t>about</a:t>
            </a:r>
            <a:r>
              <a:rPr lang="nl-NL" altLang="en-US" sz="2400" dirty="0" smtClean="0"/>
              <a:t> </a:t>
            </a:r>
            <a:r>
              <a:rPr lang="nl-NL" altLang="en-US" sz="2400" dirty="0" err="1" smtClean="0"/>
              <a:t>socio-economical</a:t>
            </a:r>
            <a:r>
              <a:rPr lang="nl-NL" altLang="en-US" sz="2400" dirty="0" smtClean="0"/>
              <a:t> variables </a:t>
            </a:r>
            <a:r>
              <a:rPr lang="nl-NL" altLang="en-US" sz="2400" dirty="0" err="1" smtClean="0"/>
              <a:t>than</a:t>
            </a:r>
            <a:r>
              <a:rPr lang="nl-NL" altLang="en-US" sz="2400" dirty="0" smtClean="0"/>
              <a:t> </a:t>
            </a:r>
            <a:r>
              <a:rPr lang="nl-NL" altLang="en-US" sz="2400" dirty="0" err="1" smtClean="0"/>
              <a:t>technology</a:t>
            </a:r>
            <a:endParaRPr lang="en-US" altLang="en-US" sz="2400" dirty="0" smtClean="0"/>
          </a:p>
          <a:p>
            <a:pPr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en-US" altLang="en-US" sz="2400" dirty="0" smtClean="0"/>
              <a:t>Distribution of costs-benefits: </a:t>
            </a:r>
            <a:br>
              <a:rPr lang="en-US" altLang="en-US" sz="2400" dirty="0" smtClean="0"/>
            </a:br>
            <a:r>
              <a:rPr lang="en-US" altLang="en-US" sz="2400" dirty="0" smtClean="0"/>
              <a:t>▪ economic (financial, employment)</a:t>
            </a:r>
            <a:br>
              <a:rPr lang="en-US" altLang="en-US" sz="2400" dirty="0" smtClean="0"/>
            </a:br>
            <a:r>
              <a:rPr lang="en-US" altLang="en-US" sz="2400" dirty="0" smtClean="0"/>
              <a:t>▪ and social (whose infrastructure; landscape change on sites with high ‘place attachment’)</a:t>
            </a:r>
          </a:p>
          <a:p>
            <a:pPr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nl-NL" altLang="en-US" sz="2400" dirty="0" err="1" smtClean="0"/>
              <a:t>Fairness</a:t>
            </a:r>
            <a:r>
              <a:rPr lang="nl-NL" altLang="en-US" sz="2400" dirty="0" smtClean="0"/>
              <a:t> of </a:t>
            </a:r>
            <a:r>
              <a:rPr lang="nl-NL" altLang="en-US" sz="2400" dirty="0" err="1" smtClean="0"/>
              <a:t>process</a:t>
            </a:r>
            <a:r>
              <a:rPr lang="nl-NL" altLang="en-US" sz="2400" dirty="0" smtClean="0"/>
              <a:t> (‘</a:t>
            </a:r>
            <a:r>
              <a:rPr lang="nl-NL" altLang="en-US" sz="2400" dirty="0" err="1" smtClean="0"/>
              <a:t>procedural</a:t>
            </a:r>
            <a:r>
              <a:rPr lang="nl-NL" altLang="en-US" sz="2400" dirty="0" smtClean="0"/>
              <a:t>’ </a:t>
            </a:r>
            <a:r>
              <a:rPr lang="nl-NL" altLang="en-US" sz="2400" dirty="0" err="1" smtClean="0"/>
              <a:t>justice</a:t>
            </a:r>
            <a:r>
              <a:rPr lang="nl-NL" altLang="en-US" sz="2400" dirty="0" smtClean="0"/>
              <a:t>)</a:t>
            </a:r>
            <a:endParaRPr lang="en-US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246799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674" y="304800"/>
            <a:ext cx="8245797" cy="1216025"/>
          </a:xfrm>
        </p:spPr>
        <p:txBody>
          <a:bodyPr/>
          <a:lstStyle/>
          <a:p>
            <a:r>
              <a:rPr lang="nl-NL" sz="3200" dirty="0" smtClean="0"/>
              <a:t>Stakeholder </a:t>
            </a:r>
            <a:r>
              <a:rPr lang="nl-NL" sz="3200" dirty="0" err="1" smtClean="0"/>
              <a:t>perceptions</a:t>
            </a:r>
            <a:r>
              <a:rPr lang="nl-NL" sz="3200" dirty="0" smtClean="0"/>
              <a:t> on </a:t>
            </a:r>
            <a:br>
              <a:rPr lang="nl-NL" sz="3200" dirty="0" smtClean="0"/>
            </a:br>
            <a:r>
              <a:rPr lang="nl-NL" sz="3200" dirty="0" err="1" smtClean="0"/>
              <a:t>fairness</a:t>
            </a:r>
            <a:r>
              <a:rPr lang="nl-NL" sz="3200" dirty="0" smtClean="0"/>
              <a:t> of </a:t>
            </a:r>
            <a:r>
              <a:rPr lang="nl-NL" sz="3200" dirty="0" err="1" smtClean="0"/>
              <a:t>process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752600"/>
            <a:ext cx="8712968" cy="4844752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altLang="en-US" sz="2400" dirty="0"/>
              <a:t>It must be clear who will bear the cost / perceived risk </a:t>
            </a:r>
            <a:r>
              <a:rPr lang="en-US" altLang="en-US" sz="2400" dirty="0" smtClean="0"/>
              <a:t/>
            </a:r>
            <a:br>
              <a:rPr lang="en-US" altLang="en-US" sz="2400" dirty="0" smtClean="0"/>
            </a:br>
            <a:r>
              <a:rPr lang="en-US" altLang="en-US" sz="2400" dirty="0" smtClean="0">
                <a:sym typeface="Wingdings" panose="05000000000000000000" pitchFamily="2" charset="2"/>
              </a:rPr>
              <a:t></a:t>
            </a:r>
            <a:r>
              <a:rPr lang="en-US" altLang="en-US" sz="2400" dirty="0" smtClean="0"/>
              <a:t> </a:t>
            </a:r>
            <a:r>
              <a:rPr lang="en-US" altLang="en-US" sz="2400" dirty="0"/>
              <a:t>most important: </a:t>
            </a:r>
            <a:r>
              <a:rPr lang="en-US" altLang="en-US" sz="2400" dirty="0">
                <a:solidFill>
                  <a:srgbClr val="0000FF"/>
                </a:solidFill>
              </a:rPr>
              <a:t>open for negotiation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altLang="en-US" sz="2400" dirty="0" err="1"/>
              <a:t>Participation</a:t>
            </a:r>
            <a:r>
              <a:rPr lang="nl-NL" altLang="en-US" sz="2400" dirty="0"/>
              <a:t> means: </a:t>
            </a:r>
            <a:r>
              <a:rPr lang="nl-NL" altLang="en-US" sz="2400" dirty="0" err="1"/>
              <a:t>process</a:t>
            </a:r>
            <a:r>
              <a:rPr lang="nl-NL" altLang="en-US" sz="2400" dirty="0"/>
              <a:t> </a:t>
            </a:r>
            <a:r>
              <a:rPr lang="nl-NL" altLang="en-US" sz="2400" dirty="0" err="1"/>
              <a:t>openness</a:t>
            </a:r>
            <a:r>
              <a:rPr lang="nl-NL" altLang="en-US" sz="2400" dirty="0"/>
              <a:t>, open-</a:t>
            </a:r>
            <a:r>
              <a:rPr lang="nl-NL" altLang="en-US" sz="2400" dirty="0" err="1"/>
              <a:t>ended</a:t>
            </a:r>
            <a:r>
              <a:rPr lang="nl-NL" altLang="en-US" sz="2400" dirty="0"/>
              <a:t/>
            </a:r>
            <a:br>
              <a:rPr lang="nl-NL" altLang="en-US" sz="2400" dirty="0"/>
            </a:br>
            <a:r>
              <a:rPr lang="nl-NL" altLang="en-US" sz="2400" dirty="0"/>
              <a:t>● </a:t>
            </a:r>
            <a:r>
              <a:rPr lang="nl-NL" altLang="en-US" sz="2400" dirty="0" err="1"/>
              <a:t>for</a:t>
            </a:r>
            <a:r>
              <a:rPr lang="nl-NL" altLang="en-US" sz="2400" dirty="0"/>
              <a:t> </a:t>
            </a:r>
            <a:r>
              <a:rPr lang="nl-NL" altLang="en-US" sz="2400" dirty="0" err="1"/>
              <a:t>all</a:t>
            </a:r>
            <a:r>
              <a:rPr lang="nl-NL" altLang="en-US" sz="2400" dirty="0"/>
              <a:t> actors: </a:t>
            </a:r>
            <a:r>
              <a:rPr lang="nl-NL" altLang="en-US" sz="2400" dirty="0">
                <a:solidFill>
                  <a:srgbClr val="0000FF"/>
                </a:solidFill>
              </a:rPr>
              <a:t>‘gate </a:t>
            </a:r>
            <a:r>
              <a:rPr lang="nl-NL" altLang="en-US" sz="2400" dirty="0" err="1">
                <a:solidFill>
                  <a:srgbClr val="0000FF"/>
                </a:solidFill>
              </a:rPr>
              <a:t>keeping</a:t>
            </a:r>
            <a:r>
              <a:rPr lang="nl-NL" altLang="en-US" sz="2400" dirty="0">
                <a:solidFill>
                  <a:srgbClr val="0000FF"/>
                </a:solidFill>
              </a:rPr>
              <a:t>’ </a:t>
            </a:r>
            <a:r>
              <a:rPr lang="nl-NL" altLang="en-US" sz="2400" dirty="0" smtClean="0">
                <a:solidFill>
                  <a:srgbClr val="0000FF"/>
                </a:solidFill>
              </a:rPr>
              <a:t>(</a:t>
            </a:r>
            <a:r>
              <a:rPr lang="nl-NL" altLang="en-US" sz="2400" dirty="0" err="1" smtClean="0">
                <a:solidFill>
                  <a:srgbClr val="0000FF"/>
                </a:solidFill>
              </a:rPr>
              <a:t>selection</a:t>
            </a:r>
            <a:r>
              <a:rPr lang="nl-NL" altLang="en-US" sz="2400" dirty="0" smtClean="0">
                <a:solidFill>
                  <a:srgbClr val="0000FF"/>
                </a:solidFill>
              </a:rPr>
              <a:t> of stakeholders) </a:t>
            </a:r>
            <a:r>
              <a:rPr lang="nl-NL" altLang="en-US" sz="2400" dirty="0" smtClean="0"/>
              <a:t>is </a:t>
            </a:r>
            <a:r>
              <a:rPr lang="nl-NL" altLang="en-US" sz="2400" dirty="0" err="1" smtClean="0"/>
              <a:t>felt</a:t>
            </a:r>
            <a:r>
              <a:rPr lang="nl-NL" altLang="en-US" sz="2400" dirty="0" smtClean="0"/>
              <a:t> </a:t>
            </a:r>
            <a:r>
              <a:rPr lang="nl-NL" altLang="en-US" sz="2400" dirty="0"/>
              <a:t>as </a:t>
            </a:r>
            <a:r>
              <a:rPr lang="nl-NL" altLang="en-US" sz="2400" dirty="0" err="1" smtClean="0"/>
              <a:t>manipulation</a:t>
            </a:r>
            <a:r>
              <a:rPr lang="nl-NL" altLang="en-US" sz="2400" dirty="0" smtClean="0"/>
              <a:t/>
            </a:r>
            <a:br>
              <a:rPr lang="nl-NL" altLang="en-US" sz="2400" dirty="0" smtClean="0"/>
            </a:br>
            <a:r>
              <a:rPr lang="nl-NL" altLang="en-US" sz="2400" dirty="0" smtClean="0"/>
              <a:t>● </a:t>
            </a:r>
            <a:r>
              <a:rPr lang="nl-NL" altLang="en-US" sz="2400" dirty="0" err="1"/>
              <a:t>for</a:t>
            </a:r>
            <a:r>
              <a:rPr lang="nl-NL" altLang="en-US" sz="2400" dirty="0"/>
              <a:t> </a:t>
            </a:r>
            <a:r>
              <a:rPr lang="nl-NL" altLang="en-US" sz="2400" dirty="0" err="1"/>
              <a:t>all</a:t>
            </a:r>
            <a:r>
              <a:rPr lang="nl-NL" altLang="en-US" sz="2400" dirty="0"/>
              <a:t> </a:t>
            </a:r>
            <a:r>
              <a:rPr lang="nl-NL" altLang="en-US" sz="2400" dirty="0" err="1" smtClean="0"/>
              <a:t>arguments</a:t>
            </a:r>
            <a:r>
              <a:rPr lang="nl-NL" altLang="en-US" sz="2400" dirty="0"/>
              <a:t/>
            </a:r>
            <a:br>
              <a:rPr lang="nl-NL" altLang="en-US" sz="2400" dirty="0"/>
            </a:br>
            <a:r>
              <a:rPr lang="nl-NL" altLang="en-US" sz="2400" dirty="0"/>
              <a:t>● </a:t>
            </a:r>
            <a:r>
              <a:rPr lang="nl-NL" altLang="en-US" sz="2400" dirty="0" err="1"/>
              <a:t>outcome</a:t>
            </a:r>
            <a:r>
              <a:rPr lang="nl-NL" altLang="en-US" sz="2400" dirty="0"/>
              <a:t> must </a:t>
            </a:r>
            <a:r>
              <a:rPr lang="nl-NL" altLang="en-US" sz="2400" dirty="0" err="1"/>
              <a:t>be</a:t>
            </a:r>
            <a:r>
              <a:rPr lang="nl-NL" altLang="en-US" sz="2400" dirty="0"/>
              <a:t> open </a:t>
            </a:r>
            <a:r>
              <a:rPr lang="nl-NL" altLang="en-US" sz="2400" dirty="0" err="1"/>
              <a:t>for</a:t>
            </a:r>
            <a:r>
              <a:rPr lang="nl-NL" altLang="en-US" sz="2400" dirty="0"/>
              <a:t> </a:t>
            </a:r>
            <a:r>
              <a:rPr lang="nl-NL" altLang="en-US" sz="2400" dirty="0" smtClean="0"/>
              <a:t>change</a:t>
            </a:r>
            <a:br>
              <a:rPr lang="nl-NL" altLang="en-US" sz="2400" dirty="0" smtClean="0"/>
            </a:br>
            <a:r>
              <a:rPr lang="nl-NL" altLang="en-US" sz="2400" dirty="0" smtClean="0">
                <a:sym typeface="Wingdings" panose="05000000000000000000" pitchFamily="2" charset="2"/>
              </a:rPr>
              <a:t> ‘</a:t>
            </a:r>
            <a:r>
              <a:rPr lang="nl-NL" altLang="en-US" sz="2400" dirty="0" err="1" smtClean="0">
                <a:sym typeface="Wingdings" panose="05000000000000000000" pitchFamily="2" charset="2"/>
              </a:rPr>
              <a:t>success</a:t>
            </a:r>
            <a:r>
              <a:rPr lang="nl-NL" altLang="en-US" sz="2400" dirty="0" smtClean="0">
                <a:sym typeface="Wingdings" panose="05000000000000000000" pitchFamily="2" charset="2"/>
              </a:rPr>
              <a:t>’ </a:t>
            </a:r>
            <a:r>
              <a:rPr lang="nl-NL" altLang="en-US" sz="2400" dirty="0" err="1" smtClean="0">
                <a:sym typeface="Wingdings" panose="05000000000000000000" pitchFamily="2" charset="2"/>
              </a:rPr>
              <a:t>could</a:t>
            </a:r>
            <a:r>
              <a:rPr lang="nl-NL" altLang="en-US" sz="2400" dirty="0" smtClean="0">
                <a:sym typeface="Wingdings" panose="05000000000000000000" pitchFamily="2" charset="2"/>
              </a:rPr>
              <a:t> </a:t>
            </a:r>
            <a:r>
              <a:rPr lang="nl-NL" altLang="en-US" sz="2400" dirty="0" err="1" smtClean="0">
                <a:sym typeface="Wingdings" panose="05000000000000000000" pitchFamily="2" charset="2"/>
              </a:rPr>
              <a:t>mean</a:t>
            </a:r>
            <a:r>
              <a:rPr lang="nl-NL" altLang="en-US" sz="2400" dirty="0" smtClean="0">
                <a:sym typeface="Wingdings" panose="05000000000000000000" pitchFamily="2" charset="2"/>
              </a:rPr>
              <a:t>: </a:t>
            </a:r>
            <a:r>
              <a:rPr lang="nl-NL" altLang="en-US" sz="2400" i="1" dirty="0" err="1" smtClean="0">
                <a:sym typeface="Wingdings" panose="05000000000000000000" pitchFamily="2" charset="2"/>
              </a:rPr>
              <a:t>other</a:t>
            </a:r>
            <a:r>
              <a:rPr lang="nl-NL" altLang="en-US" sz="2400" dirty="0" smtClean="0">
                <a:sym typeface="Wingdings" panose="05000000000000000000" pitchFamily="2" charset="2"/>
              </a:rPr>
              <a:t> project, </a:t>
            </a:r>
            <a:r>
              <a:rPr lang="nl-NL" altLang="en-US" sz="2400" i="1" dirty="0" err="1" smtClean="0">
                <a:sym typeface="Wingdings" panose="05000000000000000000" pitchFamily="2" charset="2"/>
              </a:rPr>
              <a:t>other</a:t>
            </a:r>
            <a:r>
              <a:rPr lang="nl-NL" altLang="en-US" sz="2400" dirty="0" smtClean="0">
                <a:sym typeface="Wingdings" panose="05000000000000000000" pitchFamily="2" charset="2"/>
              </a:rPr>
              <a:t> site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altLang="en-US" sz="2400" dirty="0" smtClean="0"/>
              <a:t>No </a:t>
            </a:r>
            <a:r>
              <a:rPr lang="nl-NL" altLang="en-US" sz="2400" dirty="0" err="1" smtClean="0"/>
              <a:t>openness</a:t>
            </a:r>
            <a:r>
              <a:rPr lang="nl-NL" altLang="en-US" sz="2400" dirty="0" smtClean="0"/>
              <a:t>/open end: </a:t>
            </a:r>
            <a:r>
              <a:rPr lang="nl-NL" altLang="en-US" sz="2400" dirty="0" err="1" smtClean="0"/>
              <a:t>prepare</a:t>
            </a:r>
            <a:r>
              <a:rPr lang="nl-NL" altLang="en-US" sz="2400" dirty="0" smtClean="0"/>
              <a:t> </a:t>
            </a:r>
            <a:r>
              <a:rPr lang="nl-NL" altLang="en-US" sz="2400" dirty="0" err="1"/>
              <a:t>for</a:t>
            </a:r>
            <a:r>
              <a:rPr lang="nl-NL" altLang="en-US" sz="2400" dirty="0"/>
              <a:t> </a:t>
            </a:r>
            <a:r>
              <a:rPr lang="nl-NL" altLang="en-US" sz="2400" dirty="0">
                <a:solidFill>
                  <a:srgbClr val="0000FF"/>
                </a:solidFill>
              </a:rPr>
              <a:t>distrust</a:t>
            </a:r>
            <a:r>
              <a:rPr lang="nl-NL" altLang="en-US" sz="2400" dirty="0"/>
              <a:t> </a:t>
            </a:r>
            <a:r>
              <a:rPr lang="nl-NL" altLang="en-US" sz="2400" dirty="0" err="1"/>
              <a:t>and</a:t>
            </a:r>
            <a:r>
              <a:rPr lang="nl-NL" altLang="en-US" sz="2400" dirty="0"/>
              <a:t> </a:t>
            </a:r>
            <a:r>
              <a:rPr lang="nl-NL" altLang="en-US" sz="2400" dirty="0" err="1">
                <a:solidFill>
                  <a:srgbClr val="0000FF"/>
                </a:solidFill>
              </a:rPr>
              <a:t>uncooperativeness</a:t>
            </a:r>
            <a:r>
              <a:rPr lang="nl-NL" altLang="en-US" sz="2400" dirty="0"/>
              <a:t> </a:t>
            </a:r>
            <a:r>
              <a:rPr lang="nl-NL" altLang="en-US" sz="2400" dirty="0" smtClean="0"/>
              <a:t>(</a:t>
            </a:r>
            <a:r>
              <a:rPr lang="nl-NL" altLang="en-US" sz="2400" dirty="0" err="1" smtClean="0"/>
              <a:t>also</a:t>
            </a:r>
            <a:r>
              <a:rPr lang="nl-NL" altLang="en-US" sz="2400" dirty="0" smtClean="0"/>
              <a:t> in later </a:t>
            </a:r>
            <a:r>
              <a:rPr lang="nl-NL" altLang="en-US" sz="2400" dirty="0" err="1" smtClean="0"/>
              <a:t>projects</a:t>
            </a:r>
            <a:r>
              <a:rPr lang="nl-NL" altLang="en-US" sz="2400" dirty="0" smtClean="0"/>
              <a:t>)   </a:t>
            </a:r>
            <a:endParaRPr lang="en-US" alt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7851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304800"/>
            <a:ext cx="8496944" cy="1179983"/>
          </a:xfrm>
        </p:spPr>
        <p:txBody>
          <a:bodyPr/>
          <a:lstStyle/>
          <a:p>
            <a:r>
              <a:rPr lang="nl-NL" sz="2800" dirty="0" smtClean="0"/>
              <a:t>Ladder of </a:t>
            </a:r>
            <a:r>
              <a:rPr lang="nl-NL" sz="2800" dirty="0" err="1" smtClean="0"/>
              <a:t>participation</a:t>
            </a:r>
            <a:r>
              <a:rPr lang="nl-NL" sz="2800" dirty="0" smtClean="0"/>
              <a:t/>
            </a:r>
            <a:br>
              <a:rPr lang="nl-NL" sz="2800" dirty="0" smtClean="0"/>
            </a:br>
            <a:r>
              <a:rPr lang="nl-NL" sz="2800" dirty="0" smtClean="0"/>
              <a:t>Engagement </a:t>
            </a:r>
            <a:r>
              <a:rPr lang="nl-NL" sz="2800" dirty="0" err="1" smtClean="0"/>
              <a:t>cannot</a:t>
            </a:r>
            <a:r>
              <a:rPr lang="nl-NL" sz="2800" dirty="0" smtClean="0"/>
              <a:t> </a:t>
            </a:r>
            <a:r>
              <a:rPr lang="nl-NL" sz="2800" dirty="0" err="1" smtClean="0"/>
              <a:t>be</a:t>
            </a:r>
            <a:r>
              <a:rPr lang="nl-NL" sz="2800" dirty="0" smtClean="0"/>
              <a:t> non-</a:t>
            </a:r>
            <a:r>
              <a:rPr lang="nl-NL" sz="2800" dirty="0" err="1" smtClean="0"/>
              <a:t>committal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01605" y="1752600"/>
            <a:ext cx="4442395" cy="5105400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marL="0" indent="0">
              <a:buNone/>
            </a:pPr>
            <a:r>
              <a:rPr lang="nl-NL" sz="24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nl-NL" sz="2400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inclination</a:t>
            </a:r>
            <a:r>
              <a:rPr lang="nl-NL" sz="2400" dirty="0" smtClean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nl-NL" sz="2400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towards</a:t>
            </a:r>
            <a:r>
              <a:rPr lang="nl-NL" sz="2400" dirty="0" smtClean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nl-NL" sz="2400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tokenism</a:t>
            </a:r>
            <a:r>
              <a:rPr lang="nl-NL" sz="2400" dirty="0" smtClean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nl-NL" sz="2400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and</a:t>
            </a:r>
            <a:r>
              <a:rPr lang="nl-NL" sz="2400" dirty="0" smtClean="0">
                <a:solidFill>
                  <a:schemeClr val="tx1"/>
                </a:solidFill>
                <a:sym typeface="Wingdings" panose="05000000000000000000" pitchFamily="2" charset="2"/>
              </a:rPr>
              <a:t> ‘</a:t>
            </a:r>
            <a:r>
              <a:rPr lang="nl-NL" sz="2400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therapy</a:t>
            </a:r>
            <a:r>
              <a:rPr lang="nl-NL" sz="2400" dirty="0" smtClean="0">
                <a:solidFill>
                  <a:schemeClr val="tx1"/>
                </a:solidFill>
                <a:sym typeface="Wingdings" panose="05000000000000000000" pitchFamily="2" charset="2"/>
              </a:rPr>
              <a:t>’</a:t>
            </a:r>
            <a:endParaRPr lang="nl-NL" sz="24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nl-NL" sz="2400" dirty="0" smtClean="0">
                <a:solidFill>
                  <a:schemeClr val="tx1"/>
                </a:solidFill>
              </a:rPr>
              <a:t/>
            </a:r>
            <a:br>
              <a:rPr lang="nl-NL" sz="2400" dirty="0" smtClean="0">
                <a:solidFill>
                  <a:schemeClr val="tx1"/>
                </a:solidFill>
              </a:rPr>
            </a:br>
            <a:r>
              <a:rPr lang="nl-NL" sz="2400" dirty="0" smtClean="0">
                <a:solidFill>
                  <a:schemeClr val="tx1"/>
                </a:solidFill>
              </a:rPr>
              <a:t>Most systems: </a:t>
            </a:r>
            <a:r>
              <a:rPr lang="nl-NL" sz="2400" dirty="0" err="1" smtClean="0">
                <a:solidFill>
                  <a:schemeClr val="tx1"/>
                </a:solidFill>
              </a:rPr>
              <a:t>Current</a:t>
            </a:r>
            <a:r>
              <a:rPr lang="nl-NL" sz="2400" dirty="0" smtClean="0">
                <a:solidFill>
                  <a:schemeClr val="tx1"/>
                </a:solidFill>
              </a:rPr>
              <a:t> </a:t>
            </a:r>
            <a:r>
              <a:rPr lang="nl-NL" sz="2400" dirty="0" err="1" smtClean="0">
                <a:solidFill>
                  <a:schemeClr val="tx1"/>
                </a:solidFill>
              </a:rPr>
              <a:t>reliance</a:t>
            </a:r>
            <a:r>
              <a:rPr lang="nl-NL" sz="2400" dirty="0" smtClean="0">
                <a:solidFill>
                  <a:schemeClr val="tx1"/>
                </a:solidFill>
              </a:rPr>
              <a:t> on ‘</a:t>
            </a:r>
            <a:r>
              <a:rPr lang="nl-NL" sz="2400" dirty="0" err="1" smtClean="0">
                <a:solidFill>
                  <a:schemeClr val="tx1"/>
                </a:solidFill>
              </a:rPr>
              <a:t>tokenism</a:t>
            </a:r>
            <a:r>
              <a:rPr lang="nl-NL" sz="2400" dirty="0" smtClean="0">
                <a:solidFill>
                  <a:schemeClr val="tx1"/>
                </a:solidFill>
              </a:rPr>
              <a:t>’, </a:t>
            </a:r>
            <a:r>
              <a:rPr lang="nl-NL" sz="2400" dirty="0" err="1" smtClean="0">
                <a:solidFill>
                  <a:schemeClr val="tx1"/>
                </a:solidFill>
              </a:rPr>
              <a:t>sometimes</a:t>
            </a:r>
            <a:r>
              <a:rPr lang="nl-NL" sz="2400" dirty="0" smtClean="0">
                <a:solidFill>
                  <a:schemeClr val="tx1"/>
                </a:solidFill>
              </a:rPr>
              <a:t> </a:t>
            </a:r>
          </a:p>
          <a:p>
            <a:pPr marL="0" indent="0">
              <a:buNone/>
            </a:pPr>
            <a:r>
              <a:rPr lang="nl-NL" sz="2400" dirty="0" smtClean="0">
                <a:solidFill>
                  <a:schemeClr val="tx1"/>
                </a:solidFill>
              </a:rPr>
              <a:t/>
            </a:r>
            <a:br>
              <a:rPr lang="nl-NL" sz="2400" dirty="0" smtClean="0">
                <a:solidFill>
                  <a:schemeClr val="tx1"/>
                </a:solidFill>
              </a:rPr>
            </a:br>
            <a:r>
              <a:rPr lang="nl-NL" sz="2400" dirty="0" smtClean="0">
                <a:solidFill>
                  <a:schemeClr val="tx1"/>
                </a:solidFill>
              </a:rPr>
              <a:t>Steps </a:t>
            </a:r>
            <a:r>
              <a:rPr lang="nl-NL" sz="2400" i="1" dirty="0" smtClean="0">
                <a:solidFill>
                  <a:schemeClr val="tx1"/>
                </a:solidFill>
              </a:rPr>
              <a:t>down</a:t>
            </a:r>
            <a:r>
              <a:rPr lang="nl-NL" sz="2400" dirty="0" smtClean="0">
                <a:solidFill>
                  <a:schemeClr val="tx1"/>
                </a:solidFill>
              </a:rPr>
              <a:t> </a:t>
            </a:r>
            <a:r>
              <a:rPr lang="nl-NL" sz="2400" dirty="0" err="1" smtClean="0">
                <a:solidFill>
                  <a:schemeClr val="tx1"/>
                </a:solidFill>
              </a:rPr>
              <a:t>the</a:t>
            </a:r>
            <a:r>
              <a:rPr lang="nl-NL" sz="2400" dirty="0" smtClean="0">
                <a:solidFill>
                  <a:schemeClr val="tx1"/>
                </a:solidFill>
              </a:rPr>
              <a:t> ladder:</a:t>
            </a:r>
          </a:p>
          <a:p>
            <a:pPr marL="0" indent="0">
              <a:buNone/>
            </a:pPr>
            <a:r>
              <a:rPr lang="nl-NL" sz="2400" dirty="0" smtClean="0">
                <a:solidFill>
                  <a:schemeClr val="tx1"/>
                </a:solidFill>
              </a:rPr>
              <a:t>•</a:t>
            </a:r>
            <a:r>
              <a:rPr lang="nl-NL" sz="2400" dirty="0" err="1" smtClean="0">
                <a:solidFill>
                  <a:schemeClr val="tx1"/>
                </a:solidFill>
              </a:rPr>
              <a:t>commodification</a:t>
            </a:r>
            <a:r>
              <a:rPr lang="nl-NL" sz="2400" dirty="0" smtClean="0">
                <a:solidFill>
                  <a:schemeClr val="tx1"/>
                </a:solidFill>
              </a:rPr>
              <a:t> RES </a:t>
            </a:r>
            <a:r>
              <a:rPr lang="nl-NL" sz="2400" dirty="0" err="1" smtClean="0">
                <a:solidFill>
                  <a:schemeClr val="tx1"/>
                </a:solidFill>
              </a:rPr>
              <a:t>projects</a:t>
            </a:r>
            <a:r>
              <a:rPr lang="nl-NL" sz="2400" dirty="0" smtClean="0">
                <a:solidFill>
                  <a:schemeClr val="tx1"/>
                </a:solidFill>
              </a:rPr>
              <a:t> (e.g. tenders)</a:t>
            </a:r>
            <a:endParaRPr lang="nl-NL" sz="18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nl-NL" sz="2400" dirty="0">
                <a:solidFill>
                  <a:schemeClr val="tx1"/>
                </a:solidFill>
              </a:rPr>
              <a:t>•</a:t>
            </a:r>
            <a:r>
              <a:rPr lang="nl-NL" sz="2400" dirty="0" smtClean="0">
                <a:solidFill>
                  <a:schemeClr val="tx1"/>
                </a:solidFill>
              </a:rPr>
              <a:t>‘</a:t>
            </a:r>
            <a:r>
              <a:rPr lang="nl-NL" sz="2400" dirty="0" err="1">
                <a:solidFill>
                  <a:schemeClr val="tx1"/>
                </a:solidFill>
              </a:rPr>
              <a:t>streamlining</a:t>
            </a:r>
            <a:r>
              <a:rPr lang="nl-NL" sz="2400" dirty="0" smtClean="0">
                <a:solidFill>
                  <a:schemeClr val="tx1"/>
                </a:solidFill>
              </a:rPr>
              <a:t>’ planning</a:t>
            </a:r>
            <a:br>
              <a:rPr lang="nl-NL" sz="2400" dirty="0" smtClean="0">
                <a:solidFill>
                  <a:schemeClr val="tx1"/>
                </a:solidFill>
              </a:rPr>
            </a:br>
            <a:r>
              <a:rPr lang="nl-NL" sz="1800" dirty="0" err="1" smtClean="0">
                <a:solidFill>
                  <a:schemeClr val="tx1"/>
                </a:solidFill>
              </a:rPr>
              <a:t>hierarchical</a:t>
            </a:r>
            <a:r>
              <a:rPr lang="nl-NL" sz="1800" dirty="0" smtClean="0">
                <a:solidFill>
                  <a:schemeClr val="tx1"/>
                </a:solidFill>
              </a:rPr>
              <a:t> agenda</a:t>
            </a:r>
            <a:r>
              <a:rPr lang="nl-NL" sz="2400" dirty="0" smtClean="0">
                <a:solidFill>
                  <a:schemeClr val="tx1"/>
                </a:solidFill>
              </a:rPr>
              <a:t/>
            </a:r>
            <a:br>
              <a:rPr lang="nl-NL" sz="2400" dirty="0" smtClean="0">
                <a:solidFill>
                  <a:schemeClr val="tx1"/>
                </a:solidFill>
              </a:rPr>
            </a:br>
            <a:r>
              <a:rPr lang="nl-NL" sz="1600" dirty="0" err="1" smtClean="0">
                <a:solidFill>
                  <a:schemeClr val="tx1"/>
                </a:solidFill>
              </a:rPr>
              <a:t>Cowell</a:t>
            </a:r>
            <a:r>
              <a:rPr lang="nl-NL" sz="1600" dirty="0" smtClean="0">
                <a:solidFill>
                  <a:schemeClr val="tx1"/>
                </a:solidFill>
              </a:rPr>
              <a:t> Owens 2006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1628800"/>
            <a:ext cx="4810125" cy="52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33850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304800"/>
            <a:ext cx="8280920" cy="1179513"/>
          </a:xfrm>
        </p:spPr>
        <p:txBody>
          <a:bodyPr/>
          <a:lstStyle/>
          <a:p>
            <a:r>
              <a:rPr lang="nl-NL" altLang="nl-NL" sz="2400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Future</a:t>
            </a:r>
            <a:r>
              <a:rPr lang="nl-NL" altLang="nl-NL" sz="2400" dirty="0" smtClean="0">
                <a:solidFill>
                  <a:schemeClr val="tx1"/>
                </a:solidFill>
                <a:sym typeface="Wingdings" panose="05000000000000000000" pitchFamily="2" charset="2"/>
              </a:rPr>
              <a:t> ‘intelligent’ grid: </a:t>
            </a:r>
            <a:r>
              <a:rPr lang="nl-NL" altLang="nl-NL" sz="2400" dirty="0" err="1" smtClean="0">
                <a:solidFill>
                  <a:schemeClr val="accent2"/>
                </a:solidFill>
                <a:sym typeface="Wingdings" panose="05000000000000000000" pitchFamily="2" charset="2"/>
              </a:rPr>
              <a:t>integrating</a:t>
            </a:r>
            <a:r>
              <a:rPr lang="nl-NL" altLang="nl-NL" sz="2400" dirty="0" smtClean="0">
                <a:sym typeface="Wingdings" panose="05000000000000000000" pitchFamily="2" charset="2"/>
              </a:rPr>
              <a:t> </a:t>
            </a:r>
            <a:r>
              <a:rPr lang="nl-NL" altLang="nl-NL" sz="2400" dirty="0" err="1" smtClean="0">
                <a:sym typeface="Wingdings" panose="05000000000000000000" pitchFamily="2" charset="2"/>
              </a:rPr>
              <a:t>variable</a:t>
            </a:r>
            <a:r>
              <a:rPr lang="nl-NL" altLang="nl-NL" sz="2400" dirty="0" smtClean="0">
                <a:sym typeface="Wingdings" panose="05000000000000000000" pitchFamily="2" charset="2"/>
              </a:rPr>
              <a:t> sources, </a:t>
            </a:r>
            <a:r>
              <a:rPr lang="nl-NL" altLang="nl-NL" sz="2400" dirty="0" err="1" smtClean="0">
                <a:sym typeface="Wingdings" panose="05000000000000000000" pitchFamily="2" charset="2"/>
              </a:rPr>
              <a:t>numerous</a:t>
            </a:r>
            <a:r>
              <a:rPr lang="nl-NL" altLang="nl-NL" sz="2400" dirty="0" smtClean="0">
                <a:sym typeface="Wingdings" panose="05000000000000000000" pitchFamily="2" charset="2"/>
              </a:rPr>
              <a:t> units in </a:t>
            </a:r>
            <a:r>
              <a:rPr lang="nl-NL" altLang="nl-NL" sz="2400" dirty="0" err="1" smtClean="0">
                <a:sym typeface="Wingdings" panose="05000000000000000000" pitchFamily="2" charset="2"/>
              </a:rPr>
              <a:t>varying</a:t>
            </a:r>
            <a:r>
              <a:rPr lang="nl-NL" altLang="nl-NL" sz="2400" dirty="0" smtClean="0">
                <a:sym typeface="Wingdings" panose="05000000000000000000" pitchFamily="2" charset="2"/>
              </a:rPr>
              <a:t> </a:t>
            </a:r>
            <a:r>
              <a:rPr lang="nl-NL" altLang="nl-NL" sz="2400" dirty="0" err="1" smtClean="0">
                <a:sym typeface="Wingdings" panose="05000000000000000000" pitchFamily="2" charset="2"/>
              </a:rPr>
              <a:t>geographies</a:t>
            </a:r>
            <a:r>
              <a:rPr lang="nl-NL" altLang="nl-NL" sz="2400" dirty="0" smtClean="0">
                <a:sym typeface="Wingdings" panose="05000000000000000000" pitchFamily="2" charset="2"/>
              </a:rPr>
              <a:t>, </a:t>
            </a:r>
            <a:r>
              <a:rPr lang="nl-NL" altLang="nl-NL" sz="2400" dirty="0" err="1" smtClean="0">
                <a:solidFill>
                  <a:srgbClr val="C00000"/>
                </a:solidFill>
                <a:sym typeface="Wingdings" panose="05000000000000000000" pitchFamily="2" charset="2"/>
              </a:rPr>
              <a:t>integrated</a:t>
            </a:r>
            <a:r>
              <a:rPr lang="nl-NL" altLang="nl-NL" sz="2400" dirty="0" smtClean="0">
                <a:sym typeface="Wingdings" panose="05000000000000000000" pitchFamily="2" charset="2"/>
              </a:rPr>
              <a:t> </a:t>
            </a:r>
            <a:r>
              <a:rPr lang="nl-NL" altLang="nl-NL" sz="2400" dirty="0" err="1" smtClean="0">
                <a:sym typeface="Wingdings" panose="05000000000000000000" pitchFamily="2" charset="2"/>
              </a:rPr>
              <a:t>with</a:t>
            </a:r>
            <a:r>
              <a:rPr lang="nl-NL" altLang="nl-NL" sz="2400" dirty="0" smtClean="0">
                <a:sym typeface="Wingdings" panose="05000000000000000000" pitchFamily="2" charset="2"/>
              </a:rPr>
              <a:t> </a:t>
            </a:r>
            <a:r>
              <a:rPr lang="nl-NL" altLang="nl-NL" sz="2400" dirty="0" err="1" smtClean="0">
                <a:sym typeface="Wingdings" panose="05000000000000000000" pitchFamily="2" charset="2"/>
              </a:rPr>
              <a:t>highly</a:t>
            </a:r>
            <a:r>
              <a:rPr lang="nl-NL" altLang="nl-NL" sz="2400" dirty="0" smtClean="0">
                <a:sym typeface="Wingdings" panose="05000000000000000000" pitchFamily="2" charset="2"/>
              </a:rPr>
              <a:t> </a:t>
            </a:r>
            <a:r>
              <a:rPr lang="nl-NL" altLang="nl-NL" sz="2400" dirty="0" err="1" smtClean="0">
                <a:sym typeface="Wingdings" panose="05000000000000000000" pitchFamily="2" charset="2"/>
              </a:rPr>
              <a:t>varying</a:t>
            </a:r>
            <a:r>
              <a:rPr lang="nl-NL" altLang="nl-NL" sz="2400" dirty="0" smtClean="0">
                <a:sym typeface="Wingdings" panose="05000000000000000000" pitchFamily="2" charset="2"/>
              </a:rPr>
              <a:t> </a:t>
            </a:r>
            <a:r>
              <a:rPr lang="nl-NL" altLang="nl-NL" sz="2400" dirty="0" err="1" smtClean="0">
                <a:sym typeface="Wingdings" panose="05000000000000000000" pitchFamily="2" charset="2"/>
              </a:rPr>
              <a:t>demand</a:t>
            </a:r>
            <a:endParaRPr lang="en-US" altLang="nl-NL" sz="1400" dirty="0">
              <a:sym typeface="Wingdings" panose="05000000000000000000" pitchFamily="2" charset="2"/>
            </a:endParaRPr>
          </a:p>
        </p:txBody>
      </p:sp>
      <p:sp>
        <p:nvSpPr>
          <p:cNvPr id="167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nl-NL"/>
          </a:p>
        </p:txBody>
      </p:sp>
      <p:pic>
        <p:nvPicPr>
          <p:cNvPr id="167940" name="Picture 4" descr="SmartGri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00213"/>
            <a:ext cx="9144000" cy="5157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8263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1800" dirty="0" err="1" smtClean="0"/>
              <a:t>Literature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700808"/>
            <a:ext cx="8604448" cy="4318992"/>
          </a:xfrm>
        </p:spPr>
        <p:txBody>
          <a:bodyPr/>
          <a:lstStyle/>
          <a:p>
            <a:pPr marL="0" indent="-360000">
              <a:buNone/>
            </a:pPr>
            <a:r>
              <a:rPr lang="en-US" sz="1200" dirty="0" smtClean="0"/>
              <a:t>Ackermann</a:t>
            </a:r>
            <a:r>
              <a:rPr lang="en-US" sz="1200" dirty="0"/>
              <a:t>, T., </a:t>
            </a:r>
            <a:r>
              <a:rPr lang="en-US" sz="1200" dirty="0" err="1"/>
              <a:t>Andersson</a:t>
            </a:r>
            <a:r>
              <a:rPr lang="en-US" sz="1200" dirty="0"/>
              <a:t>, G. , </a:t>
            </a:r>
            <a:r>
              <a:rPr lang="en-US" sz="1200" dirty="0" err="1"/>
              <a:t>Söder</a:t>
            </a:r>
            <a:r>
              <a:rPr lang="en-US" sz="1200" dirty="0"/>
              <a:t>, L. (2001) Distributed generation: a definition. </a:t>
            </a:r>
            <a:r>
              <a:rPr lang="en-US" sz="1200" i="1" dirty="0"/>
              <a:t>Electric Power Systems Research </a:t>
            </a:r>
            <a:r>
              <a:rPr lang="en-US" sz="1200" dirty="0"/>
              <a:t>57, </a:t>
            </a:r>
            <a:r>
              <a:rPr lang="en-US" sz="1200" dirty="0" smtClean="0"/>
              <a:t>195–204</a:t>
            </a:r>
          </a:p>
          <a:p>
            <a:pPr marL="0" indent="-360000">
              <a:buNone/>
            </a:pPr>
            <a:r>
              <a:rPr lang="en-US" sz="1200" dirty="0" err="1" smtClean="0"/>
              <a:t>Arnstein</a:t>
            </a:r>
            <a:r>
              <a:rPr lang="en-US" sz="1200" dirty="0"/>
              <a:t>, S.R. (1969) A Ladder Of Citizen Participation, </a:t>
            </a:r>
            <a:r>
              <a:rPr lang="en-US" sz="1200" i="1" dirty="0"/>
              <a:t>Journal of the American Planning Association </a:t>
            </a:r>
            <a:r>
              <a:rPr lang="en-US" sz="1200" dirty="0"/>
              <a:t>35 (4) </a:t>
            </a:r>
            <a:r>
              <a:rPr lang="en-US" sz="1200" dirty="0" smtClean="0"/>
              <a:t>216—224</a:t>
            </a:r>
          </a:p>
          <a:p>
            <a:pPr marL="0" indent="-360000">
              <a:buNone/>
            </a:pPr>
            <a:r>
              <a:rPr lang="en-US" sz="1200" dirty="0"/>
              <a:t>Bakke, G. (2016) </a:t>
            </a:r>
            <a:r>
              <a:rPr lang="en-US" sz="1200" i="1" dirty="0"/>
              <a:t>The Grid. The fraying wires between Americans and our energy future</a:t>
            </a:r>
            <a:r>
              <a:rPr lang="en-US" sz="1200" dirty="0"/>
              <a:t>.  New York: Bloomsbury. </a:t>
            </a:r>
            <a:endParaRPr lang="en-US" sz="1200" dirty="0" smtClean="0"/>
          </a:p>
          <a:p>
            <a:pPr marL="0" indent="-360000">
              <a:buNone/>
            </a:pPr>
            <a:r>
              <a:rPr lang="en-US" sz="1200" dirty="0" smtClean="0"/>
              <a:t>Charles</a:t>
            </a:r>
            <a:r>
              <a:rPr lang="en-US" sz="1200" dirty="0"/>
              <a:t>, D. (2009). Renewables test IQ of the grid. </a:t>
            </a:r>
            <a:r>
              <a:rPr lang="en-US" sz="1200" i="1" dirty="0"/>
              <a:t>Science, 324</a:t>
            </a:r>
            <a:r>
              <a:rPr lang="en-US" sz="1200" dirty="0"/>
              <a:t>,172–175</a:t>
            </a:r>
            <a:r>
              <a:rPr lang="en-US" sz="1200" dirty="0" smtClean="0"/>
              <a:t>.</a:t>
            </a:r>
            <a:endParaRPr lang="en-US" sz="1200" dirty="0"/>
          </a:p>
          <a:p>
            <a:pPr marL="0" indent="-360000">
              <a:buNone/>
            </a:pPr>
            <a:r>
              <a:rPr lang="en-US" sz="1200" dirty="0" smtClean="0"/>
              <a:t>Cowell</a:t>
            </a:r>
            <a:r>
              <a:rPr lang="en-US" sz="1200" dirty="0"/>
              <a:t>, R., Owens, S. (2006) Governing space: planning reform and the politics of sustainability. </a:t>
            </a:r>
            <a:r>
              <a:rPr lang="en-US" sz="1200" i="1" dirty="0"/>
              <a:t>Environment and Planning C</a:t>
            </a:r>
            <a:r>
              <a:rPr lang="en-US" sz="1200" dirty="0"/>
              <a:t> 24: </a:t>
            </a:r>
            <a:r>
              <a:rPr lang="en-US" sz="1200" dirty="0" smtClean="0"/>
              <a:t>403–421</a:t>
            </a:r>
          </a:p>
          <a:p>
            <a:pPr marL="0" indent="-360000">
              <a:buNone/>
            </a:pPr>
            <a:r>
              <a:rPr lang="en-US" sz="1200" dirty="0" err="1" smtClean="0"/>
              <a:t>Geels</a:t>
            </a:r>
            <a:r>
              <a:rPr lang="en-US" sz="1200" dirty="0"/>
              <a:t>, F.W. (2004). From sectoral systems of innovation to socio-technical systems: Insights about dynamics and change from sociology and institutional theory. </a:t>
            </a:r>
            <a:r>
              <a:rPr lang="en-US" sz="1200" i="1" dirty="0"/>
              <a:t>Research policy</a:t>
            </a:r>
            <a:r>
              <a:rPr lang="en-US" sz="1200" dirty="0"/>
              <a:t>, 33(6), </a:t>
            </a:r>
            <a:r>
              <a:rPr lang="en-US" sz="1200" dirty="0" smtClean="0"/>
              <a:t>897-920</a:t>
            </a:r>
          </a:p>
          <a:p>
            <a:pPr marL="0" indent="-360000">
              <a:buNone/>
            </a:pPr>
            <a:r>
              <a:rPr lang="en-GB" altLang="nl-NL" sz="1200" dirty="0" smtClean="0"/>
              <a:t>MacKay</a:t>
            </a:r>
            <a:r>
              <a:rPr lang="en-GB" altLang="nl-NL" sz="1200" dirty="0"/>
              <a:t>, D.J.C. (2008) </a:t>
            </a:r>
            <a:r>
              <a:rPr lang="en-GB" altLang="nl-NL" sz="1200" i="1" dirty="0"/>
              <a:t>Sustainable Energy – without the hot air</a:t>
            </a:r>
            <a:r>
              <a:rPr lang="en-GB" altLang="nl-NL" sz="1200" dirty="0"/>
              <a:t>. UIT Cambridge</a:t>
            </a:r>
            <a:r>
              <a:rPr lang="en-GB" altLang="nl-NL" sz="1200" dirty="0" smtClean="0"/>
              <a:t>.</a:t>
            </a:r>
          </a:p>
          <a:p>
            <a:pPr marL="0" indent="-360000">
              <a:buNone/>
            </a:pPr>
            <a:r>
              <a:rPr lang="en-US" altLang="nl-NL" sz="1200" dirty="0" smtClean="0">
                <a:sym typeface="Wingdings" panose="05000000000000000000" pitchFamily="2" charset="2"/>
              </a:rPr>
              <a:t>Marris</a:t>
            </a:r>
            <a:r>
              <a:rPr lang="en-US" altLang="nl-NL" sz="1200" dirty="0">
                <a:sym typeface="Wingdings" panose="05000000000000000000" pitchFamily="2" charset="2"/>
              </a:rPr>
              <a:t>, E. (2008) Upgrading the grid. </a:t>
            </a:r>
            <a:r>
              <a:rPr lang="en-US" altLang="nl-NL" sz="1200" i="1" dirty="0">
                <a:sym typeface="Wingdings" panose="05000000000000000000" pitchFamily="2" charset="2"/>
              </a:rPr>
              <a:t>Nature</a:t>
            </a:r>
            <a:r>
              <a:rPr lang="en-US" altLang="nl-NL" sz="1200" dirty="0">
                <a:sym typeface="Wingdings" panose="05000000000000000000" pitchFamily="2" charset="2"/>
              </a:rPr>
              <a:t> 454: </a:t>
            </a:r>
            <a:r>
              <a:rPr lang="en-US" altLang="nl-NL" sz="1200" dirty="0" smtClean="0">
                <a:sym typeface="Wingdings" panose="05000000000000000000" pitchFamily="2" charset="2"/>
              </a:rPr>
              <a:t>570-573</a:t>
            </a:r>
          </a:p>
          <a:p>
            <a:pPr marL="0" indent="-360000">
              <a:buNone/>
            </a:pPr>
            <a:r>
              <a:rPr lang="nl-NL" sz="1200" dirty="0" smtClean="0"/>
              <a:t>Thomas</a:t>
            </a:r>
            <a:r>
              <a:rPr lang="nl-NL" sz="1200" dirty="0"/>
              <a:t>, J.C. (1993) Public </a:t>
            </a:r>
            <a:r>
              <a:rPr lang="nl-NL" sz="1200" dirty="0" err="1"/>
              <a:t>involvement</a:t>
            </a:r>
            <a:r>
              <a:rPr lang="nl-NL" sz="1200" dirty="0"/>
              <a:t> </a:t>
            </a:r>
            <a:r>
              <a:rPr lang="nl-NL" sz="1200" dirty="0" err="1"/>
              <a:t>and</a:t>
            </a:r>
            <a:r>
              <a:rPr lang="nl-NL" sz="1200" dirty="0"/>
              <a:t> </a:t>
            </a:r>
            <a:r>
              <a:rPr lang="nl-NL" sz="1200" dirty="0" err="1"/>
              <a:t>governmental</a:t>
            </a:r>
            <a:r>
              <a:rPr lang="nl-NL" sz="1200" dirty="0"/>
              <a:t> </a:t>
            </a:r>
            <a:r>
              <a:rPr lang="nl-NL" sz="1200" dirty="0" err="1"/>
              <a:t>effectiveness</a:t>
            </a:r>
            <a:r>
              <a:rPr lang="nl-NL" sz="1200" dirty="0"/>
              <a:t> – A </a:t>
            </a:r>
            <a:r>
              <a:rPr lang="nl-NL" sz="1200" dirty="0" err="1"/>
              <a:t>decision</a:t>
            </a:r>
            <a:r>
              <a:rPr lang="nl-NL" sz="1200" dirty="0"/>
              <a:t>-making model </a:t>
            </a:r>
            <a:r>
              <a:rPr lang="nl-NL" sz="1200" dirty="0" err="1"/>
              <a:t>for</a:t>
            </a:r>
            <a:r>
              <a:rPr lang="nl-NL" sz="1200" dirty="0"/>
              <a:t> public managers. </a:t>
            </a:r>
            <a:r>
              <a:rPr lang="nl-NL" sz="1200" i="1" dirty="0" err="1"/>
              <a:t>Admistration</a:t>
            </a:r>
            <a:r>
              <a:rPr lang="nl-NL" sz="1200" i="1" dirty="0"/>
              <a:t> &amp; Society </a:t>
            </a:r>
            <a:r>
              <a:rPr lang="fr-FR" sz="1200" dirty="0"/>
              <a:t>24, </a:t>
            </a:r>
            <a:r>
              <a:rPr lang="fr-FR" sz="1200" dirty="0" smtClean="0"/>
              <a:t>444-469</a:t>
            </a:r>
          </a:p>
          <a:p>
            <a:pPr marL="0" indent="-360000">
              <a:buNone/>
            </a:pPr>
            <a:r>
              <a:rPr lang="en-US" sz="1200" dirty="0" smtClean="0"/>
              <a:t>Walker</a:t>
            </a:r>
            <a:r>
              <a:rPr lang="en-US" sz="1200" dirty="0"/>
              <a:t>, G., Devine-Wright, P. (2008) Community renewable energy: What should it mean</a:t>
            </a:r>
            <a:r>
              <a:rPr lang="en-US" sz="1200" dirty="0" smtClean="0"/>
              <a:t>? </a:t>
            </a:r>
            <a:r>
              <a:rPr lang="en-US" sz="1200" i="1" dirty="0"/>
              <a:t>Energy policy</a:t>
            </a:r>
            <a:r>
              <a:rPr lang="en-US" sz="1200" dirty="0"/>
              <a:t>, </a:t>
            </a:r>
            <a:r>
              <a:rPr lang="en-US" sz="1200" i="1" dirty="0"/>
              <a:t>36</a:t>
            </a:r>
            <a:r>
              <a:rPr lang="en-US" sz="1200" dirty="0"/>
              <a:t>(2), 497-500</a:t>
            </a:r>
            <a:r>
              <a:rPr lang="en-US" sz="1200" dirty="0" smtClean="0"/>
              <a:t>.</a:t>
            </a:r>
          </a:p>
          <a:p>
            <a:pPr marL="0" indent="-360000">
              <a:buNone/>
            </a:pPr>
            <a:r>
              <a:rPr lang="en-GB" altLang="nl-NL" sz="1200" dirty="0" smtClean="0"/>
              <a:t>Wolsink</a:t>
            </a:r>
            <a:r>
              <a:rPr lang="en-GB" altLang="nl-NL" sz="1200" dirty="0"/>
              <a:t>, M. (2010) </a:t>
            </a:r>
            <a:r>
              <a:rPr lang="en-GB" sz="1200" dirty="0"/>
              <a:t>Near-shore wind power. Protected seascapes, environmentalist's attitudes, and the technocratic planning perspective. </a:t>
            </a:r>
            <a:r>
              <a:rPr lang="en-GB" sz="1200" i="1" dirty="0"/>
              <a:t>Land Use Policy</a:t>
            </a:r>
            <a:r>
              <a:rPr lang="en-GB" sz="1200" dirty="0"/>
              <a:t>, 27, </a:t>
            </a:r>
            <a:r>
              <a:rPr lang="en-GB" sz="1200" dirty="0" smtClean="0"/>
              <a:t>195-203</a:t>
            </a:r>
            <a:endParaRPr lang="en-US" sz="1200" dirty="0"/>
          </a:p>
          <a:p>
            <a:pPr marL="0" indent="-360000">
              <a:buNone/>
            </a:pPr>
            <a:r>
              <a:rPr lang="en-US" sz="1200" dirty="0" smtClean="0"/>
              <a:t>Wolsink</a:t>
            </a:r>
            <a:r>
              <a:rPr lang="en-US" sz="1200" dirty="0"/>
              <a:t>, M. (2012). The research agenda on social acceptance of distributed generation in smart grids: Renewable as common pool resources. </a:t>
            </a:r>
            <a:r>
              <a:rPr lang="en-US" sz="1200" i="1" dirty="0"/>
              <a:t>Renewable and Sustainable Energy Reviews</a:t>
            </a:r>
            <a:r>
              <a:rPr lang="en-US" sz="1200" dirty="0"/>
              <a:t>, </a:t>
            </a:r>
            <a:r>
              <a:rPr lang="en-US" sz="1200" i="1" dirty="0"/>
              <a:t>16</a:t>
            </a:r>
            <a:r>
              <a:rPr lang="en-US" sz="1200" dirty="0"/>
              <a:t>, </a:t>
            </a:r>
            <a:r>
              <a:rPr lang="en-US" sz="1200" dirty="0" smtClean="0"/>
              <a:t>822-835</a:t>
            </a:r>
          </a:p>
          <a:p>
            <a:pPr marL="0" indent="-360000">
              <a:buNone/>
            </a:pPr>
            <a:r>
              <a:rPr lang="en-GB" altLang="nl-NL" sz="1200" dirty="0" smtClean="0"/>
              <a:t>Wolsink</a:t>
            </a:r>
            <a:r>
              <a:rPr lang="en-GB" altLang="nl-NL" sz="1200" dirty="0"/>
              <a:t>, M. (2017) </a:t>
            </a:r>
            <a:r>
              <a:rPr lang="en-GB" sz="1200" dirty="0"/>
              <a:t>Co-production in distributed generation: renewable energy and creating space for fitting infrastructure within landscapes. </a:t>
            </a:r>
            <a:r>
              <a:rPr lang="en-GB" sz="1200" i="1" dirty="0"/>
              <a:t>Landscape Research, </a:t>
            </a:r>
            <a:r>
              <a:rPr lang="en-GB" sz="1200" dirty="0"/>
              <a:t>42 (in press). </a:t>
            </a:r>
            <a:r>
              <a:rPr lang="en-GB" sz="1200" dirty="0" smtClean="0">
                <a:hlinkClick r:id="rId2"/>
              </a:rPr>
              <a:t>www.researchgate.com</a:t>
            </a:r>
          </a:p>
          <a:p>
            <a:pPr marL="0" indent="-360000">
              <a:buNone/>
            </a:pPr>
            <a:r>
              <a:rPr lang="en-GB" altLang="nl-NL" sz="1200" dirty="0" err="1" smtClean="0"/>
              <a:t>Wüstenhagen</a:t>
            </a:r>
            <a:r>
              <a:rPr lang="en-GB" altLang="nl-NL" sz="1200" dirty="0"/>
              <a:t>, R., Wolsink, M., </a:t>
            </a:r>
            <a:r>
              <a:rPr lang="en-GB" altLang="nl-NL" sz="1200" dirty="0" err="1"/>
              <a:t>Bürer</a:t>
            </a:r>
            <a:r>
              <a:rPr lang="en-GB" altLang="nl-NL" sz="1200" dirty="0"/>
              <a:t>, M.J. (2007) Social acceptance of renewable energy innovation. </a:t>
            </a:r>
            <a:r>
              <a:rPr lang="en-GB" altLang="nl-NL" sz="1200" i="1" dirty="0"/>
              <a:t>Energy Policy </a:t>
            </a:r>
            <a:r>
              <a:rPr lang="en-GB" altLang="nl-NL" sz="1200" dirty="0"/>
              <a:t>35, 2683-2889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995953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2800" dirty="0" err="1" smtClean="0"/>
              <a:t>Contrasting</a:t>
            </a:r>
            <a:r>
              <a:rPr lang="nl-NL" sz="2800" dirty="0" smtClean="0"/>
              <a:t> 2 </a:t>
            </a:r>
            <a:r>
              <a:rPr lang="nl-NL" sz="2800" dirty="0" err="1" smtClean="0"/>
              <a:t>perspectives</a:t>
            </a:r>
            <a:r>
              <a:rPr lang="nl-NL" sz="2800" dirty="0" smtClean="0"/>
              <a:t>: </a:t>
            </a:r>
            <a:r>
              <a:rPr lang="nl-NL" sz="3600" dirty="0" smtClean="0"/>
              <a:t/>
            </a:r>
            <a:br>
              <a:rPr lang="nl-NL" sz="3600" dirty="0" smtClean="0"/>
            </a:br>
            <a:r>
              <a:rPr lang="nl-NL" sz="3600" dirty="0" smtClean="0">
                <a:solidFill>
                  <a:srgbClr val="0070C0"/>
                </a:solidFill>
              </a:rPr>
              <a:t>I. </a:t>
            </a:r>
            <a:r>
              <a:rPr lang="nl-NL" sz="3600" dirty="0" err="1" smtClean="0">
                <a:solidFill>
                  <a:srgbClr val="0070C0"/>
                </a:solidFill>
              </a:rPr>
              <a:t>Instrumental</a:t>
            </a:r>
            <a:r>
              <a:rPr lang="nl-NL" sz="3600" dirty="0" smtClean="0">
                <a:solidFill>
                  <a:srgbClr val="0070C0"/>
                </a:solidFill>
              </a:rPr>
              <a:t> </a:t>
            </a:r>
            <a:r>
              <a:rPr lang="nl-NL" sz="3600" dirty="0" err="1" smtClean="0">
                <a:solidFill>
                  <a:srgbClr val="0070C0"/>
                </a:solidFill>
              </a:rPr>
              <a:t>consultation</a:t>
            </a:r>
            <a:endParaRPr lang="en-US" sz="36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6738" y="1752600"/>
            <a:ext cx="8001000" cy="4556720"/>
          </a:xfrm>
        </p:spPr>
        <p:txBody>
          <a:bodyPr/>
          <a:lstStyle/>
          <a:p>
            <a:pPr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nl-NL" dirty="0" err="1"/>
              <a:t>Avoid</a:t>
            </a:r>
            <a:r>
              <a:rPr lang="nl-NL" dirty="0"/>
              <a:t> </a:t>
            </a:r>
            <a:r>
              <a:rPr lang="nl-NL" dirty="0">
                <a:solidFill>
                  <a:srgbClr val="0070C0"/>
                </a:solidFill>
              </a:rPr>
              <a:t>‘</a:t>
            </a:r>
            <a:r>
              <a:rPr lang="nl-NL" dirty="0" err="1">
                <a:solidFill>
                  <a:srgbClr val="0070C0"/>
                </a:solidFill>
              </a:rPr>
              <a:t>consultation</a:t>
            </a:r>
            <a:r>
              <a:rPr lang="nl-NL" dirty="0">
                <a:solidFill>
                  <a:srgbClr val="0070C0"/>
                </a:solidFill>
              </a:rPr>
              <a:t>’ </a:t>
            </a:r>
            <a:r>
              <a:rPr lang="nl-NL" dirty="0" err="1"/>
              <a:t>with</a:t>
            </a:r>
            <a:r>
              <a:rPr lang="nl-NL" dirty="0"/>
              <a:t> stakeholders </a:t>
            </a:r>
            <a:r>
              <a:rPr lang="nl-NL" dirty="0" err="1" smtClean="0"/>
              <a:t>unless</a:t>
            </a:r>
            <a:r>
              <a:rPr lang="nl-NL" dirty="0" smtClean="0"/>
              <a:t> ..</a:t>
            </a:r>
            <a:endParaRPr lang="nl-NL" dirty="0"/>
          </a:p>
          <a:p>
            <a:pPr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nl-NL" dirty="0" err="1" smtClean="0"/>
              <a:t>There</a:t>
            </a:r>
            <a:r>
              <a:rPr lang="nl-NL" dirty="0" smtClean="0"/>
              <a:t> is </a:t>
            </a:r>
            <a:r>
              <a:rPr lang="nl-NL" dirty="0" err="1" smtClean="0"/>
              <a:t>recognition</a:t>
            </a:r>
            <a:r>
              <a:rPr lang="nl-NL" dirty="0" smtClean="0"/>
              <a:t> </a:t>
            </a:r>
            <a:r>
              <a:rPr lang="nl-NL" dirty="0" err="1" smtClean="0"/>
              <a:t>that</a:t>
            </a:r>
            <a:r>
              <a:rPr lang="nl-NL" dirty="0" smtClean="0"/>
              <a:t> public/ stakeholders </a:t>
            </a:r>
            <a:r>
              <a:rPr lang="nl-NL" dirty="0" err="1" smtClean="0"/>
              <a:t>provide</a:t>
            </a:r>
            <a:r>
              <a:rPr lang="nl-NL" dirty="0" smtClean="0"/>
              <a:t> </a:t>
            </a:r>
            <a:r>
              <a:rPr lang="nl-NL" dirty="0" err="1" smtClean="0"/>
              <a:t>necessary</a:t>
            </a:r>
            <a:r>
              <a:rPr lang="nl-NL" dirty="0" smtClean="0"/>
              <a:t> information</a:t>
            </a:r>
          </a:p>
          <a:p>
            <a:pPr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nl-NL" dirty="0" smtClean="0"/>
              <a:t>Social </a:t>
            </a:r>
            <a:r>
              <a:rPr lang="nl-NL" dirty="0" err="1" smtClean="0"/>
              <a:t>acceptance</a:t>
            </a:r>
            <a:r>
              <a:rPr lang="nl-NL" dirty="0" smtClean="0"/>
              <a:t> </a:t>
            </a:r>
            <a:r>
              <a:rPr lang="nl-NL" dirty="0" err="1" smtClean="0"/>
              <a:t>necessary</a:t>
            </a:r>
            <a:r>
              <a:rPr lang="nl-NL" dirty="0" smtClean="0"/>
              <a:t> </a:t>
            </a:r>
            <a:r>
              <a:rPr lang="nl-NL" dirty="0" err="1" smtClean="0"/>
              <a:t>and</a:t>
            </a:r>
            <a:r>
              <a:rPr lang="nl-NL" dirty="0" smtClean="0"/>
              <a:t> </a:t>
            </a:r>
            <a:r>
              <a:rPr lang="nl-NL" dirty="0" err="1" smtClean="0"/>
              <a:t>unlikely</a:t>
            </a:r>
            <a:r>
              <a:rPr lang="nl-NL" dirty="0" smtClean="0"/>
              <a:t> without </a:t>
            </a:r>
            <a:r>
              <a:rPr lang="nl-NL" dirty="0" err="1" smtClean="0"/>
              <a:t>involvement</a:t>
            </a:r>
            <a:r>
              <a:rPr lang="nl-NL" dirty="0" smtClean="0"/>
              <a:t> </a:t>
            </a:r>
          </a:p>
          <a:p>
            <a:pPr marL="0" indent="0">
              <a:buNone/>
            </a:pPr>
            <a:r>
              <a:rPr lang="nl-NL" sz="1600" dirty="0" smtClean="0">
                <a:solidFill>
                  <a:srgbClr val="0070C0"/>
                </a:solidFill>
              </a:rPr>
              <a:t/>
            </a:r>
            <a:br>
              <a:rPr lang="nl-NL" sz="1600" dirty="0" smtClean="0">
                <a:solidFill>
                  <a:srgbClr val="0070C0"/>
                </a:solidFill>
              </a:rPr>
            </a:br>
            <a:r>
              <a:rPr lang="nl-NL" sz="1600" dirty="0" smtClean="0">
                <a:solidFill>
                  <a:srgbClr val="0070C0"/>
                </a:solidFill>
              </a:rPr>
              <a:t/>
            </a:r>
            <a:br>
              <a:rPr lang="nl-NL" sz="1600" dirty="0" smtClean="0">
                <a:solidFill>
                  <a:srgbClr val="0070C0"/>
                </a:solidFill>
              </a:rPr>
            </a:br>
            <a:r>
              <a:rPr lang="nl-NL" sz="1600" dirty="0" smtClean="0">
                <a:solidFill>
                  <a:srgbClr val="0070C0"/>
                </a:solidFill>
              </a:rPr>
              <a:t/>
            </a:r>
            <a:br>
              <a:rPr lang="nl-NL" sz="1600" dirty="0" smtClean="0">
                <a:solidFill>
                  <a:srgbClr val="0070C0"/>
                </a:solidFill>
              </a:rPr>
            </a:br>
            <a:r>
              <a:rPr lang="nl-NL" sz="1600" dirty="0" smtClean="0">
                <a:solidFill>
                  <a:srgbClr val="0070C0"/>
                </a:solidFill>
              </a:rPr>
              <a:t>Thomas 1993 Administration &amp; Society 444-469  </a:t>
            </a:r>
            <a:endParaRPr lang="en-US" sz="1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1706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304800"/>
            <a:ext cx="8496944" cy="1179983"/>
          </a:xfrm>
        </p:spPr>
        <p:txBody>
          <a:bodyPr/>
          <a:lstStyle/>
          <a:p>
            <a:r>
              <a:rPr lang="nl-NL" sz="2800" dirty="0"/>
              <a:t>Contrast 2 </a:t>
            </a:r>
            <a:r>
              <a:rPr lang="nl-NL" sz="2800" dirty="0" err="1"/>
              <a:t>perspectives</a:t>
            </a:r>
            <a:r>
              <a:rPr lang="nl-NL" sz="2800" dirty="0"/>
              <a:t>: </a:t>
            </a:r>
            <a:r>
              <a:rPr lang="nl-NL" sz="2800" dirty="0" smtClean="0"/>
              <a:t/>
            </a:r>
            <a:br>
              <a:rPr lang="nl-NL" sz="2800" dirty="0" smtClean="0"/>
            </a:br>
            <a:r>
              <a:rPr lang="nl-NL" sz="3600" dirty="0" smtClean="0">
                <a:solidFill>
                  <a:srgbClr val="0070C0"/>
                </a:solidFill>
              </a:rPr>
              <a:t>II</a:t>
            </a:r>
            <a:r>
              <a:rPr lang="nl-NL" sz="3600" dirty="0">
                <a:solidFill>
                  <a:srgbClr val="0070C0"/>
                </a:solidFill>
              </a:rPr>
              <a:t> </a:t>
            </a:r>
            <a:r>
              <a:rPr lang="nl-NL" sz="3600" dirty="0" smtClean="0">
                <a:solidFill>
                  <a:srgbClr val="002060"/>
                </a:solidFill>
              </a:rPr>
              <a:t>Engagement is </a:t>
            </a:r>
            <a:r>
              <a:rPr lang="nl-NL" sz="3600" dirty="0" err="1" smtClean="0">
                <a:solidFill>
                  <a:srgbClr val="0070C0"/>
                </a:solidFill>
              </a:rPr>
              <a:t>participation</a:t>
            </a:r>
            <a:endParaRPr lang="en-US" sz="3600" dirty="0">
              <a:solidFill>
                <a:srgbClr val="0070C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759" y="1667282"/>
            <a:ext cx="9144000" cy="5229200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3" name="5-Point Star 2"/>
          <p:cNvSpPr/>
          <p:nvPr/>
        </p:nvSpPr>
        <p:spPr bwMode="auto">
          <a:xfrm>
            <a:off x="4572000" y="4671442"/>
            <a:ext cx="690800" cy="648072"/>
          </a:xfrm>
          <a:prstGeom prst="star5">
            <a:avLst>
              <a:gd name="adj" fmla="val 10111"/>
              <a:gd name="hf" fmla="val 105146"/>
              <a:gd name="vf" fmla="val 110557"/>
            </a:avLst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Verdana" panose="020B0604030504040204" pitchFamily="34" charset="0"/>
            </a:endParaRPr>
          </a:p>
        </p:txBody>
      </p:sp>
      <p:sp>
        <p:nvSpPr>
          <p:cNvPr id="4" name="Oval 3"/>
          <p:cNvSpPr/>
          <p:nvPr/>
        </p:nvSpPr>
        <p:spPr bwMode="auto">
          <a:xfrm>
            <a:off x="6353562" y="4281882"/>
            <a:ext cx="2664296" cy="1307358"/>
          </a:xfrm>
          <a:prstGeom prst="ellipse">
            <a:avLst/>
          </a:prstGeom>
          <a:noFill/>
          <a:ln w="57150">
            <a:headEnd type="none" w="med" len="med"/>
            <a:tailEnd type="none" w="med" len="med"/>
          </a:ln>
          <a:ex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9019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2400" dirty="0" smtClean="0"/>
              <a:t>Speaker: 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en-US" dirty="0" smtClean="0"/>
              <a:t>François </a:t>
            </a:r>
            <a:r>
              <a:rPr lang="en-US" dirty="0" err="1" smtClean="0"/>
              <a:t>Kalaydjian</a:t>
            </a:r>
            <a:r>
              <a:rPr lang="nl-NL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752600"/>
            <a:ext cx="8172202" cy="4844752"/>
          </a:xfrm>
        </p:spPr>
        <p:txBody>
          <a:bodyPr/>
          <a:lstStyle/>
          <a:p>
            <a:pPr marL="0" indent="0">
              <a:spcBef>
                <a:spcPts val="1800"/>
              </a:spcBef>
              <a:buNone/>
            </a:pPr>
            <a:r>
              <a:rPr lang="fr-FR" sz="2400" dirty="0" smtClean="0"/>
              <a:t>IFPEN: IFP </a:t>
            </a:r>
            <a:r>
              <a:rPr lang="en-US" sz="2400" dirty="0"/>
              <a:t>Energies </a:t>
            </a:r>
            <a:r>
              <a:rPr lang="en-US" sz="2400" dirty="0" err="1" smtClean="0"/>
              <a:t>nouvelles</a:t>
            </a:r>
            <a:r>
              <a:rPr lang="en-US" sz="2400" dirty="0"/>
              <a:t> </a:t>
            </a:r>
            <a:r>
              <a:rPr lang="en-US" sz="2400" dirty="0" smtClean="0"/>
              <a:t>(Paris, F).</a:t>
            </a:r>
            <a:br>
              <a:rPr lang="en-US" sz="2400" dirty="0" smtClean="0"/>
            </a:br>
            <a:r>
              <a:rPr lang="en-US" sz="2400" dirty="0" smtClean="0"/>
              <a:t>Research on energy</a:t>
            </a:r>
            <a:r>
              <a:rPr lang="en-US" sz="2400" dirty="0"/>
              <a:t>, environment and </a:t>
            </a:r>
            <a:r>
              <a:rPr lang="en-US" sz="2400" dirty="0" smtClean="0"/>
              <a:t>mobility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2400" dirty="0" smtClean="0"/>
              <a:t>Deputy Director of the Resources </a:t>
            </a:r>
            <a:r>
              <a:rPr lang="en-US" sz="2400" dirty="0"/>
              <a:t>Business </a:t>
            </a:r>
            <a:r>
              <a:rPr lang="en-US" sz="2400" dirty="0" smtClean="0"/>
              <a:t>Unit</a:t>
            </a:r>
            <a:endParaRPr lang="en-US" sz="2400" dirty="0"/>
          </a:p>
          <a:p>
            <a:pPr marL="0" indent="0">
              <a:spcBef>
                <a:spcPts val="1800"/>
              </a:spcBef>
              <a:buNone/>
            </a:pPr>
            <a:r>
              <a:rPr lang="en-US" sz="2400" dirty="0" smtClean="0"/>
              <a:t>In charge of several research programs,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>for example on </a:t>
            </a:r>
            <a:r>
              <a:rPr lang="en-US" sz="2400" dirty="0"/>
              <a:t>CO</a:t>
            </a:r>
            <a:r>
              <a:rPr lang="en-US" sz="2400" baseline="-25000" dirty="0"/>
              <a:t>2</a:t>
            </a:r>
            <a:r>
              <a:rPr lang="en-US" sz="2400" dirty="0"/>
              <a:t> capture and </a:t>
            </a:r>
            <a:r>
              <a:rPr lang="en-US" sz="2400" dirty="0" smtClean="0"/>
              <a:t>storage</a:t>
            </a: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 algn="r">
              <a:buNone/>
            </a:pPr>
            <a:r>
              <a:rPr lang="en-US" dirty="0" smtClean="0">
                <a:solidFill>
                  <a:srgbClr val="002060"/>
                </a:solidFill>
              </a:rPr>
              <a:t>CCS</a:t>
            </a:r>
            <a:br>
              <a:rPr lang="en-US" dirty="0" smtClean="0">
                <a:solidFill>
                  <a:srgbClr val="002060"/>
                </a:solidFill>
              </a:rPr>
            </a:br>
            <a:r>
              <a:rPr lang="en-US" dirty="0" smtClean="0">
                <a:solidFill>
                  <a:srgbClr val="002060"/>
                </a:solidFill>
              </a:rPr>
              <a:t>CO</a:t>
            </a:r>
            <a:r>
              <a:rPr lang="en-US" baseline="-25000" dirty="0" smtClean="0">
                <a:solidFill>
                  <a:srgbClr val="002060"/>
                </a:solidFill>
              </a:rPr>
              <a:t>2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>
                <a:solidFill>
                  <a:srgbClr val="002060"/>
                </a:solidFill>
              </a:rPr>
              <a:t>C</a:t>
            </a:r>
            <a:r>
              <a:rPr lang="en-US" dirty="0" smtClean="0">
                <a:solidFill>
                  <a:srgbClr val="002060"/>
                </a:solidFill>
              </a:rPr>
              <a:t>apture </a:t>
            </a:r>
            <a:br>
              <a:rPr lang="en-US" dirty="0" smtClean="0">
                <a:solidFill>
                  <a:srgbClr val="002060"/>
                </a:solidFill>
              </a:rPr>
            </a:br>
            <a:r>
              <a:rPr lang="en-US" dirty="0" smtClean="0">
                <a:solidFill>
                  <a:srgbClr val="002060"/>
                </a:solidFill>
              </a:rPr>
              <a:t>&amp; Storage</a:t>
            </a:r>
            <a:endParaRPr lang="en-US" dirty="0">
              <a:solidFill>
                <a:srgbClr val="00206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65104"/>
            <a:ext cx="6012160" cy="2492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4000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04800"/>
            <a:ext cx="8108131" cy="1216025"/>
          </a:xfrm>
        </p:spPr>
        <p:txBody>
          <a:bodyPr/>
          <a:lstStyle/>
          <a:p>
            <a:r>
              <a:rPr lang="nl-NL" sz="2400" dirty="0" smtClean="0"/>
              <a:t>1st Speaker: 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sz="4000" dirty="0" err="1" smtClean="0"/>
              <a:t>Nadejda</a:t>
            </a:r>
            <a:r>
              <a:rPr lang="nl-NL" sz="4000" dirty="0" smtClean="0"/>
              <a:t> </a:t>
            </a:r>
            <a:r>
              <a:rPr lang="nl-NL" sz="4000" dirty="0" err="1" smtClean="0"/>
              <a:t>Komendantova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00808"/>
            <a:ext cx="8136904" cy="4896544"/>
          </a:xfrm>
        </p:spPr>
        <p:txBody>
          <a:bodyPr/>
          <a:lstStyle/>
          <a:p>
            <a:pPr marL="0" indent="0">
              <a:buNone/>
            </a:pPr>
            <a:r>
              <a:rPr lang="nl-NL" sz="2000" dirty="0" smtClean="0"/>
              <a:t>International </a:t>
            </a:r>
            <a:r>
              <a:rPr lang="nl-NL" sz="2000" dirty="0" err="1" smtClean="0"/>
              <a:t>Institute</a:t>
            </a:r>
            <a:r>
              <a:rPr lang="nl-NL" sz="2000" dirty="0" smtClean="0"/>
              <a:t> </a:t>
            </a:r>
            <a:r>
              <a:rPr lang="nl-NL" sz="2000" dirty="0" err="1" smtClean="0"/>
              <a:t>for</a:t>
            </a:r>
            <a:r>
              <a:rPr lang="nl-NL" sz="2000" dirty="0" smtClean="0"/>
              <a:t> Applied System Analysis </a:t>
            </a:r>
            <a:br>
              <a:rPr lang="nl-NL" sz="2000" dirty="0" smtClean="0"/>
            </a:br>
            <a:r>
              <a:rPr lang="nl-NL" sz="2000" dirty="0" smtClean="0"/>
              <a:t>(IIASA); </a:t>
            </a:r>
            <a:r>
              <a:rPr lang="nl-NL" sz="2000" dirty="0" err="1" smtClean="0"/>
              <a:t>Laxenburg</a:t>
            </a:r>
            <a:r>
              <a:rPr lang="nl-NL" sz="2000" dirty="0" smtClean="0"/>
              <a:t>, Austria</a:t>
            </a:r>
            <a:br>
              <a:rPr lang="nl-NL" sz="2000" dirty="0" smtClean="0"/>
            </a:br>
            <a:r>
              <a:rPr lang="nl-NL" sz="2000" dirty="0" smtClean="0"/>
              <a:t/>
            </a:r>
            <a:br>
              <a:rPr lang="nl-NL" sz="2000" dirty="0" smtClean="0"/>
            </a:br>
            <a:r>
              <a:rPr lang="nl-NL" sz="2000" dirty="0" err="1" smtClean="0"/>
              <a:t>Reseacher</a:t>
            </a:r>
            <a:r>
              <a:rPr lang="nl-NL" sz="2000" dirty="0" smtClean="0"/>
              <a:t> </a:t>
            </a:r>
            <a:r>
              <a:rPr lang="nl-NL" sz="2000" dirty="0" err="1" smtClean="0"/>
              <a:t>and</a:t>
            </a:r>
            <a:r>
              <a:rPr lang="nl-NL" sz="2000" dirty="0" smtClean="0"/>
              <a:t> </a:t>
            </a:r>
            <a:r>
              <a:rPr lang="en-US" sz="2000" dirty="0" smtClean="0"/>
              <a:t>coordinator </a:t>
            </a:r>
            <a:r>
              <a:rPr lang="en-US" sz="2000" dirty="0"/>
              <a:t>of the </a:t>
            </a:r>
            <a:r>
              <a:rPr lang="en-US" sz="2000" dirty="0" smtClean="0"/>
              <a:t>theme </a:t>
            </a:r>
            <a:r>
              <a:rPr lang="en-US" sz="2000" dirty="0"/>
              <a:t>“Governance in transition” within the Risk and Resilience Program</a:t>
            </a:r>
            <a:r>
              <a:rPr lang="nl-NL" sz="2000" dirty="0" smtClean="0"/>
              <a:t/>
            </a:r>
            <a:br>
              <a:rPr lang="nl-NL" sz="2000" dirty="0" smtClean="0"/>
            </a:br>
            <a:r>
              <a:rPr lang="nl-NL" sz="2000" dirty="0" smtClean="0"/>
              <a:t/>
            </a:r>
            <a:br>
              <a:rPr lang="nl-NL" sz="2000" dirty="0" smtClean="0"/>
            </a:br>
            <a:r>
              <a:rPr lang="en-US" sz="2000" dirty="0" smtClean="0"/>
              <a:t>ETH: Federal Institute of Technology;</a:t>
            </a:r>
            <a:br>
              <a:rPr lang="en-US" sz="2000" dirty="0" smtClean="0"/>
            </a:br>
            <a:r>
              <a:rPr lang="en-US" sz="2000" dirty="0" smtClean="0"/>
              <a:t>Zürich, Switzerland </a:t>
            </a:r>
            <a:endParaRPr lang="nl-NL" sz="2000" dirty="0" smtClean="0"/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r>
              <a:rPr lang="nl-NL" sz="2400" dirty="0" smtClean="0">
                <a:solidFill>
                  <a:srgbClr val="0070C0"/>
                </a:solidFill>
              </a:rPr>
              <a:t>High Voltage</a:t>
            </a:r>
            <a:br>
              <a:rPr lang="nl-NL" sz="2400" dirty="0" smtClean="0">
                <a:solidFill>
                  <a:srgbClr val="0070C0"/>
                </a:solidFill>
              </a:rPr>
            </a:br>
            <a:r>
              <a:rPr lang="nl-NL" sz="2400" dirty="0" smtClean="0">
                <a:solidFill>
                  <a:srgbClr val="0070C0"/>
                </a:solidFill>
              </a:rPr>
              <a:t>Transmission</a:t>
            </a:r>
            <a:br>
              <a:rPr lang="nl-NL" sz="2400" dirty="0" smtClean="0">
                <a:solidFill>
                  <a:srgbClr val="0070C0"/>
                </a:solidFill>
              </a:rPr>
            </a:br>
            <a:r>
              <a:rPr lang="nl-NL" sz="2400" dirty="0" smtClean="0">
                <a:solidFill>
                  <a:srgbClr val="0070C0"/>
                </a:solidFill>
              </a:rPr>
              <a:t>Lines</a:t>
            </a:r>
            <a:endParaRPr lang="en-US" sz="2400" dirty="0">
              <a:solidFill>
                <a:srgbClr val="0070C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0900" y="4149080"/>
            <a:ext cx="5753100" cy="2708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5977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3568" y="548680"/>
            <a:ext cx="7772400" cy="1656184"/>
          </a:xfrm>
        </p:spPr>
        <p:txBody>
          <a:bodyPr/>
          <a:lstStyle/>
          <a:p>
            <a:pPr algn="ctr"/>
            <a:r>
              <a:rPr lang="en-US" sz="3600" dirty="0"/>
              <a:t>C</a:t>
            </a:r>
            <a:r>
              <a:rPr lang="en-US" sz="3600" dirty="0" smtClean="0"/>
              <a:t>ommon </a:t>
            </a:r>
            <a:r>
              <a:rPr lang="en-US" sz="3600" dirty="0"/>
              <a:t>misconceptions on stakeholder </a:t>
            </a:r>
            <a:r>
              <a:rPr lang="en-US" sz="3600" dirty="0" smtClean="0"/>
              <a:t>involvement –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2800" dirty="0" smtClean="0"/>
              <a:t>Reviewing deployment of RES  </a:t>
            </a:r>
            <a:endParaRPr lang="en-GB" altLang="nl-NL" sz="2800" b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5536" y="2276475"/>
            <a:ext cx="8640960" cy="4121727"/>
          </a:xfrm>
        </p:spPr>
        <p:txBody>
          <a:bodyPr/>
          <a:lstStyle/>
          <a:p>
            <a:pPr algn="ctr"/>
            <a:endParaRPr lang="en-US" altLang="nl-NL" sz="2400" b="1" dirty="0"/>
          </a:p>
          <a:p>
            <a:r>
              <a:rPr lang="en-US" sz="1600" b="1" dirty="0" smtClean="0"/>
              <a:t>NEA </a:t>
            </a:r>
            <a:r>
              <a:rPr lang="en-US" sz="1600" b="1" dirty="0"/>
              <a:t>Workshop </a:t>
            </a:r>
            <a:r>
              <a:rPr lang="en-US" sz="1600" b="1" dirty="0" smtClean="0"/>
              <a:t>on Stakeholder Involvement</a:t>
            </a:r>
            <a:br>
              <a:rPr lang="en-US" sz="1600" b="1" dirty="0" smtClean="0"/>
            </a:br>
            <a:r>
              <a:rPr lang="en-US" sz="1600" b="1" dirty="0" smtClean="0"/>
              <a:t>in </a:t>
            </a:r>
            <a:r>
              <a:rPr lang="en-US" sz="1600" b="1" dirty="0"/>
              <a:t>Nuclear Decision-Making</a:t>
            </a:r>
          </a:p>
          <a:p>
            <a:r>
              <a:rPr lang="en-US" sz="1600" b="1" dirty="0"/>
              <a:t>Paris, 17-19 January, 2017</a:t>
            </a:r>
            <a:r>
              <a:rPr lang="nl-NL" altLang="nl-NL" sz="1600" b="1" dirty="0" smtClean="0"/>
              <a:t/>
            </a:r>
            <a:br>
              <a:rPr lang="nl-NL" altLang="nl-NL" sz="1600" b="1" dirty="0" smtClean="0"/>
            </a:br>
            <a:r>
              <a:rPr lang="nl-NL" altLang="nl-NL" sz="1600" b="1" dirty="0" smtClean="0"/>
              <a:t/>
            </a:r>
            <a:br>
              <a:rPr lang="nl-NL" altLang="nl-NL" sz="1600" b="1" dirty="0" smtClean="0"/>
            </a:br>
            <a:endParaRPr lang="nl-NL" altLang="nl-NL" sz="1600" b="1" dirty="0" smtClean="0"/>
          </a:p>
          <a:p>
            <a:endParaRPr lang="nl-NL" altLang="nl-NL" sz="1600" b="1" dirty="0" smtClean="0"/>
          </a:p>
          <a:p>
            <a:endParaRPr lang="nl-NL" altLang="nl-NL" sz="1600" b="1" dirty="0"/>
          </a:p>
          <a:p>
            <a:endParaRPr lang="nl-NL" altLang="nl-NL" sz="1600" b="1" dirty="0" smtClean="0"/>
          </a:p>
          <a:p>
            <a:r>
              <a:rPr lang="nl-NL" altLang="nl-NL" sz="1600" b="1" dirty="0" smtClean="0"/>
              <a:t/>
            </a:r>
            <a:br>
              <a:rPr lang="nl-NL" altLang="nl-NL" sz="1600" b="1" dirty="0" smtClean="0"/>
            </a:br>
            <a:r>
              <a:rPr lang="nl-NL" altLang="nl-NL" sz="1600" b="1" dirty="0" smtClean="0"/>
              <a:t>Maarten </a:t>
            </a:r>
            <a:r>
              <a:rPr lang="nl-NL" altLang="nl-NL" sz="1600" b="1" dirty="0"/>
              <a:t>Wolsink</a:t>
            </a:r>
            <a:br>
              <a:rPr lang="nl-NL" altLang="nl-NL" sz="1600" b="1" dirty="0"/>
            </a:br>
            <a:endParaRPr lang="nl-NL" altLang="nl-NL" sz="1600" b="1" dirty="0" smtClean="0"/>
          </a:p>
          <a:p>
            <a:r>
              <a:rPr lang="nl-NL" altLang="nl-NL" sz="1600" b="1" i="1" dirty="0" err="1" smtClean="0"/>
              <a:t>Department</a:t>
            </a:r>
            <a:r>
              <a:rPr lang="nl-NL" altLang="nl-NL" sz="1600" b="1" i="1" dirty="0" smtClean="0"/>
              <a:t> </a:t>
            </a:r>
            <a:r>
              <a:rPr lang="nl-NL" altLang="nl-NL" sz="1600" b="1" i="1" dirty="0"/>
              <a:t>of </a:t>
            </a:r>
            <a:r>
              <a:rPr lang="nl-NL" altLang="nl-NL" sz="1600" b="1" i="1" dirty="0" err="1"/>
              <a:t>Geography</a:t>
            </a:r>
            <a:r>
              <a:rPr lang="nl-NL" altLang="nl-NL" sz="1600" b="1" i="1" dirty="0"/>
              <a:t>, </a:t>
            </a:r>
            <a:br>
              <a:rPr lang="nl-NL" altLang="nl-NL" sz="1600" b="1" i="1" dirty="0"/>
            </a:br>
            <a:r>
              <a:rPr lang="nl-NL" altLang="nl-NL" sz="1600" b="1" i="1" dirty="0"/>
              <a:t>Planning &amp; International </a:t>
            </a:r>
            <a:br>
              <a:rPr lang="nl-NL" altLang="nl-NL" sz="1600" b="1" i="1" dirty="0"/>
            </a:br>
            <a:r>
              <a:rPr lang="nl-NL" altLang="nl-NL" sz="1600" b="1" i="1" dirty="0"/>
              <a:t>Development </a:t>
            </a:r>
            <a:r>
              <a:rPr lang="nl-NL" altLang="nl-NL" sz="1600" b="1" i="1" dirty="0" smtClean="0"/>
              <a:t>Studies				</a:t>
            </a:r>
            <a:r>
              <a:rPr lang="nl-NL" altLang="nl-NL" sz="1600" b="1" dirty="0" smtClean="0"/>
              <a:t>University </a:t>
            </a:r>
            <a:r>
              <a:rPr lang="nl-NL" altLang="nl-NL" sz="1600" b="1" dirty="0"/>
              <a:t>of </a:t>
            </a:r>
            <a:r>
              <a:rPr lang="nl-NL" altLang="nl-NL" sz="1600" b="1" dirty="0" smtClean="0"/>
              <a:t>Amsterdam</a:t>
            </a:r>
            <a:endParaRPr lang="en-GB" altLang="nl-NL" sz="1600" b="1" dirty="0"/>
          </a:p>
        </p:txBody>
      </p:sp>
      <p:pic>
        <p:nvPicPr>
          <p:cNvPr id="2052" name="Picture 4" descr="uvablo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4699" y="5220253"/>
            <a:ext cx="1016000" cy="99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2201" y="3068960"/>
            <a:ext cx="2251799" cy="108012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0492" y="3094454"/>
            <a:ext cx="1872207" cy="1054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4121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 ‘must </a:t>
            </a:r>
            <a:r>
              <a:rPr lang="nl-NL" dirty="0" err="1" smtClean="0"/>
              <a:t>read</a:t>
            </a:r>
            <a:r>
              <a:rPr lang="nl-NL" dirty="0" smtClean="0"/>
              <a:t>’ on </a:t>
            </a:r>
            <a:r>
              <a:rPr lang="nl-NL" dirty="0" err="1" smtClean="0"/>
              <a:t>the</a:t>
            </a:r>
            <a:r>
              <a:rPr lang="nl-NL" dirty="0" smtClean="0"/>
              <a:t> STS of </a:t>
            </a:r>
            <a:r>
              <a:rPr lang="nl-NL" dirty="0" err="1" smtClean="0"/>
              <a:t>the</a:t>
            </a:r>
            <a:r>
              <a:rPr lang="nl-NL" dirty="0" smtClean="0"/>
              <a:t> US grid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752600"/>
            <a:ext cx="4680520" cy="4700736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nl-NL" sz="2600" dirty="0"/>
              <a:t>The </a:t>
            </a:r>
            <a:r>
              <a:rPr lang="nl-NL" sz="2600" dirty="0" err="1" smtClean="0"/>
              <a:t>electricity</a:t>
            </a:r>
            <a:r>
              <a:rPr lang="nl-NL" sz="2600" dirty="0" smtClean="0"/>
              <a:t> grid is </a:t>
            </a:r>
            <a:br>
              <a:rPr lang="nl-NL" sz="2600" dirty="0" smtClean="0"/>
            </a:br>
            <a:r>
              <a:rPr lang="en-US" sz="2600" dirty="0" smtClean="0"/>
              <a:t>"a </a:t>
            </a:r>
            <a:r>
              <a:rPr lang="en-US" sz="2600" dirty="0"/>
              <a:t>machine, an infrastructure, a cultural artifact, a set of business practices, and an </a:t>
            </a:r>
            <a:r>
              <a:rPr lang="en-US" sz="2600" dirty="0" smtClean="0"/>
              <a:t>ecology………</a:t>
            </a:r>
            <a:br>
              <a:rPr lang="en-US" sz="2600" dirty="0" smtClean="0"/>
            </a:br>
            <a:endParaRPr lang="en-US" sz="26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US" sz="2600" dirty="0" smtClean="0"/>
              <a:t>…..designed </a:t>
            </a:r>
            <a:r>
              <a:rPr lang="en-US" sz="2600" dirty="0"/>
              <a:t>for the exact opposite of 21st-century needs</a:t>
            </a:r>
            <a:r>
              <a:rPr lang="en-US" sz="2600" dirty="0" smtClean="0"/>
              <a:t>.”</a:t>
            </a:r>
            <a:endParaRPr lang="en-US" sz="2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484784"/>
            <a:ext cx="4862314" cy="5373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7100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Profile">
  <a:themeElements>
    <a:clrScheme name="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Profil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nl-NL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anose="020B060403050404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nl-NL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anose="020B0604030504040204" pitchFamily="34" charset="0"/>
          </a:defRPr>
        </a:defPPr>
      </a:lstStyle>
    </a:lnDef>
  </a:objectDefaults>
  <a:extraClrSchemeLst>
    <a:extraClrScheme>
      <a:clrScheme name="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Profile</Template>
  <TotalTime>3065</TotalTime>
  <Words>876</Words>
  <Application>Microsoft Office PowerPoint</Application>
  <PresentationFormat>On-screen Show (4:3)</PresentationFormat>
  <Paragraphs>172</Paragraphs>
  <Slides>30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2" baseType="lpstr">
      <vt:lpstr>Profile</vt:lpstr>
      <vt:lpstr>Chart</vt:lpstr>
      <vt:lpstr>Stakeholder Involvement in “other sectors” introduction to session 7,  19 January </vt:lpstr>
      <vt:lpstr>“Stakeholder involvement in other sectors” Session with 3 talks:</vt:lpstr>
      <vt:lpstr>Future ‘intelligent’ grid: integrating variable sources, numerous units in varying geographies, integrated with highly varying demand</vt:lpstr>
      <vt:lpstr>Contrasting 2 perspectives:  I. Instrumental consultation</vt:lpstr>
      <vt:lpstr>Contrast 2 perspectives:  II Engagement is participation</vt:lpstr>
      <vt:lpstr>Speaker:  François Kalaydjian </vt:lpstr>
      <vt:lpstr>1st Speaker:  Nadejda Komendantova</vt:lpstr>
      <vt:lpstr>Common misconceptions on stakeholder involvement – Reviewing deployment of RES  </vt:lpstr>
      <vt:lpstr>A ‘must read’ on the STS of the US grid</vt:lpstr>
      <vt:lpstr>‘Smart grid’: “…rescaling and distributed generation” … “integrated micro-grids that can monitor and heal itself”  Marris 2008, Nature 454, 570 </vt:lpstr>
      <vt:lpstr>Power supply system is an STS “Socio-Technical System” </vt:lpstr>
      <vt:lpstr>Distributed Generation sample, taken from Ackermann et al., 2001; Wolsink, 2017 </vt:lpstr>
      <vt:lpstr>DG, continued</vt:lpstr>
      <vt:lpstr>Conceptualization of  Social acceptance of energy innovation adapted from Wüstenhagen et al 2007, p.2386</vt:lpstr>
      <vt:lpstr>Some state-of-the-art fundamentals inconsistent with common sense </vt:lpstr>
      <vt:lpstr>Attempts to avoid engagement:   frustration among developers and authorities;  accusations: selfishness, Nimby’s, ignorance</vt:lpstr>
      <vt:lpstr>Attitude object:  Power Supply with substantial amount of RES (e.g. wind, solar, tidal) </vt:lpstr>
      <vt:lpstr>Attitude object:  RES project (wind, solar etc.) </vt:lpstr>
      <vt:lpstr>Involvement communities (examples) more participation  higher likelihood of success, distance &amp; closed tends to generate distrust    adapted, from Walker, Devine-Wright 2008 Energy Policy 36, 497</vt:lpstr>
      <vt:lpstr>Centralized ‘utility-solar’  Les Mées, Alpes-Haute Provence (F)</vt:lpstr>
      <vt:lpstr>Centrale Villageoise Rosans  Hautes-Alpes (F)</vt:lpstr>
      <vt:lpstr>‘Afsluitdijk’ near-shore Wind Power development IPWA 2003</vt:lpstr>
      <vt:lpstr>Foundation Wadden Union as opposition against infrastructure; Occasion: diking project in 1964</vt:lpstr>
      <vt:lpstr>Acceptability locations:  as perceived by members ‘Wadden Union’ Wolsink 2010, Land Use Policy 27 (2) 195</vt:lpstr>
      <vt:lpstr>Acceptability locations:  as perceived by members ‘Wadden Union’</vt:lpstr>
      <vt:lpstr>‘Decision’ by Government and project developer</vt:lpstr>
      <vt:lpstr>Main trend:stakeholder participation can not be uncommitted : there is no free lunch</vt:lpstr>
      <vt:lpstr>Stakeholder perceptions on  fairness of process</vt:lpstr>
      <vt:lpstr>Ladder of participation Engagement cannot be non-committal</vt:lpstr>
      <vt:lpstr>Literature</vt:lpstr>
    </vt:vector>
  </TitlesOfParts>
  <Company>FMG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Milieu-geografie  en -planologie</dc:title>
  <dc:creator>MaaWo</dc:creator>
  <cp:lastModifiedBy>Wolsink, Maarten</cp:lastModifiedBy>
  <cp:revision>245</cp:revision>
  <cp:lastPrinted>2017-01-11T11:17:52Z</cp:lastPrinted>
  <dcterms:created xsi:type="dcterms:W3CDTF">2005-09-02T07:36:36Z</dcterms:created>
  <dcterms:modified xsi:type="dcterms:W3CDTF">2017-03-29T09:47:55Z</dcterms:modified>
</cp:coreProperties>
</file>